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4" r:id="rId1"/>
  </p:sldMasterIdLst>
  <p:notesMasterIdLst>
    <p:notesMasterId r:id="rId142"/>
  </p:notesMasterIdLst>
  <p:handoutMasterIdLst>
    <p:handoutMasterId r:id="rId143"/>
  </p:handoutMasterIdLst>
  <p:sldIdLst>
    <p:sldId id="256" r:id="rId2"/>
    <p:sldId id="264" r:id="rId3"/>
    <p:sldId id="297" r:id="rId4"/>
    <p:sldId id="310" r:id="rId5"/>
    <p:sldId id="311" r:id="rId6"/>
    <p:sldId id="263"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9" r:id="rId40"/>
    <p:sldId id="298" r:id="rId41"/>
    <p:sldId id="300" r:id="rId42"/>
    <p:sldId id="301" r:id="rId43"/>
    <p:sldId id="302" r:id="rId44"/>
    <p:sldId id="303" r:id="rId45"/>
    <p:sldId id="304" r:id="rId46"/>
    <p:sldId id="305" r:id="rId47"/>
    <p:sldId id="306" r:id="rId48"/>
    <p:sldId id="307" r:id="rId49"/>
    <p:sldId id="308" r:id="rId50"/>
    <p:sldId id="309" r:id="rId51"/>
    <p:sldId id="312" r:id="rId52"/>
    <p:sldId id="313" r:id="rId53"/>
    <p:sldId id="317" r:id="rId54"/>
    <p:sldId id="314" r:id="rId55"/>
    <p:sldId id="315" r:id="rId56"/>
    <p:sldId id="316" r:id="rId57"/>
    <p:sldId id="318" r:id="rId58"/>
    <p:sldId id="319" r:id="rId59"/>
    <p:sldId id="320" r:id="rId60"/>
    <p:sldId id="321" r:id="rId61"/>
    <p:sldId id="322" r:id="rId62"/>
    <p:sldId id="323" r:id="rId63"/>
    <p:sldId id="324" r:id="rId64"/>
    <p:sldId id="325" r:id="rId65"/>
    <p:sldId id="326" r:id="rId66"/>
    <p:sldId id="328" r:id="rId67"/>
    <p:sldId id="327" r:id="rId68"/>
    <p:sldId id="329" r:id="rId69"/>
    <p:sldId id="331" r:id="rId70"/>
    <p:sldId id="330" r:id="rId71"/>
    <p:sldId id="332" r:id="rId72"/>
    <p:sldId id="333" r:id="rId73"/>
    <p:sldId id="334" r:id="rId74"/>
    <p:sldId id="337" r:id="rId75"/>
    <p:sldId id="335" r:id="rId76"/>
    <p:sldId id="336" r:id="rId77"/>
    <p:sldId id="338" r:id="rId78"/>
    <p:sldId id="339" r:id="rId79"/>
    <p:sldId id="340" r:id="rId80"/>
    <p:sldId id="341" r:id="rId81"/>
    <p:sldId id="350" r:id="rId82"/>
    <p:sldId id="342" r:id="rId83"/>
    <p:sldId id="343" r:id="rId84"/>
    <p:sldId id="344" r:id="rId85"/>
    <p:sldId id="345" r:id="rId86"/>
    <p:sldId id="346" r:id="rId87"/>
    <p:sldId id="351" r:id="rId88"/>
    <p:sldId id="349" r:id="rId89"/>
    <p:sldId id="347" r:id="rId90"/>
    <p:sldId id="348" r:id="rId91"/>
    <p:sldId id="352" r:id="rId92"/>
    <p:sldId id="353" r:id="rId93"/>
    <p:sldId id="354" r:id="rId94"/>
    <p:sldId id="355" r:id="rId95"/>
    <p:sldId id="356" r:id="rId96"/>
    <p:sldId id="357" r:id="rId97"/>
    <p:sldId id="358" r:id="rId98"/>
    <p:sldId id="359" r:id="rId99"/>
    <p:sldId id="360" r:id="rId100"/>
    <p:sldId id="362" r:id="rId101"/>
    <p:sldId id="361" r:id="rId102"/>
    <p:sldId id="363" r:id="rId103"/>
    <p:sldId id="364" r:id="rId104"/>
    <p:sldId id="365" r:id="rId105"/>
    <p:sldId id="366" r:id="rId106"/>
    <p:sldId id="367" r:id="rId107"/>
    <p:sldId id="368" r:id="rId108"/>
    <p:sldId id="369" r:id="rId109"/>
    <p:sldId id="370" r:id="rId110"/>
    <p:sldId id="371" r:id="rId111"/>
    <p:sldId id="372" r:id="rId112"/>
    <p:sldId id="392" r:id="rId113"/>
    <p:sldId id="394" r:id="rId114"/>
    <p:sldId id="395" r:id="rId115"/>
    <p:sldId id="396" r:id="rId116"/>
    <p:sldId id="397" r:id="rId117"/>
    <p:sldId id="398" r:id="rId118"/>
    <p:sldId id="399" r:id="rId119"/>
    <p:sldId id="400" r:id="rId120"/>
    <p:sldId id="401" r:id="rId121"/>
    <p:sldId id="40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652" autoAdjust="0"/>
  </p:normalViewPr>
  <p:slideViewPr>
    <p:cSldViewPr>
      <p:cViewPr>
        <p:scale>
          <a:sx n="80" d="100"/>
          <a:sy n="80" d="100"/>
        </p:scale>
        <p:origin x="-1956" y="-340"/>
      </p:cViewPr>
      <p:guideLst>
        <p:guide orient="horz" pos="2160"/>
        <p:guide pos="2880"/>
      </p:guideLst>
    </p:cSldViewPr>
  </p:slideViewPr>
  <p:notesTextViewPr>
    <p:cViewPr>
      <p:scale>
        <a:sx n="100" d="100"/>
        <a:sy n="100" d="100"/>
      </p:scale>
      <p:origin x="0" y="0"/>
    </p:cViewPr>
  </p:notesTextViewPr>
  <p:notesViewPr>
    <p:cSldViewPr>
      <p:cViewPr varScale="1">
        <p:scale>
          <a:sx n="76" d="100"/>
          <a:sy n="76" d="100"/>
        </p:scale>
        <p:origin x="-348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12F831F-7F4F-4123-9DB6-9E0FD04DF320}" type="datetimeFigureOut">
              <a:rPr lang="zh-CN" altLang="en-US" smtClean="0"/>
              <a:t>2023/12/24</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B6BE65-B085-49F5-9D4F-840A113300B4}" type="slidenum">
              <a:rPr lang="zh-CN" altLang="en-US" smtClean="0"/>
              <a:t>‹#›</a:t>
            </a:fld>
            <a:endParaRPr lang="zh-CN" altLang="en-US"/>
          </a:p>
        </p:txBody>
      </p:sp>
    </p:spTree>
    <p:extLst>
      <p:ext uri="{BB962C8B-B14F-4D97-AF65-F5344CB8AC3E}">
        <p14:creationId xmlns:p14="http://schemas.microsoft.com/office/powerpoint/2010/main" val="1748830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D7674E-C742-4C0F-850A-352282C0ECCD}" type="datetimeFigureOut">
              <a:rPr lang="zh-CN" altLang="en-US" smtClean="0"/>
              <a:t>2023/12/24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32D89EE-8134-429A-9E63-5D611C84EEE5}" type="slidenum">
              <a:rPr lang="zh-CN" altLang="en-US" smtClean="0"/>
              <a:t>‹#›</a:t>
            </a:fld>
            <a:endParaRPr lang="zh-CN" altLang="en-US"/>
          </a:p>
        </p:txBody>
      </p:sp>
    </p:spTree>
    <p:extLst>
      <p:ext uri="{BB962C8B-B14F-4D97-AF65-F5344CB8AC3E}">
        <p14:creationId xmlns:p14="http://schemas.microsoft.com/office/powerpoint/2010/main" val="15101835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M=256</a:t>
            </a:r>
          </a:p>
          <a:p>
            <a:r>
              <a:rPr lang="en-US" altLang="zh-CN" dirty="0" smtClean="0"/>
              <a:t>Cmax=0.5G*log256=0.5G*8=4G</a:t>
            </a:r>
          </a:p>
        </p:txBody>
      </p:sp>
      <p:sp>
        <p:nvSpPr>
          <p:cNvPr id="4" name="灯片编号占位符 3"/>
          <p:cNvSpPr>
            <a:spLocks noGrp="1"/>
          </p:cNvSpPr>
          <p:nvPr>
            <p:ph type="sldNum" sz="quarter" idx="10"/>
          </p:nvPr>
        </p:nvSpPr>
        <p:spPr/>
        <p:txBody>
          <a:bodyPr/>
          <a:lstStyle/>
          <a:p>
            <a:fld id="{332D89EE-8134-429A-9E63-5D611C84EEE5}" type="slidenum">
              <a:rPr lang="zh-CN" altLang="en-US" smtClean="0"/>
              <a:t>71</a:t>
            </a:fld>
            <a:endParaRPr lang="zh-CN" altLang="en-US"/>
          </a:p>
        </p:txBody>
      </p:sp>
    </p:spTree>
    <p:extLst>
      <p:ext uri="{BB962C8B-B14F-4D97-AF65-F5344CB8AC3E}">
        <p14:creationId xmlns:p14="http://schemas.microsoft.com/office/powerpoint/2010/main" val="1788346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S/N=1000</a:t>
            </a:r>
          </a:p>
          <a:p>
            <a:r>
              <a:rPr lang="en-US" altLang="zh-CN" dirty="0" smtClean="0"/>
              <a:t>Cmax=2M*log2(1001)=2M*10=20M</a:t>
            </a:r>
            <a:endParaRPr lang="zh-CN" altLang="en-US" dirty="0"/>
          </a:p>
        </p:txBody>
      </p:sp>
      <p:sp>
        <p:nvSpPr>
          <p:cNvPr id="4" name="灯片编号占位符 3"/>
          <p:cNvSpPr>
            <a:spLocks noGrp="1"/>
          </p:cNvSpPr>
          <p:nvPr>
            <p:ph type="sldNum" sz="quarter" idx="10"/>
          </p:nvPr>
        </p:nvSpPr>
        <p:spPr/>
        <p:txBody>
          <a:bodyPr/>
          <a:lstStyle/>
          <a:p>
            <a:fld id="{332D89EE-8134-429A-9E63-5D611C84EEE5}" type="slidenum">
              <a:rPr lang="zh-CN" altLang="en-US" smtClean="0"/>
              <a:t>75</a:t>
            </a:fld>
            <a:endParaRPr lang="zh-CN" altLang="en-US"/>
          </a:p>
        </p:txBody>
      </p:sp>
    </p:spTree>
    <p:extLst>
      <p:ext uri="{BB962C8B-B14F-4D97-AF65-F5344CB8AC3E}">
        <p14:creationId xmlns:p14="http://schemas.microsoft.com/office/powerpoint/2010/main" val="2056181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2"/>
      </p:bgRef>
    </p:bg>
    <p:spTree>
      <p:nvGrpSpPr>
        <p:cNvPr id="1" name=""/>
        <p:cNvGrpSpPr/>
        <p:nvPr/>
      </p:nvGrpSpPr>
      <p:grpSpPr>
        <a:xfrm>
          <a:off x="0" y="0"/>
          <a:ext cx="0" cy="0"/>
          <a:chOff x="0" y="0"/>
          <a:chExt cx="0" cy="0"/>
        </a:xfrm>
      </p:grpSpPr>
      <p:sp>
        <p:nvSpPr>
          <p:cNvPr id="15" name="矩形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9" name="矩形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8" name="矩形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6" name="矩形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矩形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副标题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28" name="日期占位符 27"/>
          <p:cNvSpPr>
            <a:spLocks noGrp="1"/>
          </p:cNvSpPr>
          <p:nvPr>
            <p:ph type="dt" sz="half" idx="10"/>
          </p:nvPr>
        </p:nvSpPr>
        <p:spPr/>
        <p:txBody>
          <a:bodyPr/>
          <a:lstStyle/>
          <a:p>
            <a:fld id="{530820CF-B880-4189-942D-D702A7CBA730}" type="datetimeFigureOut">
              <a:rPr lang="zh-CN" altLang="en-US" smtClean="0"/>
              <a:t>2023/12/24</a:t>
            </a:fld>
            <a:endParaRPr lang="zh-CN" altLang="en-US"/>
          </a:p>
        </p:txBody>
      </p:sp>
      <p:sp>
        <p:nvSpPr>
          <p:cNvPr id="17" name="页脚占位符 16"/>
          <p:cNvSpPr>
            <a:spLocks noGrp="1"/>
          </p:cNvSpPr>
          <p:nvPr>
            <p:ph type="ftr" sz="quarter" idx="11"/>
          </p:nvPr>
        </p:nvSpPr>
        <p:spPr/>
        <p:txBody>
          <a:bodyPr/>
          <a:lstStyle/>
          <a:p>
            <a:endParaRPr lang="zh-CN" altLang="en-US"/>
          </a:p>
        </p:txBody>
      </p:sp>
      <p:sp>
        <p:nvSpPr>
          <p:cNvPr id="7" name="直接连接符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10" name="矩形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椭圆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4" name="椭圆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灯片编号占位符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0C913308-F349-4B6D-A68A-DD1791B4A57B}" type="slidenum">
              <a:rPr lang="zh-CN" altLang="en-US" smtClean="0"/>
              <a:t>‹#›</a:t>
            </a:fld>
            <a:endParaRPr lang="zh-CN" altLang="en-US"/>
          </a:p>
        </p:txBody>
      </p:sp>
      <p:sp>
        <p:nvSpPr>
          <p:cNvPr id="8" name="标题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zh-CN" altLang="en-US" smtClean="0"/>
              <a:t>单击此处编辑母版标题样式</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bg>
      <p:bgRef idx="1001">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2023/12/24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bg>
      <p:bgRef idx="1001">
        <a:schemeClr val="bg2"/>
      </p:bgRef>
    </p:bg>
    <p:spTree>
      <p:nvGrpSpPr>
        <p:cNvPr id="1" name=""/>
        <p:cNvGrpSpPr/>
        <p:nvPr/>
      </p:nvGrpSpPr>
      <p:grpSpPr>
        <a:xfrm>
          <a:off x="0" y="0"/>
          <a:ext cx="0" cy="0"/>
          <a:chOff x="0" y="0"/>
          <a:chExt cx="0" cy="0"/>
        </a:xfrm>
      </p:grpSpPr>
      <p:sp>
        <p:nvSpPr>
          <p:cNvPr id="7" name="矩形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8" name="矩形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矩形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矩形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1" name="矩形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矩形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直接连接符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14" name="椭圆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5" name="椭圆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6" name="灯片编号占位符 5"/>
          <p:cNvSpPr>
            <a:spLocks noGrp="1"/>
          </p:cNvSpPr>
          <p:nvPr>
            <p:ph type="sldNum" sz="quarter" idx="12"/>
          </p:nvPr>
        </p:nvSpPr>
        <p:spPr>
          <a:xfrm>
            <a:off x="6915912" y="3009901"/>
            <a:ext cx="457200" cy="441325"/>
          </a:xfrm>
        </p:spPr>
        <p:txBody>
          <a:bodyPr/>
          <a:lstStyle/>
          <a:p>
            <a:fld id="{0C913308-F349-4B6D-A68A-DD1791B4A57B}" type="slidenum">
              <a:rPr lang="zh-CN" altLang="en-US" smtClean="0"/>
              <a:t>‹#›</a:t>
            </a:fld>
            <a:endParaRPr lang="zh-CN" altLang="en-US"/>
          </a:p>
        </p:txBody>
      </p:sp>
      <p:sp>
        <p:nvSpPr>
          <p:cNvPr id="3" name="竖排文字占位符 2"/>
          <p:cNvSpPr>
            <a:spLocks noGrp="1"/>
          </p:cNvSpPr>
          <p:nvPr>
            <p:ph type="body" orient="vert" idx="1"/>
          </p:nvPr>
        </p:nvSpPr>
        <p:spPr>
          <a:xfrm>
            <a:off x="304800" y="304800"/>
            <a:ext cx="6553200" cy="5821366"/>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2023/12/24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2" name="竖排标题 1"/>
          <p:cNvSpPr>
            <a:spLocks noGrp="1"/>
          </p:cNvSpPr>
          <p:nvPr>
            <p:ph type="title" orient="vert"/>
          </p:nvPr>
        </p:nvSpPr>
        <p:spPr>
          <a:xfrm>
            <a:off x="7391400" y="304801"/>
            <a:ext cx="1447800" cy="5851525"/>
          </a:xfrm>
        </p:spPr>
        <p:txBody>
          <a:bodyPr vert="eaVert"/>
          <a:lstStyle/>
          <a:p>
            <a:r>
              <a:rPr kumimoji="0" lang="zh-CN" altLang="en-US" smtClean="0"/>
              <a:t>单击此处编辑母版标题样式</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178976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l">
              <a:defRPr b="1">
                <a:solidFill>
                  <a:schemeClr val="tx1"/>
                </a:solidFill>
                <a:latin typeface="黑体" pitchFamily="49" charset="-122"/>
                <a:ea typeface="黑体" pitchFamily="49" charset="-122"/>
              </a:defRPr>
            </a:lvl1pPr>
          </a:lstStyle>
          <a:p>
            <a:r>
              <a:rPr kumimoji="0" lang="zh-CN" altLang="en-US" dirty="0" smtClean="0"/>
              <a:t>单击此处编辑母版标题样式</a:t>
            </a:r>
            <a:endParaRPr kumimoji="0" 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t>2023/12/24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4361688" y="1026372"/>
            <a:ext cx="457200" cy="441325"/>
          </a:xfrm>
        </p:spPr>
        <p:txBody>
          <a:bodyPr/>
          <a:lstStyle/>
          <a:p>
            <a:fld id="{0C913308-F349-4B6D-A68A-DD1791B4A57B}" type="slidenum">
              <a:rPr lang="zh-CN" altLang="en-US" smtClean="0"/>
              <a:t>‹#›</a:t>
            </a:fld>
            <a:endParaRPr lang="zh-CN" altLang="en-US"/>
          </a:p>
        </p:txBody>
      </p:sp>
      <p:sp>
        <p:nvSpPr>
          <p:cNvPr id="8" name="内容占位符 7"/>
          <p:cNvSpPr>
            <a:spLocks noGrp="1"/>
          </p:cNvSpPr>
          <p:nvPr>
            <p:ph sz="quarter" idx="1"/>
          </p:nvPr>
        </p:nvSpPr>
        <p:spPr>
          <a:xfrm>
            <a:off x="301752" y="1527048"/>
            <a:ext cx="8503920" cy="4572000"/>
          </a:xfrm>
        </p:spPr>
        <p:txBody>
          <a:bodyPr/>
          <a:lstStyle>
            <a:lvl1pPr>
              <a:defRPr b="1">
                <a:solidFill>
                  <a:schemeClr val="tx1"/>
                </a:solidFill>
                <a:latin typeface="黑体" pitchFamily="49" charset="-122"/>
                <a:ea typeface="黑体" pitchFamily="49" charset="-122"/>
              </a:defRPr>
            </a:lvl1pPr>
            <a:lvl2pPr>
              <a:defRPr b="1">
                <a:solidFill>
                  <a:schemeClr val="tx1"/>
                </a:solidFill>
                <a:latin typeface="黑体" pitchFamily="49" charset="-122"/>
                <a:ea typeface="黑体" pitchFamily="49" charset="-122"/>
              </a:defRPr>
            </a:lvl2pPr>
            <a:lvl3pPr>
              <a:defRPr b="1">
                <a:solidFill>
                  <a:schemeClr val="tx1"/>
                </a:solidFill>
                <a:latin typeface="黑体" pitchFamily="49" charset="-122"/>
                <a:ea typeface="黑体" pitchFamily="49" charset="-122"/>
              </a:defRPr>
            </a:lvl3pPr>
            <a:lvl4pPr>
              <a:defRPr b="1">
                <a:solidFill>
                  <a:schemeClr val="tx1"/>
                </a:solidFill>
                <a:latin typeface="黑体" pitchFamily="49" charset="-122"/>
                <a:ea typeface="黑体" pitchFamily="49" charset="-122"/>
              </a:defRPr>
            </a:lvl4pPr>
            <a:lvl5pPr>
              <a:defRPr b="1">
                <a:solidFill>
                  <a:schemeClr val="tx1"/>
                </a:solidFill>
                <a:latin typeface="黑体" pitchFamily="49" charset="-122"/>
                <a:ea typeface="黑体" pitchFamily="49" charset="-122"/>
              </a:defRPr>
            </a:lvl5pPr>
          </a:lstStyle>
          <a:p>
            <a:pPr lvl="0" eaLnBrk="1" latinLnBrk="0" hangingPunct="1"/>
            <a:r>
              <a:rPr lang="zh-CN" altLang="en-US" dirty="0" smtClean="0"/>
              <a:t>单击此处编辑母版文本样式</a:t>
            </a:r>
          </a:p>
          <a:p>
            <a:pPr lvl="1" eaLnBrk="1" latinLnBrk="0" hangingPunct="1"/>
            <a:r>
              <a:rPr lang="zh-CN" altLang="en-US" dirty="0" smtClean="0"/>
              <a:t>第二级</a:t>
            </a:r>
          </a:p>
          <a:p>
            <a:pPr lvl="2" eaLnBrk="1" latinLnBrk="0" hangingPunct="1"/>
            <a:r>
              <a:rPr lang="zh-CN" altLang="en-US" dirty="0" smtClean="0"/>
              <a:t>第三级</a:t>
            </a:r>
          </a:p>
          <a:p>
            <a:pPr lvl="3" eaLnBrk="1" latinLnBrk="0" hangingPunct="1"/>
            <a:r>
              <a:rPr lang="zh-CN" altLang="en-US" dirty="0" smtClean="0"/>
              <a:t>第四级</a:t>
            </a:r>
          </a:p>
          <a:p>
            <a:pPr lvl="4" eaLnBrk="1" latinLnBrk="0" hangingPunct="1"/>
            <a:r>
              <a:rPr lang="zh-CN" altLang="en-US" dirty="0" smtClean="0"/>
              <a:t>第五级</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1"/>
      </p:bgRef>
    </p:bg>
    <p:spTree>
      <p:nvGrpSpPr>
        <p:cNvPr id="1" name=""/>
        <p:cNvGrpSpPr/>
        <p:nvPr/>
      </p:nvGrpSpPr>
      <p:grpSpPr>
        <a:xfrm>
          <a:off x="0" y="0"/>
          <a:ext cx="0" cy="0"/>
          <a:chOff x="0" y="0"/>
          <a:chExt cx="0" cy="0"/>
        </a:xfrm>
      </p:grpSpPr>
      <p:sp>
        <p:nvSpPr>
          <p:cNvPr id="17" name="矩形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5" name="矩形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6" name="矩形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8" name="矩形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9" name="矩形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矩形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3" name="文本占位符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13" name="矩形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4" name="矩形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页脚占位符 4"/>
          <p:cNvSpPr>
            <a:spLocks noGrp="1"/>
          </p:cNvSpPr>
          <p:nvPr>
            <p:ph type="ftr" sz="quarter" idx="11"/>
          </p:nvPr>
        </p:nvSpPr>
        <p:spPr/>
        <p:txBody>
          <a:bodyPr/>
          <a:lstStyle/>
          <a:p>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2023/12/24</a:t>
            </a:fld>
            <a:endParaRPr lang="zh-CN" altLang="en-US"/>
          </a:p>
        </p:txBody>
      </p:sp>
      <p:sp>
        <p:nvSpPr>
          <p:cNvPr id="8" name="直接连接符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10" name="椭圆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椭圆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6" name="灯片编号占位符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0C913308-F349-4B6D-A68A-DD1791B4A57B}" type="slidenum">
              <a:rPr lang="zh-CN" altLang="en-US" smtClean="0"/>
              <a:t>‹#›</a:t>
            </a:fld>
            <a:endParaRPr lang="zh-CN" altLang="en-US"/>
          </a:p>
        </p:txBody>
      </p:sp>
      <p:sp>
        <p:nvSpPr>
          <p:cNvPr id="2" name="标题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zh-CN" altLang="en-US" smtClean="0"/>
              <a:t>单击此处编辑母版标题样式</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Ref idx="1001">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301752" y="228600"/>
            <a:ext cx="8534400" cy="758952"/>
          </a:xfrm>
        </p:spPr>
        <p:txBody>
          <a:bodyPr/>
          <a:lstStyle/>
          <a:p>
            <a:r>
              <a:rPr kumimoji="0" lang="zh-CN" altLang="en-US" smtClean="0"/>
              <a:t>单击此处编辑母版标题样式</a:t>
            </a:r>
            <a:endParaRPr kumimoji="0" lang="en-US"/>
          </a:p>
        </p:txBody>
      </p:sp>
      <p:sp>
        <p:nvSpPr>
          <p:cNvPr id="5" name="日期占位符 4"/>
          <p:cNvSpPr>
            <a:spLocks noGrp="1"/>
          </p:cNvSpPr>
          <p:nvPr>
            <p:ph type="dt" sz="half" idx="10"/>
          </p:nvPr>
        </p:nvSpPr>
        <p:spPr>
          <a:xfrm>
            <a:off x="5791200" y="6409944"/>
            <a:ext cx="3044952" cy="365760"/>
          </a:xfrm>
        </p:spPr>
        <p:txBody>
          <a:bodyPr/>
          <a:lstStyle/>
          <a:p>
            <a:fld id="{530820CF-B880-4189-942D-D702A7CBA730}" type="datetimeFigureOut">
              <a:rPr lang="zh-CN" altLang="en-US" smtClean="0"/>
              <a:t>2023/12/24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8" name="直接连接符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10" name="内容占位符 9"/>
          <p:cNvSpPr>
            <a:spLocks noGrp="1"/>
          </p:cNvSpPr>
          <p:nvPr>
            <p:ph sz="half" idx="1"/>
          </p:nvPr>
        </p:nvSpPr>
        <p:spPr>
          <a:xfrm>
            <a:off x="301752" y="1371600"/>
            <a:ext cx="4038600" cy="4681728"/>
          </a:xfrm>
        </p:spPr>
        <p:txBody>
          <a:bodyPr/>
          <a:lstStyle>
            <a:lvl1pPr>
              <a:defRPr sz="2500"/>
            </a:lvl1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2" name="内容占位符 11"/>
          <p:cNvSpPr>
            <a:spLocks noGrp="1"/>
          </p:cNvSpPr>
          <p:nvPr>
            <p:ph sz="half" idx="2"/>
          </p:nvPr>
        </p:nvSpPr>
        <p:spPr>
          <a:xfrm>
            <a:off x="4800600" y="1371600"/>
            <a:ext cx="4038600" cy="4681728"/>
          </a:xfrm>
        </p:spPr>
        <p:txBody>
          <a:bodyPr/>
          <a:lstStyle>
            <a:lvl1pPr>
              <a:defRPr sz="2500"/>
            </a:lvl1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bg>
      <p:bgRef idx="1001">
        <a:schemeClr val="bg2"/>
      </p:bgRef>
    </p:bg>
    <p:spTree>
      <p:nvGrpSpPr>
        <p:cNvPr id="1" name=""/>
        <p:cNvGrpSpPr/>
        <p:nvPr/>
      </p:nvGrpSpPr>
      <p:grpSpPr>
        <a:xfrm>
          <a:off x="0" y="0"/>
          <a:ext cx="0" cy="0"/>
          <a:chOff x="0" y="0"/>
          <a:chExt cx="0" cy="0"/>
        </a:xfrm>
      </p:grpSpPr>
      <p:sp>
        <p:nvSpPr>
          <p:cNvPr id="10" name="直接连接符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20" name="矩形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9" name="矩形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1" name="矩形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2" name="矩形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1" name="矩形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3" name="矩形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3" name="文本占位符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2023/12/24</a:t>
            </a:fld>
            <a:endParaRPr lang="zh-CN" altLang="en-US"/>
          </a:p>
        </p:txBody>
      </p:sp>
      <p:sp>
        <p:nvSpPr>
          <p:cNvPr id="8" name="页脚占位符 7"/>
          <p:cNvSpPr>
            <a:spLocks noGrp="1"/>
          </p:cNvSpPr>
          <p:nvPr>
            <p:ph type="ftr" sz="quarter" idx="11"/>
          </p:nvPr>
        </p:nvSpPr>
        <p:spPr>
          <a:xfrm>
            <a:off x="304800" y="6409944"/>
            <a:ext cx="3581400" cy="365760"/>
          </a:xfrm>
        </p:spPr>
        <p:txBody>
          <a:bodyPr/>
          <a:lstStyle/>
          <a:p>
            <a:endParaRPr lang="zh-CN" altLang="en-US"/>
          </a:p>
        </p:txBody>
      </p:sp>
      <p:sp>
        <p:nvSpPr>
          <p:cNvPr id="15" name="直接连接符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18" name="矩形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内容占位符 23"/>
          <p:cNvSpPr>
            <a:spLocks noGrp="1"/>
          </p:cNvSpPr>
          <p:nvPr>
            <p:ph sz="quarter" idx="2"/>
          </p:nvPr>
        </p:nvSpPr>
        <p:spPr>
          <a:xfrm>
            <a:off x="301752" y="2471383"/>
            <a:ext cx="4041648" cy="3818404"/>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26" name="内容占位符 25"/>
          <p:cNvSpPr>
            <a:spLocks noGrp="1"/>
          </p:cNvSpPr>
          <p:nvPr>
            <p:ph sz="quarter" idx="4"/>
          </p:nvPr>
        </p:nvSpPr>
        <p:spPr>
          <a:xfrm>
            <a:off x="4800600" y="2471383"/>
            <a:ext cx="4038600" cy="3822192"/>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25" name="椭圆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7" name="椭圆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灯片编号占位符 8"/>
          <p:cNvSpPr>
            <a:spLocks noGrp="1"/>
          </p:cNvSpPr>
          <p:nvPr>
            <p:ph type="sldNum" sz="quarter" idx="12"/>
          </p:nvPr>
        </p:nvSpPr>
        <p:spPr>
          <a:xfrm>
            <a:off x="4343400" y="1042416"/>
            <a:ext cx="457200" cy="441325"/>
          </a:xfrm>
        </p:spPr>
        <p:txBody>
          <a:bodyPr/>
          <a:lstStyle>
            <a:lvl1pPr algn="ctr">
              <a:defRPr/>
            </a:lvl1pPr>
          </a:lstStyle>
          <a:p>
            <a:fld id="{0C913308-F349-4B6D-A68A-DD1791B4A57B}" type="slidenum">
              <a:rPr lang="zh-CN" altLang="en-US" smtClean="0"/>
              <a:t>‹#›</a:t>
            </a:fld>
            <a:endParaRPr lang="zh-CN" altLang="en-US"/>
          </a:p>
        </p:txBody>
      </p:sp>
      <p:sp>
        <p:nvSpPr>
          <p:cNvPr id="23" name="标题 22"/>
          <p:cNvSpPr>
            <a:spLocks noGrp="1"/>
          </p:cNvSpPr>
          <p:nvPr>
            <p:ph type="title"/>
          </p:nvPr>
        </p:nvSpPr>
        <p:spPr/>
        <p:txBody>
          <a:bodyPr rtlCol="0" anchor="b" anchorCtr="0"/>
          <a:lstStyle/>
          <a:p>
            <a:r>
              <a:rPr kumimoji="0" lang="zh-CN" altLang="en-US" smtClean="0"/>
              <a:t>单击此处编辑母版标题样式</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2023/12/24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a:xfrm>
            <a:off x="4343400" y="1036020"/>
            <a:ext cx="457200" cy="441325"/>
          </a:xfr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7" name="矩形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8" name="矩形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矩形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矩形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矩形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6" name="矩形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日期占位符 1"/>
          <p:cNvSpPr>
            <a:spLocks noGrp="1"/>
          </p:cNvSpPr>
          <p:nvPr>
            <p:ph type="dt" sz="half" idx="10"/>
          </p:nvPr>
        </p:nvSpPr>
        <p:spPr/>
        <p:txBody>
          <a:bodyPr/>
          <a:lstStyle/>
          <a:p>
            <a:fld id="{530820CF-B880-4189-942D-D702A7CBA730}" type="datetimeFigureOut">
              <a:rPr lang="zh-CN" altLang="en-US" smtClean="0"/>
              <a:t>2023/12/24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4267200" y="6324600"/>
            <a:ext cx="609600" cy="441324"/>
          </a:xfrm>
        </p:spPr>
        <p:txBody>
          <a:bodyPr/>
          <a:lstStyle>
            <a:lvl1pPr>
              <a:defRPr>
                <a:solidFill>
                  <a:srgbClr val="FFFFFF"/>
                </a:solidFill>
              </a:defRPr>
            </a:lvl1p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Ref idx="1001">
        <a:schemeClr val="bg1"/>
      </p:bgRef>
    </p:bg>
    <p:spTree>
      <p:nvGrpSpPr>
        <p:cNvPr id="1" name=""/>
        <p:cNvGrpSpPr/>
        <p:nvPr/>
      </p:nvGrpSpPr>
      <p:grpSpPr>
        <a:xfrm>
          <a:off x="0" y="0"/>
          <a:ext cx="0" cy="0"/>
          <a:chOff x="0" y="0"/>
          <a:chExt cx="0" cy="0"/>
        </a:xfrm>
      </p:grpSpPr>
      <p:sp>
        <p:nvSpPr>
          <p:cNvPr id="19" name="矩形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5" name="矩形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8" name="矩形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6" name="矩形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7" name="矩形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矩形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标题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p>
        </p:txBody>
      </p:sp>
      <p:sp>
        <p:nvSpPr>
          <p:cNvPr id="8" name="矩形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直接连接符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20" name="内容占位符 19"/>
          <p:cNvSpPr>
            <a:spLocks noGrp="1"/>
          </p:cNvSpPr>
          <p:nvPr>
            <p:ph sz="quarter" idx="1"/>
          </p:nvPr>
        </p:nvSpPr>
        <p:spPr>
          <a:xfrm>
            <a:off x="3124200" y="685800"/>
            <a:ext cx="5638800" cy="54102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0" name="椭圆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椭圆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7" name="灯片编号占位符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0C913308-F349-4B6D-A68A-DD1791B4A57B}" type="slidenum">
              <a:rPr lang="zh-CN" altLang="en-US" smtClean="0"/>
              <a:t>‹#›</a:t>
            </a:fld>
            <a:endParaRPr lang="zh-CN" altLang="en-US"/>
          </a:p>
        </p:txBody>
      </p:sp>
      <p:sp>
        <p:nvSpPr>
          <p:cNvPr id="21" name="矩形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日期占位符 4"/>
          <p:cNvSpPr>
            <a:spLocks noGrp="1"/>
          </p:cNvSpPr>
          <p:nvPr>
            <p:ph type="dt" sz="half" idx="10"/>
          </p:nvPr>
        </p:nvSpPr>
        <p:spPr/>
        <p:txBody>
          <a:bodyPr/>
          <a:lstStyle/>
          <a:p>
            <a:fld id="{530820CF-B880-4189-942D-D702A7CBA730}" type="datetimeFigureOut">
              <a:rPr lang="zh-CN" altLang="en-US" smtClean="0"/>
              <a:t>2023/12/24</a:t>
            </a:fld>
            <a:endParaRPr lang="zh-CN" altLang="en-US"/>
          </a:p>
        </p:txBody>
      </p:sp>
      <p:sp>
        <p:nvSpPr>
          <p:cNvPr id="6" name="页脚占位符 5"/>
          <p:cNvSpPr>
            <a:spLocks noGrp="1"/>
          </p:cNvSpPr>
          <p:nvPr>
            <p:ph type="ftr" sz="quarter" idx="11"/>
          </p:nvPr>
        </p:nvSpPr>
        <p:spPr>
          <a:xfrm>
            <a:off x="301752" y="6410848"/>
            <a:ext cx="3383280" cy="365760"/>
          </a:xfrm>
        </p:spPr>
        <p:txBody>
          <a:bodyPr/>
          <a:lstStyle/>
          <a:p>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1" name="直接连接符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19" name="矩形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6" name="矩形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7" name="矩形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8" name="矩形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矩形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8" name="矩形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5" name="矩形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椭圆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3" name="椭圆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7" name="灯片编号占位符 6"/>
          <p:cNvSpPr>
            <a:spLocks noGrp="1"/>
          </p:cNvSpPr>
          <p:nvPr>
            <p:ph type="sldNum" sz="quarter" idx="12"/>
          </p:nvPr>
        </p:nvSpPr>
        <p:spPr>
          <a:xfrm>
            <a:off x="1371600" y="312738"/>
            <a:ext cx="457200" cy="441325"/>
          </a:xfrm>
        </p:spPr>
        <p:txBody>
          <a:bodyPr/>
          <a:lstStyle/>
          <a:p>
            <a:fld id="{0C913308-F349-4B6D-A68A-DD1791B4A57B}" type="slidenum">
              <a:rPr lang="zh-CN" altLang="en-US" smtClean="0"/>
              <a:t>‹#›</a:t>
            </a:fld>
            <a:endParaRPr lang="zh-CN" altLang="en-US"/>
          </a:p>
        </p:txBody>
      </p:sp>
      <p:sp>
        <p:nvSpPr>
          <p:cNvPr id="2" name="标题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zh-CN" altLang="en-US" smtClean="0"/>
              <a:t>单击此处编辑母版标题样式</a:t>
            </a:r>
            <a:endParaRPr kumimoji="0" lang="en-US"/>
          </a:p>
        </p:txBody>
      </p:sp>
      <p:sp>
        <p:nvSpPr>
          <p:cNvPr id="3" name="图片占位符 2"/>
          <p:cNvSpPr>
            <a:spLocks noGrp="1"/>
          </p:cNvSpPr>
          <p:nvPr>
            <p:ph type="pic" idx="1"/>
          </p:nvPr>
        </p:nvSpPr>
        <p:spPr>
          <a:xfrm>
            <a:off x="3000375" y="609600"/>
            <a:ext cx="5867400" cy="4267200"/>
          </a:xfrm>
        </p:spPr>
        <p:txBody>
          <a:bodyPr/>
          <a:lstStyle>
            <a:lvl1pPr marL="0" indent="0">
              <a:buNone/>
              <a:defRPr sz="3200"/>
            </a:lvl1pPr>
          </a:lstStyle>
          <a:p>
            <a:r>
              <a:rPr kumimoji="0" lang="zh-CN" altLang="en-US" smtClean="0"/>
              <a:t>单击图标添加图片</a:t>
            </a:r>
            <a:endParaRPr kumimoji="0" lang="en-US" dirty="0"/>
          </a:p>
        </p:txBody>
      </p:sp>
      <p:sp>
        <p:nvSpPr>
          <p:cNvPr id="4" name="文本占位符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22" name="矩形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日期占位符 4"/>
          <p:cNvSpPr>
            <a:spLocks noGrp="1"/>
          </p:cNvSpPr>
          <p:nvPr>
            <p:ph type="dt" sz="half" idx="10"/>
          </p:nvPr>
        </p:nvSpPr>
        <p:spPr>
          <a:xfrm>
            <a:off x="5788152" y="6404984"/>
            <a:ext cx="3044952" cy="365760"/>
          </a:xfrm>
        </p:spPr>
        <p:txBody>
          <a:bodyPr/>
          <a:lstStyle/>
          <a:p>
            <a:fld id="{530820CF-B880-4189-942D-D702A7CBA730}" type="datetimeFigureOut">
              <a:rPr lang="zh-CN" altLang="en-US" smtClean="0"/>
              <a:t>2023/12/24</a:t>
            </a:fld>
            <a:endParaRPr lang="zh-CN" altLang="en-US"/>
          </a:p>
        </p:txBody>
      </p:sp>
      <p:sp>
        <p:nvSpPr>
          <p:cNvPr id="6" name="页脚占位符 5"/>
          <p:cNvSpPr>
            <a:spLocks noGrp="1"/>
          </p:cNvSpPr>
          <p:nvPr>
            <p:ph type="ftr" sz="quarter" idx="11"/>
          </p:nvPr>
        </p:nvSpPr>
        <p:spPr>
          <a:xfrm>
            <a:off x="301752" y="6410848"/>
            <a:ext cx="3584448" cy="365760"/>
          </a:xfrm>
        </p:spPr>
        <p:txBody>
          <a:bodyPr/>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矩形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6" name="矩形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8" name="矩形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9" name="矩形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矩形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4" name="日期占位符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fld id="{530820CF-B880-4189-942D-D702A7CBA730}" type="datetimeFigureOut">
              <a:rPr lang="zh-CN" altLang="en-US" smtClean="0"/>
              <a:t>2023/12/24</a:t>
            </a:fld>
            <a:endParaRPr lang="zh-CN" altLang="en-US"/>
          </a:p>
        </p:txBody>
      </p:sp>
      <p:sp>
        <p:nvSpPr>
          <p:cNvPr id="3" name="页脚占位符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endParaRPr lang="zh-CN" altLang="en-US"/>
          </a:p>
        </p:txBody>
      </p:sp>
      <p:sp>
        <p:nvSpPr>
          <p:cNvPr id="8" name="矩形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直接连接符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dirty="0"/>
          </a:p>
        </p:txBody>
      </p:sp>
      <p:sp>
        <p:nvSpPr>
          <p:cNvPr id="12" name="椭圆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5" name="椭圆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灯片编号占位符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0C913308-F349-4B6D-A68A-DD1791B4A57B}" type="slidenum">
              <a:rPr lang="zh-CN" altLang="en-US" smtClean="0"/>
              <a:t>‹#›</a:t>
            </a:fld>
            <a:endParaRPr lang="zh-CN" altLang="en-US"/>
          </a:p>
        </p:txBody>
      </p:sp>
      <p:sp>
        <p:nvSpPr>
          <p:cNvPr id="22" name="标题占位符 21"/>
          <p:cNvSpPr>
            <a:spLocks noGrp="1"/>
          </p:cNvSpPr>
          <p:nvPr>
            <p:ph type="title"/>
          </p:nvPr>
        </p:nvSpPr>
        <p:spPr>
          <a:xfrm>
            <a:off x="301752" y="228600"/>
            <a:ext cx="8534400" cy="758952"/>
          </a:xfrm>
          <a:prstGeom prst="rect">
            <a:avLst/>
          </a:prstGeom>
        </p:spPr>
        <p:txBody>
          <a:bodyPr vert="horz" anchor="b">
            <a:normAutofit/>
          </a:bodyPr>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Tree>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7" r:id="rId12"/>
  </p:sldLayoutIdLst>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3"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682999"/>
            <a:ext cx="7433239" cy="4175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1"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9133" y="-1"/>
            <a:ext cx="4180748" cy="2682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副标题 2"/>
          <p:cNvSpPr>
            <a:spLocks noGrp="1"/>
          </p:cNvSpPr>
          <p:nvPr>
            <p:ph type="subTitle" idx="1"/>
          </p:nvPr>
        </p:nvSpPr>
        <p:spPr/>
        <p:txBody>
          <a:bodyPr/>
          <a:lstStyle/>
          <a:p>
            <a:endParaRPr lang="zh-CN" altLang="en-US" dirty="0"/>
          </a:p>
        </p:txBody>
      </p:sp>
      <p:sp>
        <p:nvSpPr>
          <p:cNvPr id="2" name="标题 1"/>
          <p:cNvSpPr>
            <a:spLocks noGrp="1"/>
          </p:cNvSpPr>
          <p:nvPr>
            <p:ph type="ctrTitle"/>
          </p:nvPr>
        </p:nvSpPr>
        <p:spPr>
          <a:xfrm>
            <a:off x="685800" y="476672"/>
            <a:ext cx="7772400" cy="1752600"/>
          </a:xfrm>
        </p:spPr>
        <p:txBody>
          <a:bodyPr/>
          <a:lstStyle/>
          <a:p>
            <a:pPr algn="l"/>
            <a:r>
              <a:rPr lang="zh-CN" altLang="zh-CN" dirty="0" smtClean="0">
                <a:solidFill>
                  <a:srgbClr val="FF0000"/>
                </a:solidFill>
              </a:rPr>
              <a:t>底层</a:t>
            </a:r>
            <a:r>
              <a:rPr lang="zh-CN" altLang="zh-CN" dirty="0">
                <a:solidFill>
                  <a:srgbClr val="FF0000"/>
                </a:solidFill>
              </a:rPr>
              <a:t>通信相关知识</a:t>
            </a:r>
            <a:endParaRPr lang="zh-CN" altLang="en-US" dirty="0">
              <a:solidFill>
                <a:srgbClr val="FF0000"/>
              </a:solidFill>
            </a:endParaRP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AutoShape 2" descr="https://www.choseal.net.cn/repository/image/H-ZINiwgTuGJVpU2pB1r-Q.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https://www.choseal.net.cn/repository/image/H-ZINiwgTuGJVpU2pB1r-Q.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6" descr="https://www.choseal.net.cn/repository/image/H-ZINiwgTuGJVpU2pB1r-Q.jp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8" descr="https://www.choseal.net.cn/repository/image/H-ZINiwgTuGJVpU2pB1r-Q.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6705539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类别</a:t>
            </a:r>
            <a:endParaRPr lang="zh-CN" altLang="en-US" dirty="0"/>
          </a:p>
        </p:txBody>
      </p:sp>
      <p:sp>
        <p:nvSpPr>
          <p:cNvPr id="3" name="内容占位符 2"/>
          <p:cNvSpPr>
            <a:spLocks noGrp="1"/>
          </p:cNvSpPr>
          <p:nvPr>
            <p:ph sz="quarter" idx="1"/>
          </p:nvPr>
        </p:nvSpPr>
        <p:spPr/>
        <p:txBody>
          <a:bodyPr>
            <a:normAutofit/>
          </a:bodyPr>
          <a:lstStyle/>
          <a:p>
            <a:r>
              <a:rPr lang="zh-CN" altLang="zh-CN" dirty="0"/>
              <a:t>双绞线按电气</a:t>
            </a:r>
            <a:r>
              <a:rPr lang="zh-CN" altLang="zh-CN" dirty="0" smtClean="0"/>
              <a:t>特性分为</a:t>
            </a:r>
            <a:endParaRPr lang="en-US" altLang="zh-CN" dirty="0" smtClean="0"/>
          </a:p>
          <a:p>
            <a:pPr lvl="1"/>
            <a:r>
              <a:rPr lang="zh-CN" altLang="zh-CN" dirty="0" smtClean="0"/>
              <a:t>三</a:t>
            </a:r>
            <a:r>
              <a:rPr lang="zh-CN" altLang="zh-CN" dirty="0"/>
              <a:t>类线（</a:t>
            </a:r>
            <a:r>
              <a:rPr lang="en-US" altLang="zh-CN" dirty="0"/>
              <a:t>CAT3</a:t>
            </a:r>
            <a:r>
              <a:rPr lang="zh-CN" altLang="zh-CN" dirty="0"/>
              <a:t>）、四类线（</a:t>
            </a:r>
            <a:r>
              <a:rPr lang="en-US" altLang="zh-CN" dirty="0"/>
              <a:t>CAT4</a:t>
            </a:r>
            <a:r>
              <a:rPr lang="zh-CN" altLang="zh-CN" dirty="0"/>
              <a:t>）、五类线（</a:t>
            </a:r>
            <a:r>
              <a:rPr lang="en-US" altLang="zh-CN" dirty="0"/>
              <a:t>CAT5</a:t>
            </a:r>
            <a:r>
              <a:rPr lang="zh-CN" altLang="zh-CN" dirty="0"/>
              <a:t>）</a:t>
            </a:r>
            <a:r>
              <a:rPr lang="zh-CN" altLang="zh-CN" dirty="0" smtClean="0"/>
              <a:t>等</a:t>
            </a:r>
            <a:endParaRPr lang="en-US" altLang="zh-CN" dirty="0" smtClean="0"/>
          </a:p>
          <a:p>
            <a:r>
              <a:rPr lang="zh-CN" altLang="zh-CN" dirty="0" smtClean="0"/>
              <a:t>目前</a:t>
            </a:r>
            <a:r>
              <a:rPr lang="zh-CN" altLang="zh-CN" dirty="0"/>
              <a:t>五类线已经很</a:t>
            </a:r>
            <a:r>
              <a:rPr lang="zh-CN" altLang="zh-CN" dirty="0" smtClean="0"/>
              <a:t>常见</a:t>
            </a:r>
            <a:endParaRPr lang="en-US" altLang="zh-CN" dirty="0" smtClean="0"/>
          </a:p>
          <a:p>
            <a:r>
              <a:rPr lang="zh-CN" altLang="en-US" dirty="0"/>
              <a:t>已</a:t>
            </a:r>
            <a:r>
              <a:rPr lang="zh-CN" altLang="zh-CN" dirty="0" smtClean="0"/>
              <a:t>产生</a:t>
            </a:r>
            <a:r>
              <a:rPr lang="zh-CN" altLang="zh-CN" dirty="0"/>
              <a:t>了六类线（</a:t>
            </a:r>
            <a:r>
              <a:rPr lang="en-US" altLang="zh-CN" dirty="0"/>
              <a:t>CAT6</a:t>
            </a:r>
            <a:r>
              <a:rPr lang="zh-CN" altLang="zh-CN" dirty="0"/>
              <a:t>）以上的规格</a:t>
            </a:r>
            <a:r>
              <a:rPr lang="zh-CN" altLang="zh-CN" dirty="0" smtClean="0"/>
              <a:t>。</a:t>
            </a:r>
            <a:endParaRPr lang="zh-CN" altLang="zh-CN" dirty="0"/>
          </a:p>
        </p:txBody>
      </p:sp>
    </p:spTree>
    <p:extLst>
      <p:ext uri="{BB962C8B-B14F-4D97-AF65-F5344CB8AC3E}">
        <p14:creationId xmlns:p14="http://schemas.microsoft.com/office/powerpoint/2010/main" val="326193944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zh-CN" altLang="en-US" dirty="0"/>
          </a:p>
        </p:txBody>
      </p:sp>
      <p:sp>
        <p:nvSpPr>
          <p:cNvPr id="3" name="内容占位符 2"/>
          <p:cNvSpPr>
            <a:spLocks noGrp="1"/>
          </p:cNvSpPr>
          <p:nvPr>
            <p:ph sz="quarter" idx="1"/>
          </p:nvPr>
        </p:nvSpPr>
        <p:spPr/>
        <p:txBody>
          <a:bodyPr>
            <a:normAutofit/>
          </a:bodyPr>
          <a:lstStyle/>
          <a:p>
            <a:r>
              <a:rPr lang="en-US" altLang="zh-CN" dirty="0"/>
              <a:t>4.1 </a:t>
            </a:r>
            <a:r>
              <a:rPr lang="zh-CN" altLang="zh-CN" dirty="0"/>
              <a:t>物理层的主要</a:t>
            </a:r>
            <a:r>
              <a:rPr lang="zh-CN" altLang="zh-CN" dirty="0" smtClean="0"/>
              <a:t>工作</a:t>
            </a:r>
            <a:endParaRPr lang="en-US" altLang="zh-CN" dirty="0" smtClean="0"/>
          </a:p>
          <a:p>
            <a:r>
              <a:rPr lang="en-US" altLang="zh-CN" dirty="0" smtClean="0"/>
              <a:t>4.2 </a:t>
            </a:r>
            <a:r>
              <a:rPr lang="zh-CN" altLang="zh-CN" dirty="0"/>
              <a:t>数据链路层的主要</a:t>
            </a:r>
            <a:r>
              <a:rPr lang="zh-CN" altLang="zh-CN" dirty="0" smtClean="0"/>
              <a:t>工作</a:t>
            </a:r>
            <a:endParaRPr lang="en-US" altLang="zh-CN" dirty="0" smtClean="0"/>
          </a:p>
          <a:p>
            <a:r>
              <a:rPr lang="en-US" altLang="zh-CN" dirty="0" smtClean="0"/>
              <a:t>4.3 </a:t>
            </a:r>
            <a:r>
              <a:rPr lang="zh-CN" altLang="zh-CN" dirty="0" smtClean="0"/>
              <a:t>差错检测</a:t>
            </a:r>
            <a:endParaRPr lang="en-US" altLang="zh-CN" dirty="0" smtClean="0"/>
          </a:p>
          <a:p>
            <a:pPr lvl="1"/>
            <a:r>
              <a:rPr lang="en-US" altLang="zh-CN" dirty="0">
                <a:solidFill>
                  <a:srgbClr val="FF0000"/>
                </a:solidFill>
              </a:rPr>
              <a:t>4.3.1 </a:t>
            </a:r>
            <a:r>
              <a:rPr lang="zh-CN" altLang="zh-CN" dirty="0" smtClean="0">
                <a:solidFill>
                  <a:srgbClr val="FF0000"/>
                </a:solidFill>
              </a:rPr>
              <a:t>概述</a:t>
            </a:r>
            <a:endParaRPr lang="en-US" altLang="zh-CN" dirty="0" smtClean="0">
              <a:solidFill>
                <a:srgbClr val="FF0000"/>
              </a:solidFill>
            </a:endParaRPr>
          </a:p>
          <a:p>
            <a:pPr lvl="1"/>
            <a:r>
              <a:rPr lang="en-US" altLang="zh-CN" dirty="0"/>
              <a:t>4.3.2 </a:t>
            </a:r>
            <a:r>
              <a:rPr lang="zh-CN" altLang="zh-CN" dirty="0"/>
              <a:t>奇</a:t>
            </a:r>
            <a:r>
              <a:rPr lang="en-US" altLang="zh-CN" dirty="0"/>
              <a:t>/</a:t>
            </a:r>
            <a:r>
              <a:rPr lang="zh-CN" altLang="zh-CN" dirty="0"/>
              <a:t>偶校验法</a:t>
            </a:r>
          </a:p>
          <a:p>
            <a:pPr lvl="1"/>
            <a:r>
              <a:rPr lang="en-US" altLang="zh-CN" dirty="0"/>
              <a:t>4.3.3 </a:t>
            </a:r>
            <a:r>
              <a:rPr lang="zh-CN" altLang="zh-CN" dirty="0"/>
              <a:t>双向奇</a:t>
            </a:r>
            <a:r>
              <a:rPr lang="en-US" altLang="zh-CN" dirty="0"/>
              <a:t>/</a:t>
            </a:r>
            <a:r>
              <a:rPr lang="zh-CN" altLang="zh-CN" dirty="0"/>
              <a:t>偶校验</a:t>
            </a:r>
          </a:p>
          <a:p>
            <a:pPr lvl="1"/>
            <a:r>
              <a:rPr lang="en-US" altLang="zh-CN" dirty="0"/>
              <a:t>4.3.4 </a:t>
            </a:r>
            <a:r>
              <a:rPr lang="zh-CN" altLang="zh-CN" dirty="0"/>
              <a:t>循环冗余校验（</a:t>
            </a:r>
            <a:r>
              <a:rPr lang="en-US" altLang="zh-CN" dirty="0"/>
              <a:t>CRC</a:t>
            </a:r>
            <a:r>
              <a:rPr lang="zh-CN" altLang="zh-CN" dirty="0"/>
              <a:t>）</a:t>
            </a:r>
          </a:p>
          <a:p>
            <a:pPr lvl="1"/>
            <a:r>
              <a:rPr lang="en-US" altLang="zh-CN" dirty="0"/>
              <a:t>4.3.5 </a:t>
            </a:r>
            <a:r>
              <a:rPr lang="zh-CN" altLang="zh-CN" dirty="0"/>
              <a:t>互联网校验和</a:t>
            </a:r>
          </a:p>
          <a:p>
            <a:pPr lvl="1"/>
            <a:r>
              <a:rPr lang="en-US" altLang="zh-CN" dirty="0"/>
              <a:t>4.3.6 </a:t>
            </a:r>
            <a:r>
              <a:rPr lang="zh-CN" altLang="zh-CN" dirty="0"/>
              <a:t>海</a:t>
            </a:r>
            <a:r>
              <a:rPr lang="zh-CN" altLang="zh-CN" dirty="0" smtClean="0"/>
              <a:t>明码</a:t>
            </a:r>
            <a:endParaRPr lang="zh-CN" altLang="zh-CN" dirty="0"/>
          </a:p>
          <a:p>
            <a:endParaRPr lang="zh-CN" altLang="en-US" dirty="0"/>
          </a:p>
        </p:txBody>
      </p:sp>
    </p:spTree>
    <p:extLst>
      <p:ext uri="{BB962C8B-B14F-4D97-AF65-F5344CB8AC3E}">
        <p14:creationId xmlns:p14="http://schemas.microsoft.com/office/powerpoint/2010/main" val="31339719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
          </p:nvPr>
        </p:nvSpPr>
        <p:spPr/>
        <p:txBody>
          <a:bodyPr/>
          <a:lstStyle/>
          <a:p>
            <a:r>
              <a:rPr lang="zh-CN" altLang="zh-CN" dirty="0"/>
              <a:t>实际信道</a:t>
            </a:r>
            <a:r>
              <a:rPr lang="zh-CN" altLang="zh-CN" dirty="0" smtClean="0"/>
              <a:t>不是</a:t>
            </a:r>
            <a:r>
              <a:rPr lang="zh-CN" altLang="zh-CN" dirty="0"/>
              <a:t>理想的，数据在</a:t>
            </a:r>
            <a:r>
              <a:rPr lang="zh-CN" altLang="zh-CN" dirty="0" smtClean="0"/>
              <a:t>传输中</a:t>
            </a:r>
            <a:r>
              <a:rPr lang="zh-CN" altLang="zh-CN" dirty="0"/>
              <a:t>可能产生</a:t>
            </a:r>
            <a:r>
              <a:rPr lang="zh-CN" altLang="zh-CN" dirty="0" smtClean="0"/>
              <a:t>差错</a:t>
            </a:r>
            <a:endParaRPr lang="en-US" altLang="zh-CN" dirty="0" smtClean="0"/>
          </a:p>
          <a:p>
            <a:r>
              <a:rPr lang="zh-CN" altLang="zh-CN" dirty="0" smtClean="0"/>
              <a:t>在</a:t>
            </a:r>
            <a:r>
              <a:rPr lang="zh-CN" altLang="zh-CN" dirty="0"/>
              <a:t>一段时间内传输错误的比特数与比特总数之比称为</a:t>
            </a:r>
            <a:r>
              <a:rPr lang="zh-CN" altLang="zh-CN" dirty="0" smtClean="0"/>
              <a:t>误码率</a:t>
            </a:r>
            <a:endParaRPr lang="en-US" altLang="zh-CN" dirty="0" smtClean="0"/>
          </a:p>
          <a:p>
            <a:r>
              <a:rPr lang="zh-CN" altLang="zh-CN" dirty="0" smtClean="0"/>
              <a:t>误码率</a:t>
            </a:r>
            <a:r>
              <a:rPr lang="zh-CN" altLang="zh-CN" dirty="0"/>
              <a:t>与信道的信噪比有很大的</a:t>
            </a:r>
            <a:r>
              <a:rPr lang="zh-CN" altLang="zh-CN" dirty="0" smtClean="0"/>
              <a:t>关系</a:t>
            </a:r>
            <a:endParaRPr lang="en-US" altLang="zh-CN" dirty="0" smtClean="0"/>
          </a:p>
          <a:p>
            <a:pPr lvl="1"/>
            <a:r>
              <a:rPr lang="zh-CN" altLang="zh-CN" dirty="0" smtClean="0"/>
              <a:t>但是</a:t>
            </a:r>
            <a:r>
              <a:rPr lang="zh-CN" altLang="zh-CN" dirty="0"/>
              <a:t>显然不可能无限提高</a:t>
            </a:r>
            <a:r>
              <a:rPr lang="zh-CN" altLang="zh-CN" dirty="0" smtClean="0"/>
              <a:t>信噪比</a:t>
            </a:r>
            <a:endParaRPr lang="en-US" altLang="zh-CN" dirty="0" smtClean="0"/>
          </a:p>
          <a:p>
            <a:r>
              <a:rPr lang="zh-CN" altLang="zh-CN" dirty="0" smtClean="0"/>
              <a:t>采用</a:t>
            </a:r>
            <a:r>
              <a:rPr lang="zh-CN" altLang="zh-CN" dirty="0"/>
              <a:t>另外一种</a:t>
            </a:r>
            <a:r>
              <a:rPr lang="zh-CN" altLang="zh-CN" dirty="0" smtClean="0"/>
              <a:t>方法</a:t>
            </a:r>
            <a:endParaRPr lang="en-US" altLang="zh-CN" dirty="0" smtClean="0"/>
          </a:p>
          <a:p>
            <a:pPr lvl="1"/>
            <a:r>
              <a:rPr lang="zh-CN" altLang="zh-CN" dirty="0" smtClean="0"/>
              <a:t>采用</a:t>
            </a:r>
            <a:r>
              <a:rPr lang="zh-CN" altLang="zh-CN" dirty="0"/>
              <a:t>差错检测的</a:t>
            </a:r>
            <a:r>
              <a:rPr lang="zh-CN" altLang="zh-CN" dirty="0" smtClean="0"/>
              <a:t>方法进行</a:t>
            </a:r>
            <a:r>
              <a:rPr lang="zh-CN" altLang="zh-CN" dirty="0"/>
              <a:t>错误的检查，以发现是否产生了差错</a:t>
            </a:r>
            <a:endParaRPr lang="zh-CN" altLang="en-US" dirty="0"/>
          </a:p>
        </p:txBody>
      </p:sp>
    </p:spTree>
    <p:extLst>
      <p:ext uri="{BB962C8B-B14F-4D97-AF65-F5344CB8AC3E}">
        <p14:creationId xmlns:p14="http://schemas.microsoft.com/office/powerpoint/2010/main" val="2129215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差错检测</a:t>
            </a:r>
            <a:endParaRPr lang="zh-CN" altLang="en-US" dirty="0"/>
          </a:p>
        </p:txBody>
      </p:sp>
      <p:sp>
        <p:nvSpPr>
          <p:cNvPr id="3" name="内容占位符 2"/>
          <p:cNvSpPr>
            <a:spLocks noGrp="1"/>
          </p:cNvSpPr>
          <p:nvPr>
            <p:ph sz="quarter" idx="1"/>
          </p:nvPr>
        </p:nvSpPr>
        <p:spPr/>
        <p:txBody>
          <a:bodyPr/>
          <a:lstStyle/>
          <a:p>
            <a:r>
              <a:rPr lang="zh-CN" altLang="zh-CN" dirty="0" smtClean="0"/>
              <a:t>在数据</a:t>
            </a:r>
            <a:r>
              <a:rPr lang="zh-CN" altLang="zh-CN" dirty="0"/>
              <a:t>序列中加入适当的冗余信息（校验位</a:t>
            </a:r>
            <a:r>
              <a:rPr lang="en-US" altLang="zh-CN" dirty="0"/>
              <a:t>/</a:t>
            </a:r>
            <a:r>
              <a:rPr lang="zh-CN" altLang="zh-CN" dirty="0"/>
              <a:t>校验码</a:t>
            </a:r>
            <a:r>
              <a:rPr lang="en-US" altLang="zh-CN" dirty="0"/>
              <a:t>/</a:t>
            </a:r>
            <a:r>
              <a:rPr lang="zh-CN" altLang="zh-CN" dirty="0"/>
              <a:t>检验码</a:t>
            </a:r>
            <a:r>
              <a:rPr lang="en-US" altLang="zh-CN" dirty="0"/>
              <a:t>/</a:t>
            </a:r>
            <a:r>
              <a:rPr lang="zh-CN" altLang="zh-CN" dirty="0"/>
              <a:t>检验</a:t>
            </a:r>
            <a:r>
              <a:rPr lang="zh-CN" altLang="zh-CN" dirty="0" smtClean="0"/>
              <a:t>序列</a:t>
            </a:r>
            <a:endParaRPr lang="en-US" altLang="zh-CN" dirty="0" smtClean="0"/>
          </a:p>
          <a:p>
            <a:r>
              <a:rPr lang="zh-CN" altLang="zh-CN" dirty="0" smtClean="0"/>
              <a:t>接收</a:t>
            </a:r>
            <a:r>
              <a:rPr lang="zh-CN" altLang="zh-CN" dirty="0"/>
              <a:t>方能够根据相关算法和数据（用户数据</a:t>
            </a:r>
            <a:r>
              <a:rPr lang="en-US" altLang="zh-CN" dirty="0"/>
              <a:t>+</a:t>
            </a:r>
            <a:r>
              <a:rPr lang="zh-CN" altLang="zh-CN" dirty="0"/>
              <a:t>校验位）发现传输中是否发生了</a:t>
            </a:r>
            <a:r>
              <a:rPr lang="zh-CN" altLang="zh-CN" dirty="0" smtClean="0"/>
              <a:t>差错</a:t>
            </a:r>
            <a:endParaRPr lang="en-US" altLang="zh-CN" dirty="0" smtClean="0"/>
          </a:p>
          <a:p>
            <a:r>
              <a:rPr lang="zh-CN" altLang="zh-CN" dirty="0" smtClean="0"/>
              <a:t>差错检测</a:t>
            </a:r>
            <a:r>
              <a:rPr lang="zh-CN" altLang="zh-CN" dirty="0"/>
              <a:t>方法分为两类。</a:t>
            </a:r>
          </a:p>
          <a:p>
            <a:pPr lvl="1"/>
            <a:r>
              <a:rPr lang="zh-CN" altLang="zh-CN" dirty="0"/>
              <a:t>检错码：只能检查出传输中出现的差错。</a:t>
            </a:r>
          </a:p>
          <a:p>
            <a:pPr lvl="1"/>
            <a:r>
              <a:rPr lang="zh-CN" altLang="zh-CN" dirty="0"/>
              <a:t>纠错码：不仅能检查出差错，而且能自动纠正一部分差错。</a:t>
            </a:r>
          </a:p>
          <a:p>
            <a:endParaRPr lang="zh-CN" altLang="en-US" dirty="0"/>
          </a:p>
        </p:txBody>
      </p:sp>
    </p:spTree>
    <p:extLst>
      <p:ext uri="{BB962C8B-B14F-4D97-AF65-F5344CB8AC3E}">
        <p14:creationId xmlns:p14="http://schemas.microsoft.com/office/powerpoint/2010/main" val="31564105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三种方式实现对数据的差错控制</a:t>
            </a:r>
            <a:endParaRPr lang="zh-CN" altLang="en-US" dirty="0"/>
          </a:p>
        </p:txBody>
      </p:sp>
      <p:sp>
        <p:nvSpPr>
          <p:cNvPr id="3" name="内容占位符 2"/>
          <p:cNvSpPr>
            <a:spLocks noGrp="1"/>
          </p:cNvSpPr>
          <p:nvPr>
            <p:ph sz="quarter" idx="1"/>
          </p:nvPr>
        </p:nvSpPr>
        <p:spPr/>
        <p:txBody>
          <a:bodyPr/>
          <a:lstStyle/>
          <a:p>
            <a:r>
              <a:rPr lang="en-US" altLang="zh-CN" dirty="0"/>
              <a:t>1</a:t>
            </a:r>
            <a:r>
              <a:rPr lang="zh-CN" altLang="zh-CN" dirty="0"/>
              <a:t>）自动请求重传（</a:t>
            </a:r>
            <a:r>
              <a:rPr lang="en-US" altLang="zh-CN" dirty="0"/>
              <a:t>ARQ</a:t>
            </a:r>
            <a:r>
              <a:rPr lang="zh-CN" altLang="zh-CN" dirty="0" smtClean="0"/>
              <a:t>）</a:t>
            </a:r>
            <a:endParaRPr lang="zh-CN" altLang="zh-CN" dirty="0"/>
          </a:p>
          <a:p>
            <a:r>
              <a:rPr lang="en-US" altLang="zh-CN" dirty="0"/>
              <a:t>2</a:t>
            </a:r>
            <a:r>
              <a:rPr lang="zh-CN" altLang="zh-CN" dirty="0"/>
              <a:t>）前向纠错（</a:t>
            </a:r>
            <a:r>
              <a:rPr lang="en-US" altLang="zh-CN" dirty="0"/>
              <a:t>FEC</a:t>
            </a:r>
            <a:r>
              <a:rPr lang="zh-CN" altLang="zh-CN" dirty="0" smtClean="0"/>
              <a:t>） </a:t>
            </a:r>
            <a:endParaRPr lang="zh-CN" altLang="zh-CN" dirty="0"/>
          </a:p>
          <a:p>
            <a:r>
              <a:rPr lang="en-US" altLang="zh-CN" dirty="0"/>
              <a:t>3</a:t>
            </a:r>
            <a:r>
              <a:rPr lang="zh-CN" altLang="zh-CN" dirty="0"/>
              <a:t>）混合方式（</a:t>
            </a:r>
            <a:r>
              <a:rPr lang="en-US" altLang="zh-CN" dirty="0"/>
              <a:t>HEC</a:t>
            </a:r>
            <a:r>
              <a:rPr lang="zh-CN" altLang="zh-CN" dirty="0" smtClean="0"/>
              <a:t>）</a:t>
            </a:r>
            <a:endParaRPr lang="zh-CN" altLang="en-US" dirty="0"/>
          </a:p>
        </p:txBody>
      </p:sp>
    </p:spTree>
    <p:extLst>
      <p:ext uri="{BB962C8B-B14F-4D97-AF65-F5344CB8AC3E}">
        <p14:creationId xmlns:p14="http://schemas.microsoft.com/office/powerpoint/2010/main" val="104518379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zh-CN" altLang="en-US" dirty="0"/>
          </a:p>
        </p:txBody>
      </p:sp>
      <p:sp>
        <p:nvSpPr>
          <p:cNvPr id="3" name="内容占位符 2"/>
          <p:cNvSpPr>
            <a:spLocks noGrp="1"/>
          </p:cNvSpPr>
          <p:nvPr>
            <p:ph sz="quarter" idx="1"/>
          </p:nvPr>
        </p:nvSpPr>
        <p:spPr/>
        <p:txBody>
          <a:bodyPr>
            <a:normAutofit/>
          </a:bodyPr>
          <a:lstStyle/>
          <a:p>
            <a:r>
              <a:rPr lang="en-US" altLang="zh-CN" dirty="0"/>
              <a:t>4.1 </a:t>
            </a:r>
            <a:r>
              <a:rPr lang="zh-CN" altLang="zh-CN" dirty="0"/>
              <a:t>物理层的主要</a:t>
            </a:r>
            <a:r>
              <a:rPr lang="zh-CN" altLang="zh-CN" dirty="0" smtClean="0"/>
              <a:t>工作</a:t>
            </a:r>
            <a:endParaRPr lang="en-US" altLang="zh-CN" dirty="0" smtClean="0"/>
          </a:p>
          <a:p>
            <a:r>
              <a:rPr lang="en-US" altLang="zh-CN" dirty="0" smtClean="0"/>
              <a:t>4.2 </a:t>
            </a:r>
            <a:r>
              <a:rPr lang="zh-CN" altLang="zh-CN" dirty="0"/>
              <a:t>数据链路层的主要</a:t>
            </a:r>
            <a:r>
              <a:rPr lang="zh-CN" altLang="zh-CN" dirty="0" smtClean="0"/>
              <a:t>工作</a:t>
            </a:r>
            <a:endParaRPr lang="en-US" altLang="zh-CN" dirty="0" smtClean="0"/>
          </a:p>
          <a:p>
            <a:r>
              <a:rPr lang="en-US" altLang="zh-CN" dirty="0" smtClean="0"/>
              <a:t>4.3 </a:t>
            </a:r>
            <a:r>
              <a:rPr lang="zh-CN" altLang="zh-CN" dirty="0" smtClean="0"/>
              <a:t>差错检测</a:t>
            </a:r>
            <a:endParaRPr lang="en-US" altLang="zh-CN" dirty="0" smtClean="0"/>
          </a:p>
          <a:p>
            <a:pPr lvl="1"/>
            <a:r>
              <a:rPr lang="en-US" altLang="zh-CN" dirty="0"/>
              <a:t>4.3.1 </a:t>
            </a:r>
            <a:r>
              <a:rPr lang="zh-CN" altLang="zh-CN" dirty="0" smtClean="0"/>
              <a:t>概述</a:t>
            </a:r>
            <a:endParaRPr lang="en-US" altLang="zh-CN" dirty="0" smtClean="0"/>
          </a:p>
          <a:p>
            <a:pPr lvl="1"/>
            <a:r>
              <a:rPr lang="en-US" altLang="zh-CN" dirty="0">
                <a:solidFill>
                  <a:srgbClr val="FF0000"/>
                </a:solidFill>
              </a:rPr>
              <a:t>4.3.2 </a:t>
            </a:r>
            <a:r>
              <a:rPr lang="zh-CN" altLang="zh-CN" dirty="0">
                <a:solidFill>
                  <a:srgbClr val="FF0000"/>
                </a:solidFill>
              </a:rPr>
              <a:t>奇</a:t>
            </a:r>
            <a:r>
              <a:rPr lang="en-US" altLang="zh-CN" dirty="0">
                <a:solidFill>
                  <a:srgbClr val="FF0000"/>
                </a:solidFill>
              </a:rPr>
              <a:t>/</a:t>
            </a:r>
            <a:r>
              <a:rPr lang="zh-CN" altLang="zh-CN" dirty="0">
                <a:solidFill>
                  <a:srgbClr val="FF0000"/>
                </a:solidFill>
              </a:rPr>
              <a:t>偶校验法</a:t>
            </a:r>
          </a:p>
          <a:p>
            <a:pPr lvl="1"/>
            <a:r>
              <a:rPr lang="en-US" altLang="zh-CN" dirty="0"/>
              <a:t>4.3.3 </a:t>
            </a:r>
            <a:r>
              <a:rPr lang="zh-CN" altLang="zh-CN" dirty="0"/>
              <a:t>双向奇</a:t>
            </a:r>
            <a:r>
              <a:rPr lang="en-US" altLang="zh-CN" dirty="0"/>
              <a:t>/</a:t>
            </a:r>
            <a:r>
              <a:rPr lang="zh-CN" altLang="zh-CN" dirty="0"/>
              <a:t>偶校验</a:t>
            </a:r>
          </a:p>
          <a:p>
            <a:pPr lvl="1"/>
            <a:r>
              <a:rPr lang="en-US" altLang="zh-CN" dirty="0"/>
              <a:t>4.3.4 </a:t>
            </a:r>
            <a:r>
              <a:rPr lang="zh-CN" altLang="zh-CN" dirty="0"/>
              <a:t>循环冗余校验（</a:t>
            </a:r>
            <a:r>
              <a:rPr lang="en-US" altLang="zh-CN" dirty="0"/>
              <a:t>CRC</a:t>
            </a:r>
            <a:r>
              <a:rPr lang="zh-CN" altLang="zh-CN" dirty="0"/>
              <a:t>）</a:t>
            </a:r>
          </a:p>
          <a:p>
            <a:pPr lvl="1"/>
            <a:r>
              <a:rPr lang="en-US" altLang="zh-CN" dirty="0"/>
              <a:t>4.3.5 </a:t>
            </a:r>
            <a:r>
              <a:rPr lang="zh-CN" altLang="zh-CN" dirty="0"/>
              <a:t>互联网校验和</a:t>
            </a:r>
          </a:p>
          <a:p>
            <a:pPr lvl="1"/>
            <a:r>
              <a:rPr lang="en-US" altLang="zh-CN" dirty="0"/>
              <a:t>4.3.6 </a:t>
            </a:r>
            <a:r>
              <a:rPr lang="zh-CN" altLang="zh-CN" dirty="0"/>
              <a:t>海</a:t>
            </a:r>
            <a:r>
              <a:rPr lang="zh-CN" altLang="zh-CN" dirty="0" smtClean="0"/>
              <a:t>明码</a:t>
            </a:r>
            <a:endParaRPr lang="zh-CN" altLang="zh-CN" dirty="0"/>
          </a:p>
          <a:p>
            <a:endParaRPr lang="zh-CN" altLang="en-US" dirty="0"/>
          </a:p>
        </p:txBody>
      </p:sp>
    </p:spTree>
    <p:extLst>
      <p:ext uri="{BB962C8B-B14F-4D97-AF65-F5344CB8AC3E}">
        <p14:creationId xmlns:p14="http://schemas.microsoft.com/office/powerpoint/2010/main" val="399387303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基本的奇</a:t>
            </a:r>
            <a:r>
              <a:rPr lang="en-US" altLang="zh-CN" dirty="0"/>
              <a:t>/</a:t>
            </a:r>
            <a:r>
              <a:rPr lang="zh-CN" altLang="zh-CN" dirty="0"/>
              <a:t>偶校验法分为以下两种</a:t>
            </a:r>
            <a:endParaRPr lang="zh-CN" altLang="en-US" dirty="0"/>
          </a:p>
        </p:txBody>
      </p:sp>
      <p:sp>
        <p:nvSpPr>
          <p:cNvPr id="3" name="内容占位符 2"/>
          <p:cNvSpPr>
            <a:spLocks noGrp="1"/>
          </p:cNvSpPr>
          <p:nvPr>
            <p:ph sz="quarter" idx="1"/>
          </p:nvPr>
        </p:nvSpPr>
        <p:spPr/>
        <p:txBody>
          <a:bodyPr/>
          <a:lstStyle/>
          <a:p>
            <a:pPr lvl="0"/>
            <a:r>
              <a:rPr lang="zh-CN" altLang="zh-CN" dirty="0" smtClean="0"/>
              <a:t>奇</a:t>
            </a:r>
            <a:r>
              <a:rPr lang="zh-CN" altLang="zh-CN" dirty="0"/>
              <a:t>校验</a:t>
            </a:r>
            <a:r>
              <a:rPr lang="zh-CN" altLang="zh-CN" dirty="0" smtClean="0"/>
              <a:t>：</a:t>
            </a:r>
            <a:r>
              <a:rPr lang="zh-CN" altLang="en-US" dirty="0"/>
              <a:t>添加</a:t>
            </a:r>
            <a:r>
              <a:rPr lang="zh-CN" altLang="zh-CN" dirty="0" smtClean="0"/>
              <a:t>校验位，使得</a:t>
            </a:r>
            <a:r>
              <a:rPr lang="zh-CN" altLang="zh-CN" dirty="0"/>
              <a:t>所传数据（包含校验位）中</a:t>
            </a:r>
            <a:r>
              <a:rPr lang="en-US" altLang="zh-CN" dirty="0"/>
              <a:t>1</a:t>
            </a:r>
            <a:r>
              <a:rPr lang="zh-CN" altLang="zh-CN" dirty="0"/>
              <a:t>的个数是奇数。</a:t>
            </a:r>
          </a:p>
          <a:p>
            <a:r>
              <a:rPr lang="zh-CN" altLang="zh-CN" dirty="0"/>
              <a:t>偶校验</a:t>
            </a:r>
            <a:r>
              <a:rPr lang="zh-CN" altLang="zh-CN" dirty="0" smtClean="0"/>
              <a:t>：</a:t>
            </a:r>
            <a:r>
              <a:rPr lang="zh-CN" altLang="en-US" dirty="0"/>
              <a:t>添加</a:t>
            </a:r>
            <a:r>
              <a:rPr lang="zh-CN" altLang="zh-CN" dirty="0"/>
              <a:t>校验位，使得所传数据（包含校验位）中</a:t>
            </a:r>
            <a:r>
              <a:rPr lang="en-US" altLang="zh-CN" dirty="0"/>
              <a:t>1</a:t>
            </a:r>
            <a:r>
              <a:rPr lang="zh-CN" altLang="zh-CN" dirty="0"/>
              <a:t>的个数</a:t>
            </a:r>
            <a:r>
              <a:rPr lang="zh-CN" altLang="zh-CN" dirty="0" smtClean="0"/>
              <a:t>是偶数</a:t>
            </a:r>
            <a:endParaRPr lang="zh-CN" altLang="en-US" dirty="0"/>
          </a:p>
        </p:txBody>
      </p:sp>
    </p:spTree>
    <p:extLst>
      <p:ext uri="{BB962C8B-B14F-4D97-AF65-F5344CB8AC3E}">
        <p14:creationId xmlns:p14="http://schemas.microsoft.com/office/powerpoint/2010/main" val="410331474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
          </p:nvPr>
        </p:nvSpPr>
        <p:spPr/>
        <p:txBody>
          <a:bodyPr/>
          <a:lstStyle/>
          <a:p>
            <a:r>
              <a:rPr lang="zh-CN" altLang="zh-CN" dirty="0" smtClean="0"/>
              <a:t>典型</a:t>
            </a:r>
            <a:r>
              <a:rPr lang="zh-CN" altLang="zh-CN" dirty="0"/>
              <a:t>例子是面向</a:t>
            </a:r>
            <a:r>
              <a:rPr lang="en-US" altLang="zh-CN" dirty="0"/>
              <a:t>ASCII</a:t>
            </a:r>
            <a:r>
              <a:rPr lang="zh-CN" altLang="zh-CN" dirty="0"/>
              <a:t>码的数据帧的</a:t>
            </a:r>
            <a:r>
              <a:rPr lang="zh-CN" altLang="zh-CN" dirty="0" smtClean="0"/>
              <a:t>传输</a:t>
            </a:r>
            <a:endParaRPr lang="en-US" altLang="zh-CN" dirty="0" smtClean="0"/>
          </a:p>
          <a:p>
            <a:pPr lvl="1"/>
            <a:r>
              <a:rPr lang="en-US" altLang="zh-CN" dirty="0" smtClean="0"/>
              <a:t>ASCII</a:t>
            </a:r>
            <a:r>
              <a:rPr lang="zh-CN" altLang="zh-CN" dirty="0"/>
              <a:t>码是七位，用第八位作为奇偶校验位。</a:t>
            </a:r>
          </a:p>
          <a:p>
            <a:r>
              <a:rPr lang="zh-CN" altLang="zh-CN" dirty="0" smtClean="0"/>
              <a:t>是</a:t>
            </a:r>
            <a:r>
              <a:rPr lang="zh-CN" altLang="zh-CN" dirty="0"/>
              <a:t>存在一个</a:t>
            </a:r>
            <a:r>
              <a:rPr lang="zh-CN" altLang="zh-CN" dirty="0" smtClean="0"/>
              <a:t>问题</a:t>
            </a:r>
            <a:endParaRPr lang="en-US" altLang="zh-CN" dirty="0" smtClean="0"/>
          </a:p>
          <a:p>
            <a:pPr lvl="1"/>
            <a:r>
              <a:rPr lang="zh-CN" altLang="zh-CN" dirty="0" smtClean="0"/>
              <a:t>对</a:t>
            </a:r>
            <a:r>
              <a:rPr lang="zh-CN" altLang="zh-CN" dirty="0"/>
              <a:t>数据中出错比特个数为偶数个的情况（</a:t>
            </a:r>
            <a:r>
              <a:rPr lang="en-US" altLang="zh-CN" dirty="0"/>
              <a:t>2</a:t>
            </a:r>
            <a:r>
              <a:rPr lang="zh-CN" altLang="zh-CN" dirty="0"/>
              <a:t>、</a:t>
            </a:r>
            <a:r>
              <a:rPr lang="en-US" altLang="zh-CN" dirty="0"/>
              <a:t>4</a:t>
            </a:r>
            <a:r>
              <a:rPr lang="zh-CN" altLang="zh-CN" dirty="0"/>
              <a:t>、</a:t>
            </a:r>
            <a:r>
              <a:rPr lang="en-US" altLang="zh-CN" dirty="0"/>
              <a:t>6...</a:t>
            </a:r>
            <a:r>
              <a:rPr lang="zh-CN" altLang="zh-CN" dirty="0"/>
              <a:t>个比特出错了）无能为力。</a:t>
            </a:r>
            <a:endParaRPr lang="zh-CN" altLang="en-US" dirty="0"/>
          </a:p>
        </p:txBody>
      </p:sp>
    </p:spTree>
    <p:extLst>
      <p:ext uri="{BB962C8B-B14F-4D97-AF65-F5344CB8AC3E}">
        <p14:creationId xmlns:p14="http://schemas.microsoft.com/office/powerpoint/2010/main" val="420453658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zh-CN" altLang="en-US" dirty="0"/>
          </a:p>
        </p:txBody>
      </p:sp>
      <p:sp>
        <p:nvSpPr>
          <p:cNvPr id="3" name="内容占位符 2"/>
          <p:cNvSpPr>
            <a:spLocks noGrp="1"/>
          </p:cNvSpPr>
          <p:nvPr>
            <p:ph sz="quarter" idx="1"/>
          </p:nvPr>
        </p:nvSpPr>
        <p:spPr/>
        <p:txBody>
          <a:bodyPr>
            <a:normAutofit/>
          </a:bodyPr>
          <a:lstStyle/>
          <a:p>
            <a:r>
              <a:rPr lang="en-US" altLang="zh-CN" dirty="0"/>
              <a:t>4.1 </a:t>
            </a:r>
            <a:r>
              <a:rPr lang="zh-CN" altLang="zh-CN" dirty="0"/>
              <a:t>物理层的主要</a:t>
            </a:r>
            <a:r>
              <a:rPr lang="zh-CN" altLang="zh-CN" dirty="0" smtClean="0"/>
              <a:t>工作</a:t>
            </a:r>
            <a:endParaRPr lang="en-US" altLang="zh-CN" dirty="0" smtClean="0"/>
          </a:p>
          <a:p>
            <a:r>
              <a:rPr lang="en-US" altLang="zh-CN" dirty="0" smtClean="0"/>
              <a:t>4.2 </a:t>
            </a:r>
            <a:r>
              <a:rPr lang="zh-CN" altLang="zh-CN" dirty="0"/>
              <a:t>数据链路层的主要</a:t>
            </a:r>
            <a:r>
              <a:rPr lang="zh-CN" altLang="zh-CN" dirty="0" smtClean="0"/>
              <a:t>工作</a:t>
            </a:r>
            <a:endParaRPr lang="en-US" altLang="zh-CN" dirty="0" smtClean="0"/>
          </a:p>
          <a:p>
            <a:r>
              <a:rPr lang="en-US" altLang="zh-CN" dirty="0" smtClean="0"/>
              <a:t>4.3 </a:t>
            </a:r>
            <a:r>
              <a:rPr lang="zh-CN" altLang="zh-CN" dirty="0" smtClean="0"/>
              <a:t>差错检测</a:t>
            </a:r>
            <a:endParaRPr lang="en-US" altLang="zh-CN" dirty="0" smtClean="0"/>
          </a:p>
          <a:p>
            <a:pPr lvl="1"/>
            <a:r>
              <a:rPr lang="en-US" altLang="zh-CN" dirty="0"/>
              <a:t>4.3.1 </a:t>
            </a:r>
            <a:r>
              <a:rPr lang="zh-CN" altLang="zh-CN" dirty="0" smtClean="0"/>
              <a:t>概述</a:t>
            </a:r>
            <a:endParaRPr lang="en-US" altLang="zh-CN" dirty="0" smtClean="0"/>
          </a:p>
          <a:p>
            <a:pPr lvl="1"/>
            <a:r>
              <a:rPr lang="en-US" altLang="zh-CN" dirty="0"/>
              <a:t>4.3.2 </a:t>
            </a:r>
            <a:r>
              <a:rPr lang="zh-CN" altLang="zh-CN" dirty="0"/>
              <a:t>奇</a:t>
            </a:r>
            <a:r>
              <a:rPr lang="en-US" altLang="zh-CN" dirty="0"/>
              <a:t>/</a:t>
            </a:r>
            <a:r>
              <a:rPr lang="zh-CN" altLang="zh-CN" dirty="0"/>
              <a:t>偶校验法</a:t>
            </a:r>
          </a:p>
          <a:p>
            <a:pPr lvl="1"/>
            <a:r>
              <a:rPr lang="en-US" altLang="zh-CN" dirty="0">
                <a:solidFill>
                  <a:srgbClr val="FF0000"/>
                </a:solidFill>
              </a:rPr>
              <a:t>4.3.3 </a:t>
            </a:r>
            <a:r>
              <a:rPr lang="zh-CN" altLang="zh-CN" dirty="0">
                <a:solidFill>
                  <a:srgbClr val="FF0000"/>
                </a:solidFill>
              </a:rPr>
              <a:t>双向奇</a:t>
            </a:r>
            <a:r>
              <a:rPr lang="en-US" altLang="zh-CN" dirty="0">
                <a:solidFill>
                  <a:srgbClr val="FF0000"/>
                </a:solidFill>
              </a:rPr>
              <a:t>/</a:t>
            </a:r>
            <a:r>
              <a:rPr lang="zh-CN" altLang="zh-CN" dirty="0">
                <a:solidFill>
                  <a:srgbClr val="FF0000"/>
                </a:solidFill>
              </a:rPr>
              <a:t>偶校验</a:t>
            </a:r>
          </a:p>
          <a:p>
            <a:pPr lvl="1"/>
            <a:r>
              <a:rPr lang="en-US" altLang="zh-CN" dirty="0"/>
              <a:t>4.3.4 </a:t>
            </a:r>
            <a:r>
              <a:rPr lang="zh-CN" altLang="zh-CN" dirty="0"/>
              <a:t>循环冗余校验（</a:t>
            </a:r>
            <a:r>
              <a:rPr lang="en-US" altLang="zh-CN" dirty="0"/>
              <a:t>CRC</a:t>
            </a:r>
            <a:r>
              <a:rPr lang="zh-CN" altLang="zh-CN" dirty="0"/>
              <a:t>）</a:t>
            </a:r>
          </a:p>
          <a:p>
            <a:pPr lvl="1"/>
            <a:r>
              <a:rPr lang="en-US" altLang="zh-CN" dirty="0"/>
              <a:t>4.3.5 </a:t>
            </a:r>
            <a:r>
              <a:rPr lang="zh-CN" altLang="zh-CN" dirty="0"/>
              <a:t>互联网校验和</a:t>
            </a:r>
          </a:p>
          <a:p>
            <a:pPr lvl="1"/>
            <a:r>
              <a:rPr lang="en-US" altLang="zh-CN" dirty="0"/>
              <a:t>4.3.6 </a:t>
            </a:r>
            <a:r>
              <a:rPr lang="zh-CN" altLang="zh-CN" dirty="0"/>
              <a:t>海</a:t>
            </a:r>
            <a:r>
              <a:rPr lang="zh-CN" altLang="zh-CN" dirty="0" smtClean="0"/>
              <a:t>明码</a:t>
            </a:r>
            <a:endParaRPr lang="zh-CN" altLang="zh-CN" dirty="0"/>
          </a:p>
          <a:p>
            <a:endParaRPr lang="zh-CN" altLang="en-US" dirty="0"/>
          </a:p>
        </p:txBody>
      </p:sp>
    </p:spTree>
    <p:extLst>
      <p:ext uri="{BB962C8B-B14F-4D97-AF65-F5344CB8AC3E}">
        <p14:creationId xmlns:p14="http://schemas.microsoft.com/office/powerpoint/2010/main" val="3818982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
          </p:nvPr>
        </p:nvSpPr>
        <p:spPr/>
        <p:txBody>
          <a:bodyPr/>
          <a:lstStyle/>
          <a:p>
            <a:r>
              <a:rPr lang="zh-CN" altLang="zh-CN" dirty="0"/>
              <a:t>又称垂直水平奇</a:t>
            </a:r>
            <a:r>
              <a:rPr lang="en-US" altLang="zh-CN" dirty="0"/>
              <a:t>/</a:t>
            </a:r>
            <a:r>
              <a:rPr lang="zh-CN" altLang="zh-CN" dirty="0"/>
              <a:t>偶校验、二维奇</a:t>
            </a:r>
            <a:r>
              <a:rPr lang="en-US" altLang="zh-CN" dirty="0"/>
              <a:t>/</a:t>
            </a:r>
            <a:r>
              <a:rPr lang="zh-CN" altLang="zh-CN" dirty="0"/>
              <a:t>偶</a:t>
            </a:r>
            <a:r>
              <a:rPr lang="zh-CN" altLang="zh-CN" dirty="0" smtClean="0"/>
              <a:t>校验</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r>
              <a:rPr lang="zh-CN" altLang="zh-CN" dirty="0"/>
              <a:t>校验程度比单向的校验要</a:t>
            </a:r>
            <a:r>
              <a:rPr lang="zh-CN" altLang="zh-CN" dirty="0" smtClean="0"/>
              <a:t>高</a:t>
            </a:r>
            <a:endParaRPr lang="en-US" altLang="zh-CN" dirty="0" smtClean="0"/>
          </a:p>
          <a:p>
            <a:r>
              <a:rPr lang="zh-CN" altLang="zh-CN" dirty="0" smtClean="0"/>
              <a:t>具有</a:t>
            </a:r>
            <a:r>
              <a:rPr lang="zh-CN" altLang="zh-CN" dirty="0"/>
              <a:t>一位纠错的能力</a:t>
            </a:r>
            <a:endParaRPr lang="en-US" altLang="zh-CN" dirty="0" smtClean="0"/>
          </a:p>
          <a:p>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990" y="2276872"/>
            <a:ext cx="7059613"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42762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zh-CN" altLang="en-US" dirty="0"/>
          </a:p>
        </p:txBody>
      </p:sp>
      <p:sp>
        <p:nvSpPr>
          <p:cNvPr id="3" name="内容占位符 2"/>
          <p:cNvSpPr>
            <a:spLocks noGrp="1"/>
          </p:cNvSpPr>
          <p:nvPr>
            <p:ph sz="quarter" idx="1"/>
          </p:nvPr>
        </p:nvSpPr>
        <p:spPr/>
        <p:txBody>
          <a:bodyPr>
            <a:normAutofit/>
          </a:bodyPr>
          <a:lstStyle/>
          <a:p>
            <a:r>
              <a:rPr lang="en-US" altLang="zh-CN" dirty="0"/>
              <a:t>4.1 </a:t>
            </a:r>
            <a:r>
              <a:rPr lang="zh-CN" altLang="zh-CN" dirty="0"/>
              <a:t>物理层的主要</a:t>
            </a:r>
            <a:r>
              <a:rPr lang="zh-CN" altLang="zh-CN" dirty="0" smtClean="0"/>
              <a:t>工作</a:t>
            </a:r>
            <a:endParaRPr lang="en-US" altLang="zh-CN" dirty="0" smtClean="0"/>
          </a:p>
          <a:p>
            <a:r>
              <a:rPr lang="en-US" altLang="zh-CN" dirty="0" smtClean="0"/>
              <a:t>4.2 </a:t>
            </a:r>
            <a:r>
              <a:rPr lang="zh-CN" altLang="zh-CN" dirty="0"/>
              <a:t>数据链路层的主要</a:t>
            </a:r>
            <a:r>
              <a:rPr lang="zh-CN" altLang="zh-CN" dirty="0" smtClean="0"/>
              <a:t>工作</a:t>
            </a:r>
            <a:endParaRPr lang="en-US" altLang="zh-CN" dirty="0" smtClean="0"/>
          </a:p>
          <a:p>
            <a:r>
              <a:rPr lang="en-US" altLang="zh-CN" dirty="0" smtClean="0"/>
              <a:t>4.3 </a:t>
            </a:r>
            <a:r>
              <a:rPr lang="zh-CN" altLang="zh-CN" dirty="0" smtClean="0"/>
              <a:t>差错检测</a:t>
            </a:r>
            <a:endParaRPr lang="en-US" altLang="zh-CN" dirty="0" smtClean="0"/>
          </a:p>
          <a:p>
            <a:pPr lvl="1"/>
            <a:r>
              <a:rPr lang="en-US" altLang="zh-CN" dirty="0"/>
              <a:t>4.3.1 </a:t>
            </a:r>
            <a:r>
              <a:rPr lang="zh-CN" altLang="zh-CN" dirty="0" smtClean="0"/>
              <a:t>概述</a:t>
            </a:r>
            <a:endParaRPr lang="en-US" altLang="zh-CN" dirty="0" smtClean="0"/>
          </a:p>
          <a:p>
            <a:pPr lvl="1"/>
            <a:r>
              <a:rPr lang="en-US" altLang="zh-CN" dirty="0"/>
              <a:t>4.3.2 </a:t>
            </a:r>
            <a:r>
              <a:rPr lang="zh-CN" altLang="zh-CN" dirty="0"/>
              <a:t>奇</a:t>
            </a:r>
            <a:r>
              <a:rPr lang="en-US" altLang="zh-CN" dirty="0"/>
              <a:t>/</a:t>
            </a:r>
            <a:r>
              <a:rPr lang="zh-CN" altLang="zh-CN" dirty="0"/>
              <a:t>偶校验法</a:t>
            </a:r>
          </a:p>
          <a:p>
            <a:pPr lvl="1"/>
            <a:r>
              <a:rPr lang="en-US" altLang="zh-CN" dirty="0"/>
              <a:t>4.3.3 </a:t>
            </a:r>
            <a:r>
              <a:rPr lang="zh-CN" altLang="zh-CN" dirty="0"/>
              <a:t>双向奇</a:t>
            </a:r>
            <a:r>
              <a:rPr lang="en-US" altLang="zh-CN" dirty="0"/>
              <a:t>/</a:t>
            </a:r>
            <a:r>
              <a:rPr lang="zh-CN" altLang="zh-CN" dirty="0"/>
              <a:t>偶校验</a:t>
            </a:r>
          </a:p>
          <a:p>
            <a:pPr lvl="1"/>
            <a:r>
              <a:rPr lang="en-US" altLang="zh-CN" dirty="0">
                <a:solidFill>
                  <a:srgbClr val="FF0000"/>
                </a:solidFill>
              </a:rPr>
              <a:t>4.3.4 </a:t>
            </a:r>
            <a:r>
              <a:rPr lang="zh-CN" altLang="zh-CN" dirty="0">
                <a:solidFill>
                  <a:srgbClr val="FF0000"/>
                </a:solidFill>
              </a:rPr>
              <a:t>循环冗余校验（</a:t>
            </a:r>
            <a:r>
              <a:rPr lang="en-US" altLang="zh-CN" dirty="0">
                <a:solidFill>
                  <a:srgbClr val="FF0000"/>
                </a:solidFill>
              </a:rPr>
              <a:t>CRC</a:t>
            </a:r>
            <a:r>
              <a:rPr lang="zh-CN" altLang="zh-CN" dirty="0">
                <a:solidFill>
                  <a:srgbClr val="FF0000"/>
                </a:solidFill>
              </a:rPr>
              <a:t>）</a:t>
            </a:r>
          </a:p>
          <a:p>
            <a:pPr lvl="1"/>
            <a:r>
              <a:rPr lang="en-US" altLang="zh-CN" dirty="0"/>
              <a:t>4.3.5 </a:t>
            </a:r>
            <a:r>
              <a:rPr lang="zh-CN" altLang="zh-CN" dirty="0"/>
              <a:t>互联网校验和</a:t>
            </a:r>
          </a:p>
          <a:p>
            <a:pPr lvl="1"/>
            <a:r>
              <a:rPr lang="en-US" altLang="zh-CN" dirty="0"/>
              <a:t>4.3.6 </a:t>
            </a:r>
            <a:r>
              <a:rPr lang="zh-CN" altLang="zh-CN" dirty="0"/>
              <a:t>海</a:t>
            </a:r>
            <a:r>
              <a:rPr lang="zh-CN" altLang="zh-CN" dirty="0" smtClean="0"/>
              <a:t>明码</a:t>
            </a:r>
            <a:endParaRPr lang="zh-CN" altLang="zh-CN" dirty="0"/>
          </a:p>
          <a:p>
            <a:endParaRPr lang="zh-CN" altLang="en-US" dirty="0"/>
          </a:p>
        </p:txBody>
      </p:sp>
    </p:spTree>
    <p:extLst>
      <p:ext uri="{BB962C8B-B14F-4D97-AF65-F5344CB8AC3E}">
        <p14:creationId xmlns:p14="http://schemas.microsoft.com/office/powerpoint/2010/main" val="541059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sz="quarter" idx="1"/>
          </p:nvPr>
        </p:nvSpPr>
        <p:spPr/>
        <p:txBody>
          <a:bodyPr>
            <a:normAutofit/>
          </a:bodyPr>
          <a:lstStyle/>
          <a:p>
            <a:r>
              <a:rPr lang="zh-CN" altLang="zh-CN" dirty="0" smtClean="0"/>
              <a:t>双绞线</a:t>
            </a:r>
            <a:r>
              <a:rPr lang="zh-CN" altLang="zh-CN" dirty="0"/>
              <a:t>常被用于各型以太网</a:t>
            </a:r>
            <a:r>
              <a:rPr lang="zh-CN" altLang="zh-CN" dirty="0" smtClean="0"/>
              <a:t>中</a:t>
            </a:r>
            <a:endParaRPr lang="en-US" altLang="zh-CN" dirty="0" smtClean="0"/>
          </a:p>
          <a:p>
            <a:pPr lvl="1"/>
            <a:r>
              <a:rPr lang="zh-CN" altLang="zh-CN" dirty="0" smtClean="0"/>
              <a:t>包括</a:t>
            </a:r>
            <a:r>
              <a:rPr lang="en-US" altLang="zh-CN" dirty="0">
                <a:solidFill>
                  <a:srgbClr val="FF0000"/>
                </a:solidFill>
              </a:rPr>
              <a:t>10BASE-T</a:t>
            </a:r>
            <a:r>
              <a:rPr lang="zh-CN" altLang="zh-CN" dirty="0">
                <a:solidFill>
                  <a:srgbClr val="FF0000"/>
                </a:solidFill>
              </a:rPr>
              <a:t>、</a:t>
            </a:r>
            <a:r>
              <a:rPr lang="en-US" altLang="zh-CN" dirty="0">
                <a:solidFill>
                  <a:srgbClr val="FF0000"/>
                </a:solidFill>
              </a:rPr>
              <a:t>100BASE-T</a:t>
            </a:r>
            <a:r>
              <a:rPr lang="zh-CN" altLang="zh-CN" dirty="0">
                <a:solidFill>
                  <a:srgbClr val="FF0000"/>
                </a:solidFill>
              </a:rPr>
              <a:t>及</a:t>
            </a:r>
            <a:r>
              <a:rPr lang="en-US" altLang="zh-CN" dirty="0">
                <a:solidFill>
                  <a:srgbClr val="FF0000"/>
                </a:solidFill>
              </a:rPr>
              <a:t>1000BASE-T</a:t>
            </a:r>
            <a:r>
              <a:rPr lang="zh-CN" altLang="zh-CN" dirty="0" smtClean="0"/>
              <a:t>等</a:t>
            </a:r>
            <a:endParaRPr lang="zh-CN" altLang="zh-CN" dirty="0"/>
          </a:p>
          <a:p>
            <a:endParaRPr lang="zh-CN" altLang="zh-CN" dirty="0"/>
          </a:p>
        </p:txBody>
      </p:sp>
      <p:pic>
        <p:nvPicPr>
          <p:cNvPr id="4" name="图片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9632" y="2852936"/>
            <a:ext cx="3240360" cy="2592288"/>
          </a:xfrm>
          <a:prstGeom prst="rect">
            <a:avLst/>
          </a:prstGeom>
          <a:noFill/>
          <a:ln>
            <a:noFill/>
          </a:ln>
        </p:spPr>
      </p:pic>
      <p:pic>
        <p:nvPicPr>
          <p:cNvPr id="5" name="图片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0032" y="2852936"/>
            <a:ext cx="2952328" cy="2592288"/>
          </a:xfrm>
          <a:prstGeom prst="rect">
            <a:avLst/>
          </a:prstGeom>
          <a:noFill/>
          <a:ln>
            <a:noFill/>
          </a:ln>
        </p:spPr>
      </p:pic>
    </p:spTree>
    <p:extLst>
      <p:ext uri="{BB962C8B-B14F-4D97-AF65-F5344CB8AC3E}">
        <p14:creationId xmlns:p14="http://schemas.microsoft.com/office/powerpoint/2010/main" val="390659733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
          </p:nvPr>
        </p:nvSpPr>
        <p:spPr/>
        <p:txBody>
          <a:bodyPr>
            <a:normAutofit lnSpcReduction="10000"/>
          </a:bodyPr>
          <a:lstStyle/>
          <a:p>
            <a:r>
              <a:rPr lang="zh-CN" altLang="zh-CN" dirty="0"/>
              <a:t>是一种常用的校验方法，</a:t>
            </a:r>
            <a:r>
              <a:rPr lang="en-US" altLang="zh-CN" dirty="0"/>
              <a:t>PPP</a:t>
            </a:r>
            <a:r>
              <a:rPr lang="zh-CN" altLang="zh-CN" dirty="0"/>
              <a:t>协议就使用了</a:t>
            </a:r>
            <a:r>
              <a:rPr lang="en-US" altLang="zh-CN" dirty="0" smtClean="0"/>
              <a:t>CRC</a:t>
            </a:r>
          </a:p>
          <a:p>
            <a:r>
              <a:rPr lang="zh-CN" altLang="zh-CN" dirty="0"/>
              <a:t>多项式表达法。网络中传输的数据是</a:t>
            </a:r>
            <a:r>
              <a:rPr lang="en-US" altLang="zh-CN" dirty="0"/>
              <a:t>0</a:t>
            </a:r>
            <a:r>
              <a:rPr lang="zh-CN" altLang="zh-CN" dirty="0"/>
              <a:t>和</a:t>
            </a:r>
            <a:r>
              <a:rPr lang="en-US" altLang="zh-CN" dirty="0"/>
              <a:t>1</a:t>
            </a:r>
            <a:r>
              <a:rPr lang="zh-CN" altLang="zh-CN" dirty="0"/>
              <a:t>的位串，如果用单纯的位串来书写、记忆相当</a:t>
            </a:r>
            <a:r>
              <a:rPr lang="zh-CN" altLang="zh-CN" dirty="0" smtClean="0"/>
              <a:t>麻烦</a:t>
            </a:r>
            <a:endParaRPr lang="en-US" altLang="zh-CN" dirty="0" smtClean="0"/>
          </a:p>
          <a:p>
            <a:pPr lvl="1"/>
            <a:r>
              <a:rPr lang="zh-CN" altLang="zh-CN" dirty="0" smtClean="0"/>
              <a:t>用</a:t>
            </a:r>
            <a:r>
              <a:rPr lang="en-US" altLang="zh-CN" dirty="0"/>
              <a:t>G</a:t>
            </a:r>
            <a:r>
              <a:rPr lang="zh-CN" altLang="zh-CN" dirty="0"/>
              <a:t>（</a:t>
            </a:r>
            <a:r>
              <a:rPr lang="en-US" altLang="zh-CN" dirty="0"/>
              <a:t>X</a:t>
            </a:r>
            <a:r>
              <a:rPr lang="zh-CN" altLang="zh-CN" dirty="0"/>
              <a:t>）</a:t>
            </a:r>
            <a:r>
              <a:rPr lang="en-US" altLang="zh-CN" dirty="0"/>
              <a:t>=X</a:t>
            </a:r>
            <a:r>
              <a:rPr lang="en-US" altLang="zh-CN" baseline="30000" dirty="0"/>
              <a:t>5</a:t>
            </a:r>
            <a:r>
              <a:rPr lang="en-US" altLang="zh-CN" dirty="0"/>
              <a:t>+X</a:t>
            </a:r>
            <a:r>
              <a:rPr lang="en-US" altLang="zh-CN" baseline="30000" dirty="0"/>
              <a:t>2</a:t>
            </a:r>
            <a:r>
              <a:rPr lang="en-US" altLang="zh-CN" dirty="0"/>
              <a:t>+1</a:t>
            </a:r>
            <a:r>
              <a:rPr lang="zh-CN" altLang="zh-CN" dirty="0"/>
              <a:t>代表</a:t>
            </a:r>
            <a:r>
              <a:rPr lang="en-US" altLang="zh-CN" dirty="0" smtClean="0"/>
              <a:t>100101</a:t>
            </a:r>
          </a:p>
          <a:p>
            <a:pPr lvl="1"/>
            <a:r>
              <a:rPr lang="zh-CN" altLang="zh-CN" dirty="0"/>
              <a:t>其中位串中的数字相当于</a:t>
            </a:r>
            <a:r>
              <a:rPr lang="en-US" altLang="zh-CN" dirty="0" err="1"/>
              <a:t>X</a:t>
            </a:r>
            <a:r>
              <a:rPr lang="en-US" altLang="zh-CN" baseline="30000" dirty="0" err="1"/>
              <a:t>n</a:t>
            </a:r>
            <a:r>
              <a:rPr lang="zh-CN" altLang="zh-CN" dirty="0"/>
              <a:t>的</a:t>
            </a:r>
            <a:r>
              <a:rPr lang="zh-CN" altLang="zh-CN" dirty="0" smtClean="0"/>
              <a:t>系数</a:t>
            </a:r>
            <a:endParaRPr lang="en-US" altLang="zh-CN" dirty="0" smtClean="0"/>
          </a:p>
          <a:p>
            <a:pPr lvl="1"/>
            <a:r>
              <a:rPr lang="zh-CN" altLang="zh-CN" dirty="0" smtClean="0"/>
              <a:t>多项式</a:t>
            </a:r>
            <a:r>
              <a:rPr lang="zh-CN" altLang="zh-CN" dirty="0"/>
              <a:t>中的指数是</a:t>
            </a:r>
            <a:r>
              <a:rPr lang="en-US" altLang="zh-CN" dirty="0"/>
              <a:t>2</a:t>
            </a:r>
            <a:r>
              <a:rPr lang="zh-CN" altLang="zh-CN" dirty="0"/>
              <a:t>的</a:t>
            </a:r>
            <a:r>
              <a:rPr lang="zh-CN" altLang="zh-CN" dirty="0" smtClean="0"/>
              <a:t>指数</a:t>
            </a:r>
            <a:endParaRPr lang="en-US" altLang="zh-CN" dirty="0" smtClean="0"/>
          </a:p>
          <a:p>
            <a:pPr lvl="1"/>
            <a:r>
              <a:rPr lang="zh-CN" altLang="zh-CN" dirty="0"/>
              <a:t>可以省略位串中的比特</a:t>
            </a:r>
            <a:r>
              <a:rPr lang="en-US" altLang="zh-CN" dirty="0" smtClean="0"/>
              <a:t>0</a:t>
            </a:r>
          </a:p>
          <a:p>
            <a:r>
              <a:rPr lang="zh-CN" altLang="zh-CN" dirty="0" smtClean="0"/>
              <a:t>首先选择一</a:t>
            </a:r>
            <a:r>
              <a:rPr lang="zh-CN" altLang="zh-CN" dirty="0"/>
              <a:t>个生成多项式</a:t>
            </a:r>
            <a:r>
              <a:rPr lang="en-US" altLang="zh-CN" dirty="0"/>
              <a:t>P</a:t>
            </a:r>
            <a:r>
              <a:rPr lang="zh-CN" altLang="zh-CN" dirty="0"/>
              <a:t>作为算法中的除数</a:t>
            </a:r>
            <a:endParaRPr lang="en-US" altLang="zh-CN" dirty="0"/>
          </a:p>
          <a:p>
            <a:pPr lvl="1"/>
            <a:r>
              <a:rPr lang="en-US" altLang="zh-CN" dirty="0"/>
              <a:t>P</a:t>
            </a:r>
            <a:r>
              <a:rPr lang="zh-CN" altLang="zh-CN" dirty="0"/>
              <a:t>的好坏是</a:t>
            </a:r>
            <a:r>
              <a:rPr lang="en-US" altLang="zh-CN" dirty="0"/>
              <a:t>CRC</a:t>
            </a:r>
            <a:r>
              <a:rPr lang="zh-CN" altLang="zh-CN" dirty="0"/>
              <a:t>检验能力好坏的一个关键</a:t>
            </a:r>
            <a:endParaRPr lang="en-US" altLang="zh-CN" dirty="0"/>
          </a:p>
          <a:p>
            <a:pPr lvl="1"/>
            <a:r>
              <a:rPr lang="zh-CN" altLang="zh-CN" dirty="0"/>
              <a:t>最高位和最低位应为</a:t>
            </a:r>
            <a:r>
              <a:rPr lang="en-US" altLang="zh-CN" dirty="0"/>
              <a:t>1</a:t>
            </a:r>
          </a:p>
          <a:p>
            <a:pPr lvl="1"/>
            <a:r>
              <a:rPr lang="zh-CN" altLang="zh-CN" dirty="0"/>
              <a:t>设</a:t>
            </a:r>
            <a:r>
              <a:rPr lang="en-US" altLang="zh-CN" dirty="0"/>
              <a:t>P</a:t>
            </a:r>
            <a:r>
              <a:rPr lang="zh-CN" altLang="zh-CN" dirty="0"/>
              <a:t>最高次为</a:t>
            </a:r>
            <a:r>
              <a:rPr lang="en-US" altLang="zh-CN" sz="2800" dirty="0">
                <a:solidFill>
                  <a:srgbClr val="FF0000"/>
                </a:solidFill>
              </a:rPr>
              <a:t>n</a:t>
            </a:r>
            <a:r>
              <a:rPr lang="zh-CN" altLang="zh-CN" dirty="0"/>
              <a:t>，即</a:t>
            </a:r>
            <a:r>
              <a:rPr lang="en-US" altLang="zh-CN" dirty="0"/>
              <a:t>P</a:t>
            </a:r>
            <a:r>
              <a:rPr lang="zh-CN" altLang="zh-CN" dirty="0"/>
              <a:t>所代表的二进制串的长度为</a:t>
            </a:r>
            <a:r>
              <a:rPr lang="en-US" altLang="zh-CN" dirty="0" smtClean="0"/>
              <a:t>n+1</a:t>
            </a:r>
            <a:endParaRPr lang="zh-CN" altLang="en-US" dirty="0"/>
          </a:p>
        </p:txBody>
      </p:sp>
    </p:spTree>
    <p:extLst>
      <p:ext uri="{BB962C8B-B14F-4D97-AF65-F5344CB8AC3E}">
        <p14:creationId xmlns:p14="http://schemas.microsoft.com/office/powerpoint/2010/main" val="77309750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CRC</a:t>
            </a:r>
            <a:r>
              <a:rPr lang="zh-CN" altLang="zh-CN" dirty="0"/>
              <a:t>计算过程</a:t>
            </a:r>
            <a:endParaRPr lang="zh-CN" altLang="en-US" dirty="0"/>
          </a:p>
        </p:txBody>
      </p:sp>
      <p:sp>
        <p:nvSpPr>
          <p:cNvPr id="3" name="内容占位符 2"/>
          <p:cNvSpPr>
            <a:spLocks noGrp="1"/>
          </p:cNvSpPr>
          <p:nvPr>
            <p:ph sz="quarter" idx="1"/>
          </p:nvPr>
        </p:nvSpPr>
        <p:spPr/>
        <p:txBody>
          <a:bodyPr>
            <a:normAutofit/>
          </a:bodyPr>
          <a:lstStyle/>
          <a:p>
            <a:pPr lvl="0"/>
            <a:r>
              <a:rPr lang="zh-CN" altLang="zh-CN" dirty="0" smtClean="0"/>
              <a:t>在</a:t>
            </a:r>
            <a:r>
              <a:rPr lang="zh-CN" altLang="zh-CN" dirty="0"/>
              <a:t>发送方，把数据划分为组，每组 </a:t>
            </a:r>
            <a:r>
              <a:rPr lang="en-US" altLang="zh-CN" dirty="0"/>
              <a:t>k</a:t>
            </a:r>
            <a:r>
              <a:rPr lang="zh-CN" altLang="zh-CN" dirty="0"/>
              <a:t>个</a:t>
            </a:r>
            <a:r>
              <a:rPr lang="zh-CN" altLang="zh-CN" dirty="0" smtClean="0"/>
              <a:t>比特</a:t>
            </a:r>
            <a:endParaRPr lang="en-US" altLang="zh-CN" dirty="0" smtClean="0"/>
          </a:p>
          <a:p>
            <a:pPr lvl="1"/>
            <a:r>
              <a:rPr lang="zh-CN" altLang="zh-CN" dirty="0" smtClean="0"/>
              <a:t>计算</a:t>
            </a:r>
            <a:r>
              <a:rPr lang="zh-CN" altLang="zh-CN" dirty="0"/>
              <a:t>过程是按照组来进行</a:t>
            </a:r>
            <a:r>
              <a:rPr lang="zh-CN" altLang="zh-CN" dirty="0" smtClean="0"/>
              <a:t>的</a:t>
            </a:r>
            <a:endParaRPr lang="en-US" altLang="zh-CN" dirty="0" smtClean="0"/>
          </a:p>
          <a:p>
            <a:pPr lvl="1"/>
            <a:r>
              <a:rPr lang="zh-CN" altLang="zh-CN" dirty="0" smtClean="0"/>
              <a:t>假设</a:t>
            </a:r>
            <a:r>
              <a:rPr lang="zh-CN" altLang="zh-CN" dirty="0"/>
              <a:t>待校验的一个数据组为</a:t>
            </a:r>
            <a:r>
              <a:rPr lang="en-US" altLang="zh-CN" dirty="0" smtClean="0"/>
              <a:t>M</a:t>
            </a:r>
            <a:endParaRPr lang="zh-CN" altLang="zh-CN" dirty="0"/>
          </a:p>
          <a:p>
            <a:pPr lvl="0"/>
            <a:r>
              <a:rPr lang="zh-CN" altLang="zh-CN" dirty="0"/>
              <a:t>将数</a:t>
            </a:r>
            <a:r>
              <a:rPr lang="en-US" altLang="zh-CN" dirty="0"/>
              <a:t>M</a:t>
            </a:r>
            <a:r>
              <a:rPr lang="zh-CN" altLang="zh-CN" dirty="0"/>
              <a:t>乘以</a:t>
            </a:r>
            <a:r>
              <a:rPr lang="en-US" altLang="zh-CN" dirty="0" smtClean="0"/>
              <a:t>2</a:t>
            </a:r>
            <a:r>
              <a:rPr lang="en-US" altLang="zh-CN" baseline="30000" dirty="0" smtClean="0"/>
              <a:t>n</a:t>
            </a:r>
            <a:r>
              <a:rPr lang="zh-CN" altLang="zh-CN" dirty="0" smtClean="0"/>
              <a:t>，</a:t>
            </a:r>
            <a:r>
              <a:rPr lang="zh-CN" altLang="zh-CN" dirty="0"/>
              <a:t>得到</a:t>
            </a:r>
            <a:r>
              <a:rPr lang="en-US" altLang="zh-CN" dirty="0"/>
              <a:t>M'</a:t>
            </a:r>
            <a:r>
              <a:rPr lang="zh-CN" altLang="zh-CN" dirty="0"/>
              <a:t>，长度为</a:t>
            </a:r>
            <a:r>
              <a:rPr lang="en-US" altLang="zh-CN" dirty="0" err="1"/>
              <a:t>k+n</a:t>
            </a:r>
            <a:r>
              <a:rPr lang="zh-CN" altLang="zh-CN" dirty="0"/>
              <a:t>位。</a:t>
            </a:r>
          </a:p>
          <a:p>
            <a:pPr lvl="0"/>
            <a:r>
              <a:rPr lang="zh-CN" altLang="zh-CN" dirty="0"/>
              <a:t>用</a:t>
            </a:r>
            <a:r>
              <a:rPr lang="en-US" altLang="zh-CN" dirty="0"/>
              <a:t>M'</a:t>
            </a:r>
            <a:r>
              <a:rPr lang="zh-CN" altLang="zh-CN" dirty="0"/>
              <a:t>除以（模</a:t>
            </a:r>
            <a:r>
              <a:rPr lang="en-US" altLang="zh-CN" dirty="0"/>
              <a:t>-2</a:t>
            </a:r>
            <a:r>
              <a:rPr lang="zh-CN" altLang="zh-CN" dirty="0" smtClean="0"/>
              <a:t>除法）</a:t>
            </a:r>
            <a:r>
              <a:rPr lang="en-US" altLang="zh-CN" dirty="0" smtClean="0"/>
              <a:t>P</a:t>
            </a:r>
            <a:r>
              <a:rPr lang="zh-CN" altLang="zh-CN" dirty="0"/>
              <a:t>，得出余数是</a:t>
            </a:r>
            <a:r>
              <a:rPr lang="en-US" altLang="zh-CN" dirty="0"/>
              <a:t> </a:t>
            </a:r>
            <a:r>
              <a:rPr lang="en-US" altLang="zh-CN" dirty="0" smtClean="0"/>
              <a:t>R</a:t>
            </a:r>
          </a:p>
          <a:p>
            <a:pPr lvl="1"/>
            <a:r>
              <a:rPr lang="en-US" altLang="zh-CN" dirty="0"/>
              <a:t>R </a:t>
            </a:r>
            <a:r>
              <a:rPr lang="zh-CN" altLang="en-US" dirty="0" smtClean="0"/>
              <a:t>为</a:t>
            </a:r>
            <a:r>
              <a:rPr lang="en-US" altLang="zh-CN" dirty="0" smtClean="0"/>
              <a:t>n</a:t>
            </a:r>
            <a:r>
              <a:rPr lang="zh-CN" altLang="zh-CN" dirty="0"/>
              <a:t>位，如果不足</a:t>
            </a:r>
            <a:r>
              <a:rPr lang="en-US" altLang="zh-CN" dirty="0"/>
              <a:t>n</a:t>
            </a:r>
            <a:r>
              <a:rPr lang="zh-CN" altLang="zh-CN" dirty="0"/>
              <a:t>位则前面补</a:t>
            </a:r>
            <a:r>
              <a:rPr lang="en-US" altLang="zh-CN" dirty="0" smtClean="0"/>
              <a:t>0</a:t>
            </a:r>
            <a:r>
              <a:rPr lang="zh-CN" altLang="zh-CN" dirty="0" smtClean="0"/>
              <a:t> </a:t>
            </a:r>
            <a:endParaRPr lang="zh-CN" altLang="zh-CN" dirty="0"/>
          </a:p>
          <a:p>
            <a:r>
              <a:rPr lang="zh-CN" altLang="zh-CN" dirty="0"/>
              <a:t>最终要发送的数据</a:t>
            </a:r>
            <a:r>
              <a:rPr lang="en-US" altLang="zh-CN" dirty="0"/>
              <a:t>T</a:t>
            </a:r>
            <a:r>
              <a:rPr lang="zh-CN" altLang="zh-CN" dirty="0"/>
              <a:t>（</a:t>
            </a:r>
            <a:r>
              <a:rPr lang="en-US" altLang="zh-CN" dirty="0"/>
              <a:t>x</a:t>
            </a:r>
            <a:r>
              <a:rPr lang="zh-CN" altLang="zh-CN" dirty="0"/>
              <a:t>）</a:t>
            </a:r>
            <a:r>
              <a:rPr lang="en-US" altLang="zh-CN" dirty="0"/>
              <a:t>=M'+</a:t>
            </a:r>
            <a:r>
              <a:rPr lang="en-US" altLang="zh-CN" dirty="0" smtClean="0"/>
              <a:t>R</a:t>
            </a:r>
            <a:endParaRPr lang="zh-CN" altLang="en-US" dirty="0"/>
          </a:p>
        </p:txBody>
      </p:sp>
    </p:spTree>
    <p:extLst>
      <p:ext uri="{BB962C8B-B14F-4D97-AF65-F5344CB8AC3E}">
        <p14:creationId xmlns:p14="http://schemas.microsoft.com/office/powerpoint/2010/main" val="245367087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计算过程举例</a:t>
            </a:r>
            <a:endParaRPr lang="zh-CN" altLang="en-US" dirty="0"/>
          </a:p>
        </p:txBody>
      </p:sp>
      <p:sp>
        <p:nvSpPr>
          <p:cNvPr id="3" name="内容占位符 2"/>
          <p:cNvSpPr>
            <a:spLocks noGrp="1"/>
          </p:cNvSpPr>
          <p:nvPr>
            <p:ph sz="quarter" idx="1"/>
          </p:nvPr>
        </p:nvSpPr>
        <p:spPr/>
        <p:txBody>
          <a:bodyPr/>
          <a:lstStyle/>
          <a:p>
            <a:pPr marL="292219" indent="-292219">
              <a:lnSpc>
                <a:spcPts val="3300"/>
              </a:lnSpc>
              <a:buClr>
                <a:srgbClr val="0070C0"/>
              </a:buClr>
              <a:buFont typeface="Wingdings" panose="05000000000000000000" pitchFamily="2" charset="2"/>
              <a:buChar char="n"/>
            </a:pPr>
            <a:r>
              <a:rPr lang="zh-CN" altLang="en-US" sz="2800" dirty="0">
                <a:latin typeface="微软雅黑" pitchFamily="34" charset="-122"/>
                <a:ea typeface="微软雅黑" pitchFamily="34" charset="-122"/>
              </a:rPr>
              <a:t>现在设一组数据</a:t>
            </a:r>
            <a:r>
              <a:rPr lang="en-US" altLang="zh-CN" sz="2800" i="1" dirty="0">
                <a:latin typeface="微软雅黑" pitchFamily="34" charset="-122"/>
                <a:ea typeface="微软雅黑" pitchFamily="34" charset="-122"/>
              </a:rPr>
              <a:t>M</a:t>
            </a:r>
            <a:r>
              <a:rPr lang="en-US" altLang="zh-CN" sz="2800" dirty="0">
                <a:latin typeface="微软雅黑" pitchFamily="34" charset="-122"/>
                <a:ea typeface="微软雅黑" pitchFamily="34" charset="-122"/>
              </a:rPr>
              <a:t> = 101001</a:t>
            </a:r>
            <a:r>
              <a:rPr lang="zh-CN" altLang="en-US" sz="2800" dirty="0">
                <a:latin typeface="微软雅黑" pitchFamily="34" charset="-122"/>
                <a:ea typeface="微软雅黑" pitchFamily="34" charset="-122"/>
              </a:rPr>
              <a:t>。</a:t>
            </a:r>
          </a:p>
          <a:p>
            <a:pPr marL="292219" indent="-292219">
              <a:lnSpc>
                <a:spcPts val="3300"/>
              </a:lnSpc>
              <a:buClr>
                <a:srgbClr val="0070C0"/>
              </a:buClr>
              <a:buFont typeface="Wingdings" panose="05000000000000000000" pitchFamily="2" charset="2"/>
              <a:buChar char="n"/>
            </a:pPr>
            <a:r>
              <a:rPr lang="zh-CN" altLang="en-US" sz="2800" dirty="0">
                <a:latin typeface="微软雅黑" pitchFamily="34" charset="-122"/>
                <a:ea typeface="微软雅黑" pitchFamily="34" charset="-122"/>
              </a:rPr>
              <a:t>选择一个</a:t>
            </a:r>
            <a:r>
              <a:rPr lang="zh-CN" altLang="en-US" sz="2800" dirty="0">
                <a:solidFill>
                  <a:srgbClr val="0000FF"/>
                </a:solidFill>
                <a:latin typeface="微软雅黑" pitchFamily="34" charset="-122"/>
                <a:ea typeface="微软雅黑" pitchFamily="34" charset="-122"/>
              </a:rPr>
              <a:t>除数</a:t>
            </a:r>
            <a:r>
              <a:rPr lang="zh-CN" altLang="en-US" sz="2800" dirty="0">
                <a:latin typeface="微软雅黑" pitchFamily="34" charset="-122"/>
                <a:ea typeface="微软雅黑" pitchFamily="34" charset="-122"/>
              </a:rPr>
              <a:t> </a:t>
            </a:r>
            <a:r>
              <a:rPr lang="en-US" altLang="zh-CN" sz="2800" i="1" dirty="0">
                <a:latin typeface="微软雅黑" pitchFamily="34" charset="-122"/>
                <a:ea typeface="微软雅黑" pitchFamily="34" charset="-122"/>
              </a:rPr>
              <a:t>P</a:t>
            </a:r>
            <a:r>
              <a:rPr lang="en-US" altLang="zh-CN" sz="2800" dirty="0">
                <a:latin typeface="微软雅黑" pitchFamily="34" charset="-122"/>
                <a:ea typeface="微软雅黑" pitchFamily="34" charset="-122"/>
              </a:rPr>
              <a:t> = x</a:t>
            </a:r>
            <a:r>
              <a:rPr lang="en-US" altLang="zh-CN" sz="2800" baseline="30000" dirty="0">
                <a:latin typeface="微软雅黑" pitchFamily="34" charset="-122"/>
                <a:ea typeface="微软雅黑" pitchFamily="34" charset="-122"/>
              </a:rPr>
              <a:t>3</a:t>
            </a:r>
            <a:r>
              <a:rPr lang="en-US" altLang="zh-CN" sz="2800" dirty="0">
                <a:latin typeface="微软雅黑" pitchFamily="34" charset="-122"/>
                <a:ea typeface="微软雅黑" pitchFamily="34" charset="-122"/>
              </a:rPr>
              <a:t>+x</a:t>
            </a:r>
            <a:r>
              <a:rPr lang="en-US" altLang="zh-CN" sz="2800" baseline="30000" dirty="0">
                <a:latin typeface="微软雅黑" pitchFamily="34" charset="-122"/>
                <a:ea typeface="微软雅黑" pitchFamily="34" charset="-122"/>
              </a:rPr>
              <a:t>2</a:t>
            </a:r>
            <a:r>
              <a:rPr lang="en-US" altLang="zh-CN" sz="2800" dirty="0">
                <a:latin typeface="微软雅黑" pitchFamily="34" charset="-122"/>
                <a:ea typeface="微软雅黑" pitchFamily="34" charset="-122"/>
              </a:rPr>
              <a:t>+1=1101</a:t>
            </a:r>
            <a:r>
              <a:rPr lang="zh-CN" altLang="en-US" sz="2800" dirty="0">
                <a:latin typeface="微软雅黑" pitchFamily="34" charset="-122"/>
                <a:ea typeface="微软雅黑" pitchFamily="34" charset="-122"/>
              </a:rPr>
              <a:t>，</a:t>
            </a:r>
            <a:r>
              <a:rPr lang="en-US" altLang="zh-CN" sz="2800" i="1" dirty="0">
                <a:latin typeface="微软雅黑" pitchFamily="34" charset="-122"/>
                <a:ea typeface="微软雅黑" pitchFamily="34" charset="-122"/>
              </a:rPr>
              <a:t>n</a:t>
            </a:r>
            <a:r>
              <a:rPr lang="en-US" altLang="zh-CN" sz="2800" dirty="0">
                <a:latin typeface="微软雅黑" pitchFamily="34" charset="-122"/>
                <a:ea typeface="微软雅黑" pitchFamily="34" charset="-122"/>
              </a:rPr>
              <a:t> = 3,</a:t>
            </a:r>
            <a:endParaRPr lang="zh-CN" altLang="en-US" sz="2800" dirty="0">
              <a:latin typeface="微软雅黑" pitchFamily="34" charset="-122"/>
              <a:ea typeface="微软雅黑" pitchFamily="34" charset="-122"/>
            </a:endParaRPr>
          </a:p>
          <a:p>
            <a:pPr marL="292219" indent="-292219">
              <a:lnSpc>
                <a:spcPts val="3300"/>
              </a:lnSpc>
              <a:buClr>
                <a:srgbClr val="0070C0"/>
              </a:buClr>
              <a:buFont typeface="Wingdings" panose="05000000000000000000" pitchFamily="2" charset="2"/>
              <a:buChar char="n"/>
            </a:pPr>
            <a:r>
              <a:rPr lang="zh-CN" altLang="en-US" sz="2800" dirty="0">
                <a:latin typeface="微软雅黑" pitchFamily="34" charset="-122"/>
                <a:ea typeface="微软雅黑" pitchFamily="34" charset="-122"/>
              </a:rPr>
              <a:t>被除数是 </a:t>
            </a:r>
            <a:r>
              <a:rPr lang="en-US" altLang="zh-CN" sz="2800" dirty="0">
                <a:latin typeface="微软雅黑" pitchFamily="34" charset="-122"/>
                <a:ea typeface="微软雅黑" pitchFamily="34" charset="-122"/>
              </a:rPr>
              <a:t>2</a:t>
            </a:r>
            <a:r>
              <a:rPr lang="en-US" altLang="zh-CN" sz="2800" i="1" baseline="30000" dirty="0">
                <a:latin typeface="微软雅黑" pitchFamily="34" charset="-122"/>
                <a:ea typeface="微软雅黑" pitchFamily="34" charset="-122"/>
              </a:rPr>
              <a:t>n</a:t>
            </a:r>
            <a:r>
              <a:rPr lang="zh-CN" altLang="en-US" sz="2800" dirty="0">
                <a:latin typeface="微软雅黑" pitchFamily="34" charset="-122"/>
                <a:ea typeface="微软雅黑" pitchFamily="34" charset="-122"/>
              </a:rPr>
              <a:t>乘</a:t>
            </a:r>
            <a:r>
              <a:rPr lang="en-US" altLang="zh-CN" sz="2800" i="1" dirty="0">
                <a:latin typeface="微软雅黑" pitchFamily="34" charset="-122"/>
                <a:ea typeface="微软雅黑" pitchFamily="34" charset="-122"/>
              </a:rPr>
              <a:t>M</a:t>
            </a:r>
            <a:r>
              <a:rPr lang="en-US" altLang="zh-CN" sz="2800" dirty="0">
                <a:latin typeface="微软雅黑" pitchFamily="34" charset="-122"/>
                <a:ea typeface="微软雅黑" pitchFamily="34" charset="-122"/>
              </a:rPr>
              <a:t> = 101001</a:t>
            </a:r>
            <a:r>
              <a:rPr lang="en-US" altLang="zh-CN" sz="2800" dirty="0">
                <a:solidFill>
                  <a:srgbClr val="FF0000"/>
                </a:solidFill>
                <a:latin typeface="微软雅黑" pitchFamily="34" charset="-122"/>
                <a:ea typeface="微软雅黑" pitchFamily="34" charset="-122"/>
              </a:rPr>
              <a:t>000</a:t>
            </a:r>
            <a:r>
              <a:rPr lang="zh-CN" altLang="en-US" sz="2800" dirty="0">
                <a:latin typeface="微软雅黑" pitchFamily="34" charset="-122"/>
                <a:ea typeface="微软雅黑" pitchFamily="34" charset="-122"/>
              </a:rPr>
              <a:t>。 </a:t>
            </a:r>
          </a:p>
          <a:p>
            <a:endParaRPr lang="zh-CN" altLang="en-US" dirty="0">
              <a:solidFill>
                <a:srgbClr val="C00000"/>
              </a:solidFill>
            </a:endParaRPr>
          </a:p>
        </p:txBody>
      </p:sp>
    </p:spTree>
    <p:extLst>
      <p:ext uri="{BB962C8B-B14F-4D97-AF65-F5344CB8AC3E}">
        <p14:creationId xmlns:p14="http://schemas.microsoft.com/office/powerpoint/2010/main" val="282732071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580899" y="1384062"/>
            <a:ext cx="7378050" cy="4972487"/>
            <a:chOff x="669696" y="1204869"/>
            <a:chExt cx="8778542" cy="4947439"/>
          </a:xfrm>
        </p:grpSpPr>
        <p:sp>
          <p:nvSpPr>
            <p:cNvPr id="9" name="Rectangle 4"/>
            <p:cNvSpPr>
              <a:spLocks noChangeArrowheads="1"/>
            </p:cNvSpPr>
            <p:nvPr/>
          </p:nvSpPr>
          <p:spPr bwMode="auto">
            <a:xfrm>
              <a:off x="669696" y="1645619"/>
              <a:ext cx="1026119" cy="27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b="1" i="1" dirty="0">
                  <a:solidFill>
                    <a:srgbClr val="CC00CC"/>
                  </a:solidFill>
                  <a:latin typeface="微软雅黑" pitchFamily="34" charset="-122"/>
                  <a:ea typeface="微软雅黑" pitchFamily="34" charset="-122"/>
                </a:rPr>
                <a:t>P</a:t>
              </a:r>
              <a:r>
                <a:rPr lang="en-US" altLang="zh-CN" b="1" dirty="0">
                  <a:solidFill>
                    <a:srgbClr val="CC00CC"/>
                  </a:solidFill>
                  <a:latin typeface="微软雅黑" pitchFamily="34" charset="-122"/>
                  <a:ea typeface="微软雅黑" pitchFamily="34" charset="-122"/>
                </a:rPr>
                <a:t> (</a:t>
              </a:r>
              <a:r>
                <a:rPr lang="zh-CN" altLang="en-US" b="1" dirty="0">
                  <a:solidFill>
                    <a:srgbClr val="CC00CC"/>
                  </a:solidFill>
                  <a:latin typeface="微软雅黑" pitchFamily="34" charset="-122"/>
                  <a:ea typeface="微软雅黑" pitchFamily="34" charset="-122"/>
                </a:rPr>
                <a:t>除数</a:t>
              </a:r>
              <a:r>
                <a:rPr lang="en-US" altLang="zh-CN" b="1" dirty="0">
                  <a:solidFill>
                    <a:srgbClr val="CC00CC"/>
                  </a:solidFill>
                  <a:latin typeface="微软雅黑" pitchFamily="34" charset="-122"/>
                  <a:ea typeface="微软雅黑" pitchFamily="34" charset="-122"/>
                </a:rPr>
                <a:t>)</a:t>
              </a:r>
              <a:endParaRPr lang="zh-CN" altLang="en-US" b="1" dirty="0">
                <a:solidFill>
                  <a:srgbClr val="CC00CC"/>
                </a:solidFill>
                <a:latin typeface="微软雅黑" pitchFamily="34" charset="-122"/>
                <a:ea typeface="微软雅黑" pitchFamily="34" charset="-122"/>
              </a:endParaRPr>
            </a:p>
          </p:txBody>
        </p:sp>
        <p:sp>
          <p:nvSpPr>
            <p:cNvPr id="10" name="Rectangle 5"/>
            <p:cNvSpPr>
              <a:spLocks noChangeArrowheads="1"/>
            </p:cNvSpPr>
            <p:nvPr/>
          </p:nvSpPr>
          <p:spPr bwMode="auto">
            <a:xfrm>
              <a:off x="2351435" y="1644428"/>
              <a:ext cx="678993" cy="27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b="1" dirty="0">
                  <a:latin typeface="微软雅黑" panose="020B0503020204020204" pitchFamily="34" charset="-122"/>
                  <a:ea typeface="微软雅黑" panose="020B0503020204020204" pitchFamily="34" charset="-122"/>
                </a:rPr>
                <a:t>1101</a:t>
              </a:r>
            </a:p>
          </p:txBody>
        </p:sp>
        <p:sp>
          <p:nvSpPr>
            <p:cNvPr id="11" name="Rectangle 6"/>
            <p:cNvSpPr>
              <a:spLocks noChangeArrowheads="1"/>
            </p:cNvSpPr>
            <p:nvPr/>
          </p:nvSpPr>
          <p:spPr bwMode="auto">
            <a:xfrm>
              <a:off x="4067523" y="1206277"/>
              <a:ext cx="1421986" cy="27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b="1" dirty="0">
                  <a:latin typeface="微软雅黑" panose="020B0503020204020204" pitchFamily="34" charset="-122"/>
                  <a:ea typeface="微软雅黑" panose="020B0503020204020204" pitchFamily="34" charset="-122"/>
                </a:rPr>
                <a:t>110100</a:t>
              </a:r>
            </a:p>
          </p:txBody>
        </p:sp>
        <p:sp>
          <p:nvSpPr>
            <p:cNvPr id="12" name="Rectangle 7"/>
            <p:cNvSpPr>
              <a:spLocks noChangeArrowheads="1"/>
            </p:cNvSpPr>
            <p:nvPr/>
          </p:nvSpPr>
          <p:spPr bwMode="auto">
            <a:xfrm>
              <a:off x="3483323" y="1641250"/>
              <a:ext cx="2386012" cy="27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altLang="zh-CN" b="1" dirty="0">
                  <a:latin typeface="微软雅黑" panose="020B0503020204020204" pitchFamily="34" charset="-122"/>
                  <a:ea typeface="微软雅黑" panose="020B0503020204020204" pitchFamily="34" charset="-122"/>
                </a:rPr>
                <a:t>101001</a:t>
              </a:r>
              <a:r>
                <a:rPr lang="en-US" altLang="zh-CN" b="1" dirty="0">
                  <a:solidFill>
                    <a:srgbClr val="CC00CC"/>
                  </a:solidFill>
                  <a:latin typeface="微软雅黑" pitchFamily="34" charset="-122"/>
                  <a:ea typeface="微软雅黑" pitchFamily="34" charset="-122"/>
                </a:rPr>
                <a:t>000</a:t>
              </a:r>
            </a:p>
          </p:txBody>
        </p:sp>
        <p:sp>
          <p:nvSpPr>
            <p:cNvPr id="13" name="Rectangle 8"/>
            <p:cNvSpPr>
              <a:spLocks noChangeArrowheads="1"/>
            </p:cNvSpPr>
            <p:nvPr/>
          </p:nvSpPr>
          <p:spPr bwMode="auto">
            <a:xfrm>
              <a:off x="5993010" y="1664373"/>
              <a:ext cx="2316905" cy="27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b="1" dirty="0">
                  <a:solidFill>
                    <a:srgbClr val="CC00CC"/>
                  </a:solidFill>
                  <a:latin typeface="微软雅黑" pitchFamily="34" charset="-122"/>
                  <a:ea typeface="微软雅黑" pitchFamily="34" charset="-122"/>
                </a:rPr>
                <a:t>2</a:t>
              </a:r>
              <a:r>
                <a:rPr lang="en-US" altLang="zh-CN" b="1" i="1" baseline="30000" dirty="0">
                  <a:solidFill>
                    <a:srgbClr val="CC00CC"/>
                  </a:solidFill>
                  <a:latin typeface="微软雅黑" pitchFamily="34" charset="-122"/>
                  <a:ea typeface="微软雅黑" pitchFamily="34" charset="-122"/>
                </a:rPr>
                <a:t>n</a:t>
              </a:r>
              <a:r>
                <a:rPr lang="en-US" altLang="zh-CN" b="1" i="1" dirty="0">
                  <a:solidFill>
                    <a:srgbClr val="CC00CC"/>
                  </a:solidFill>
                  <a:latin typeface="微软雅黑" pitchFamily="34" charset="-122"/>
                  <a:ea typeface="微软雅黑" pitchFamily="34" charset="-122"/>
                </a:rPr>
                <a:t>M </a:t>
              </a:r>
              <a:r>
                <a:rPr lang="en-US" altLang="zh-CN" b="1" dirty="0">
                  <a:solidFill>
                    <a:srgbClr val="CC00CC"/>
                  </a:solidFill>
                  <a:latin typeface="微软雅黑" pitchFamily="34" charset="-122"/>
                  <a:ea typeface="微软雅黑" pitchFamily="34" charset="-122"/>
                </a:rPr>
                <a:t>(</a:t>
              </a:r>
              <a:r>
                <a:rPr lang="zh-CN" altLang="en-US" b="1" dirty="0">
                  <a:solidFill>
                    <a:srgbClr val="CC00CC"/>
                  </a:solidFill>
                  <a:latin typeface="微软雅黑" pitchFamily="34" charset="-122"/>
                  <a:ea typeface="微软雅黑" pitchFamily="34" charset="-122"/>
                </a:rPr>
                <a:t>被除数</a:t>
              </a:r>
              <a:r>
                <a:rPr lang="en-US" altLang="zh-CN" b="1" dirty="0">
                  <a:solidFill>
                    <a:srgbClr val="CC00CC"/>
                  </a:solidFill>
                  <a:latin typeface="微软雅黑" pitchFamily="34" charset="-122"/>
                  <a:ea typeface="微软雅黑" pitchFamily="34" charset="-122"/>
                </a:rPr>
                <a:t>)</a:t>
              </a:r>
            </a:p>
          </p:txBody>
        </p:sp>
        <p:sp>
          <p:nvSpPr>
            <p:cNvPr id="14" name="Rectangle 9"/>
            <p:cNvSpPr>
              <a:spLocks noChangeArrowheads="1"/>
            </p:cNvSpPr>
            <p:nvPr/>
          </p:nvSpPr>
          <p:spPr bwMode="auto">
            <a:xfrm>
              <a:off x="3483323" y="1993677"/>
              <a:ext cx="678993" cy="27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b="1">
                  <a:latin typeface="微软雅黑" panose="020B0503020204020204" pitchFamily="34" charset="-122"/>
                  <a:ea typeface="微软雅黑" panose="020B0503020204020204" pitchFamily="34" charset="-122"/>
                </a:rPr>
                <a:t>1101</a:t>
              </a:r>
            </a:p>
          </p:txBody>
        </p:sp>
        <p:sp>
          <p:nvSpPr>
            <p:cNvPr id="15" name="Rectangle 10"/>
            <p:cNvSpPr>
              <a:spLocks noChangeArrowheads="1"/>
            </p:cNvSpPr>
            <p:nvPr/>
          </p:nvSpPr>
          <p:spPr bwMode="auto">
            <a:xfrm>
              <a:off x="3691285" y="2395314"/>
              <a:ext cx="678993" cy="27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b="1" dirty="0">
                  <a:latin typeface="微软雅黑" panose="020B0503020204020204" pitchFamily="34" charset="-122"/>
                  <a:ea typeface="微软雅黑" panose="020B0503020204020204" pitchFamily="34" charset="-122"/>
                </a:rPr>
                <a:t>1110</a:t>
              </a:r>
            </a:p>
          </p:txBody>
        </p:sp>
        <p:sp>
          <p:nvSpPr>
            <p:cNvPr id="16" name="Rectangle 11"/>
            <p:cNvSpPr>
              <a:spLocks noChangeArrowheads="1"/>
            </p:cNvSpPr>
            <p:nvPr/>
          </p:nvSpPr>
          <p:spPr bwMode="auto">
            <a:xfrm>
              <a:off x="3688110" y="2706463"/>
              <a:ext cx="678993" cy="27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b="1">
                  <a:latin typeface="微软雅黑" panose="020B0503020204020204" pitchFamily="34" charset="-122"/>
                  <a:ea typeface="微软雅黑" panose="020B0503020204020204" pitchFamily="34" charset="-122"/>
                </a:rPr>
                <a:t>1101</a:t>
              </a:r>
            </a:p>
          </p:txBody>
        </p:sp>
        <p:sp>
          <p:nvSpPr>
            <p:cNvPr id="17" name="Rectangle 12"/>
            <p:cNvSpPr>
              <a:spLocks noChangeArrowheads="1"/>
            </p:cNvSpPr>
            <p:nvPr/>
          </p:nvSpPr>
          <p:spPr bwMode="auto">
            <a:xfrm>
              <a:off x="3892897" y="3096988"/>
              <a:ext cx="678993" cy="27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b="1" dirty="0">
                  <a:latin typeface="微软雅黑" panose="020B0503020204020204" pitchFamily="34" charset="-122"/>
                  <a:ea typeface="微软雅黑" panose="020B0503020204020204" pitchFamily="34" charset="-122"/>
                </a:rPr>
                <a:t>0111</a:t>
              </a:r>
            </a:p>
          </p:txBody>
        </p:sp>
        <p:sp>
          <p:nvSpPr>
            <p:cNvPr id="18" name="Rectangle 13"/>
            <p:cNvSpPr>
              <a:spLocks noChangeArrowheads="1"/>
            </p:cNvSpPr>
            <p:nvPr/>
          </p:nvSpPr>
          <p:spPr bwMode="auto">
            <a:xfrm>
              <a:off x="3892897" y="3401788"/>
              <a:ext cx="678993" cy="27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b="1" dirty="0">
                  <a:latin typeface="微软雅黑" panose="020B0503020204020204" pitchFamily="34" charset="-122"/>
                  <a:ea typeface="微软雅黑" panose="020B0503020204020204" pitchFamily="34" charset="-122"/>
                </a:rPr>
                <a:t>0000</a:t>
              </a:r>
            </a:p>
          </p:txBody>
        </p:sp>
        <p:sp>
          <p:nvSpPr>
            <p:cNvPr id="19" name="Rectangle 14"/>
            <p:cNvSpPr>
              <a:spLocks noChangeArrowheads="1"/>
            </p:cNvSpPr>
            <p:nvPr/>
          </p:nvSpPr>
          <p:spPr bwMode="auto">
            <a:xfrm>
              <a:off x="4086571" y="3787551"/>
              <a:ext cx="678993" cy="27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b="1" dirty="0">
                  <a:latin typeface="微软雅黑" panose="020B0503020204020204" pitchFamily="34" charset="-122"/>
                  <a:ea typeface="微软雅黑" panose="020B0503020204020204" pitchFamily="34" charset="-122"/>
                </a:rPr>
                <a:t>1110</a:t>
              </a:r>
            </a:p>
          </p:txBody>
        </p:sp>
        <p:sp>
          <p:nvSpPr>
            <p:cNvPr id="20" name="Rectangle 15"/>
            <p:cNvSpPr>
              <a:spLocks noChangeArrowheads="1"/>
            </p:cNvSpPr>
            <p:nvPr/>
          </p:nvSpPr>
          <p:spPr bwMode="auto">
            <a:xfrm>
              <a:off x="4083398" y="4116166"/>
              <a:ext cx="678993" cy="27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b="1">
                  <a:latin typeface="微软雅黑" panose="020B0503020204020204" pitchFamily="34" charset="-122"/>
                  <a:ea typeface="微软雅黑" panose="020B0503020204020204" pitchFamily="34" charset="-122"/>
                </a:rPr>
                <a:t>1101</a:t>
              </a:r>
            </a:p>
          </p:txBody>
        </p:sp>
        <p:sp>
          <p:nvSpPr>
            <p:cNvPr id="21" name="Rectangle 16"/>
            <p:cNvSpPr>
              <a:spLocks noChangeArrowheads="1"/>
            </p:cNvSpPr>
            <p:nvPr/>
          </p:nvSpPr>
          <p:spPr bwMode="auto">
            <a:xfrm>
              <a:off x="4285011" y="4463825"/>
              <a:ext cx="678993" cy="27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b="1" dirty="0">
                  <a:latin typeface="微软雅黑" panose="020B0503020204020204" pitchFamily="34" charset="-122"/>
                  <a:ea typeface="微软雅黑" panose="020B0503020204020204" pitchFamily="34" charset="-122"/>
                </a:rPr>
                <a:t>0110</a:t>
              </a:r>
            </a:p>
          </p:txBody>
        </p:sp>
        <p:sp>
          <p:nvSpPr>
            <p:cNvPr id="22" name="Rectangle 17"/>
            <p:cNvSpPr>
              <a:spLocks noChangeArrowheads="1"/>
            </p:cNvSpPr>
            <p:nvPr/>
          </p:nvSpPr>
          <p:spPr bwMode="auto">
            <a:xfrm>
              <a:off x="4285011" y="4787677"/>
              <a:ext cx="678993" cy="27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b="1" dirty="0">
                  <a:latin typeface="微软雅黑" panose="020B0503020204020204" pitchFamily="34" charset="-122"/>
                  <a:ea typeface="微软雅黑" panose="020B0503020204020204" pitchFamily="34" charset="-122"/>
                </a:rPr>
                <a:t>0000</a:t>
              </a:r>
            </a:p>
          </p:txBody>
        </p:sp>
        <p:sp>
          <p:nvSpPr>
            <p:cNvPr id="23" name="Rectangle 18"/>
            <p:cNvSpPr>
              <a:spLocks noChangeArrowheads="1"/>
            </p:cNvSpPr>
            <p:nvPr/>
          </p:nvSpPr>
          <p:spPr bwMode="auto">
            <a:xfrm>
              <a:off x="4451022" y="5140103"/>
              <a:ext cx="678993" cy="27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b="1" dirty="0">
                  <a:latin typeface="微软雅黑" panose="020B0503020204020204" pitchFamily="34" charset="-122"/>
                  <a:ea typeface="微软雅黑" panose="020B0503020204020204" pitchFamily="34" charset="-122"/>
                </a:rPr>
                <a:t>1100</a:t>
              </a:r>
            </a:p>
          </p:txBody>
        </p:sp>
        <p:sp>
          <p:nvSpPr>
            <p:cNvPr id="24" name="Rectangle 19"/>
            <p:cNvSpPr>
              <a:spLocks noChangeArrowheads="1"/>
            </p:cNvSpPr>
            <p:nvPr/>
          </p:nvSpPr>
          <p:spPr bwMode="auto">
            <a:xfrm>
              <a:off x="4448078" y="5467128"/>
              <a:ext cx="678993" cy="27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b="1" dirty="0">
                  <a:latin typeface="微软雅黑" panose="020B0503020204020204" pitchFamily="34" charset="-122"/>
                  <a:ea typeface="微软雅黑" panose="020B0503020204020204" pitchFamily="34" charset="-122"/>
                </a:rPr>
                <a:t>1101</a:t>
              </a:r>
            </a:p>
          </p:txBody>
        </p:sp>
        <p:sp>
          <p:nvSpPr>
            <p:cNvPr id="25" name="Rectangle 20"/>
            <p:cNvSpPr>
              <a:spLocks noChangeArrowheads="1"/>
            </p:cNvSpPr>
            <p:nvPr/>
          </p:nvSpPr>
          <p:spPr bwMode="auto">
            <a:xfrm>
              <a:off x="4689410" y="5876704"/>
              <a:ext cx="509245" cy="27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b="1" dirty="0">
                  <a:latin typeface="微软雅黑" panose="020B0503020204020204" pitchFamily="34" charset="-122"/>
                  <a:ea typeface="微软雅黑" panose="020B0503020204020204" pitchFamily="34" charset="-122"/>
                </a:rPr>
                <a:t>001</a:t>
              </a:r>
            </a:p>
          </p:txBody>
        </p:sp>
        <p:sp>
          <p:nvSpPr>
            <p:cNvPr id="26" name="Rectangle 21"/>
            <p:cNvSpPr>
              <a:spLocks noChangeArrowheads="1"/>
            </p:cNvSpPr>
            <p:nvPr/>
          </p:nvSpPr>
          <p:spPr bwMode="auto">
            <a:xfrm>
              <a:off x="6071115" y="5846473"/>
              <a:ext cx="3377123" cy="27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b="1" i="1" dirty="0">
                  <a:solidFill>
                    <a:srgbClr val="CC00CC"/>
                  </a:solidFill>
                  <a:latin typeface="微软雅黑" pitchFamily="34" charset="-122"/>
                  <a:ea typeface="微软雅黑" pitchFamily="34" charset="-122"/>
                </a:rPr>
                <a:t>R</a:t>
              </a:r>
              <a:r>
                <a:rPr lang="en-US" altLang="zh-CN" b="1" dirty="0">
                  <a:solidFill>
                    <a:srgbClr val="CC00CC"/>
                  </a:solidFill>
                  <a:latin typeface="微软雅黑" pitchFamily="34" charset="-122"/>
                  <a:ea typeface="微软雅黑" pitchFamily="34" charset="-122"/>
                </a:rPr>
                <a:t> (</a:t>
              </a:r>
              <a:r>
                <a:rPr lang="zh-CN" altLang="en-US" b="1" dirty="0">
                  <a:solidFill>
                    <a:srgbClr val="CC00CC"/>
                  </a:solidFill>
                  <a:latin typeface="微软雅黑" pitchFamily="34" charset="-122"/>
                  <a:ea typeface="微软雅黑" pitchFamily="34" charset="-122"/>
                </a:rPr>
                <a:t>余数</a:t>
              </a:r>
              <a:r>
                <a:rPr lang="en-US" altLang="zh-CN" b="1" dirty="0">
                  <a:solidFill>
                    <a:srgbClr val="CC00CC"/>
                  </a:solidFill>
                  <a:latin typeface="微软雅黑" pitchFamily="34" charset="-122"/>
                  <a:ea typeface="微软雅黑" pitchFamily="34" charset="-122"/>
                </a:rPr>
                <a:t>)</a:t>
              </a:r>
              <a:r>
                <a:rPr lang="zh-CN" altLang="en-US" b="1" dirty="0">
                  <a:solidFill>
                    <a:srgbClr val="CC00CC"/>
                  </a:solidFill>
                  <a:latin typeface="微软雅黑" pitchFamily="34" charset="-122"/>
                  <a:ea typeface="微软雅黑" pitchFamily="34" charset="-122"/>
                </a:rPr>
                <a:t>，作为 </a:t>
              </a:r>
              <a:r>
                <a:rPr lang="en-US" altLang="zh-CN" b="1" dirty="0">
                  <a:solidFill>
                    <a:srgbClr val="CC00CC"/>
                  </a:solidFill>
                  <a:latin typeface="微软雅黑" pitchFamily="34" charset="-122"/>
                  <a:ea typeface="微软雅黑" pitchFamily="34" charset="-122"/>
                </a:rPr>
                <a:t>FCS</a:t>
              </a:r>
            </a:p>
          </p:txBody>
        </p:sp>
        <p:sp>
          <p:nvSpPr>
            <p:cNvPr id="27" name="Freeform 22"/>
            <p:cNvSpPr>
              <a:spLocks/>
            </p:cNvSpPr>
            <p:nvPr/>
          </p:nvSpPr>
          <p:spPr bwMode="auto">
            <a:xfrm>
              <a:off x="3199160" y="1626964"/>
              <a:ext cx="2600325" cy="454025"/>
            </a:xfrm>
            <a:custGeom>
              <a:avLst/>
              <a:gdLst>
                <a:gd name="T0" fmla="*/ 0 w 944"/>
                <a:gd name="T1" fmla="*/ 2147483647 h 134"/>
                <a:gd name="T2" fmla="*/ 2147483647 w 944"/>
                <a:gd name="T3" fmla="*/ 2147483647 h 134"/>
                <a:gd name="T4" fmla="*/ 2147483647 w 944"/>
                <a:gd name="T5" fmla="*/ 2147483647 h 134"/>
                <a:gd name="T6" fmla="*/ 2147483647 w 944"/>
                <a:gd name="T7" fmla="*/ 2147483647 h 134"/>
                <a:gd name="T8" fmla="*/ 2147483647 w 944"/>
                <a:gd name="T9" fmla="*/ 2147483647 h 134"/>
                <a:gd name="T10" fmla="*/ 2147483647 w 944"/>
                <a:gd name="T11" fmla="*/ 2147483647 h 134"/>
                <a:gd name="T12" fmla="*/ 2147483647 w 944"/>
                <a:gd name="T13" fmla="*/ 2147483647 h 134"/>
                <a:gd name="T14" fmla="*/ 2147483647 w 944"/>
                <a:gd name="T15" fmla="*/ 2147483647 h 134"/>
                <a:gd name="T16" fmla="*/ 2147483647 w 944"/>
                <a:gd name="T17" fmla="*/ 2147483647 h 134"/>
                <a:gd name="T18" fmla="*/ 2147483647 w 944"/>
                <a:gd name="T19" fmla="*/ 2147483647 h 134"/>
                <a:gd name="T20" fmla="*/ 2147483647 w 944"/>
                <a:gd name="T21" fmla="*/ 2147483647 h 134"/>
                <a:gd name="T22" fmla="*/ 2147483647 w 944"/>
                <a:gd name="T23" fmla="*/ 2147483647 h 134"/>
                <a:gd name="T24" fmla="*/ 2147483647 w 944"/>
                <a:gd name="T25" fmla="*/ 2147483647 h 134"/>
                <a:gd name="T26" fmla="*/ 2147483647 w 944"/>
                <a:gd name="T27" fmla="*/ 2147483647 h 134"/>
                <a:gd name="T28" fmla="*/ 2147483647 w 944"/>
                <a:gd name="T29" fmla="*/ 2147483647 h 134"/>
                <a:gd name="T30" fmla="*/ 2147483647 w 944"/>
                <a:gd name="T31" fmla="*/ 2147483647 h 134"/>
                <a:gd name="T32" fmla="*/ 2147483647 w 944"/>
                <a:gd name="T33" fmla="*/ 2147483647 h 134"/>
                <a:gd name="T34" fmla="*/ 2147483647 w 944"/>
                <a:gd name="T35" fmla="*/ 2147483647 h 134"/>
                <a:gd name="T36" fmla="*/ 2147483647 w 944"/>
                <a:gd name="T37" fmla="*/ 0 h 134"/>
                <a:gd name="T38" fmla="*/ 2147483647 w 944"/>
                <a:gd name="T39" fmla="*/ 0 h 134"/>
                <a:gd name="T40" fmla="*/ 2147483647 w 944"/>
                <a:gd name="T41" fmla="*/ 0 h 134"/>
                <a:gd name="T42" fmla="*/ 2147483647 w 944"/>
                <a:gd name="T43" fmla="*/ 0 h 13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44" h="134">
                  <a:moveTo>
                    <a:pt x="0" y="134"/>
                  </a:moveTo>
                  <a:lnTo>
                    <a:pt x="4" y="134"/>
                  </a:lnTo>
                  <a:lnTo>
                    <a:pt x="4" y="129"/>
                  </a:lnTo>
                  <a:lnTo>
                    <a:pt x="13" y="129"/>
                  </a:lnTo>
                  <a:lnTo>
                    <a:pt x="18" y="125"/>
                  </a:lnTo>
                  <a:lnTo>
                    <a:pt x="22" y="120"/>
                  </a:lnTo>
                  <a:lnTo>
                    <a:pt x="31" y="111"/>
                  </a:lnTo>
                  <a:lnTo>
                    <a:pt x="36" y="103"/>
                  </a:lnTo>
                  <a:lnTo>
                    <a:pt x="40" y="94"/>
                  </a:lnTo>
                  <a:lnTo>
                    <a:pt x="45" y="80"/>
                  </a:lnTo>
                  <a:lnTo>
                    <a:pt x="45" y="67"/>
                  </a:lnTo>
                  <a:lnTo>
                    <a:pt x="45" y="54"/>
                  </a:lnTo>
                  <a:lnTo>
                    <a:pt x="40" y="45"/>
                  </a:lnTo>
                  <a:lnTo>
                    <a:pt x="36" y="31"/>
                  </a:lnTo>
                  <a:lnTo>
                    <a:pt x="31" y="22"/>
                  </a:lnTo>
                  <a:lnTo>
                    <a:pt x="27" y="18"/>
                  </a:lnTo>
                  <a:lnTo>
                    <a:pt x="18" y="9"/>
                  </a:lnTo>
                  <a:lnTo>
                    <a:pt x="13" y="5"/>
                  </a:lnTo>
                  <a:lnTo>
                    <a:pt x="9" y="0"/>
                  </a:lnTo>
                  <a:lnTo>
                    <a:pt x="944"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8" name="Line 23"/>
            <p:cNvSpPr>
              <a:spLocks noChangeShapeType="1"/>
            </p:cNvSpPr>
            <p:nvPr/>
          </p:nvSpPr>
          <p:spPr bwMode="auto">
            <a:xfrm>
              <a:off x="1937097" y="1836514"/>
              <a:ext cx="344488" cy="0"/>
            </a:xfrm>
            <a:prstGeom prst="line">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9" name="Line 24"/>
            <p:cNvSpPr>
              <a:spLocks noChangeShapeType="1"/>
            </p:cNvSpPr>
            <p:nvPr/>
          </p:nvSpPr>
          <p:spPr bwMode="auto">
            <a:xfrm>
              <a:off x="4333979" y="1991047"/>
              <a:ext cx="19050" cy="438149"/>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0" name="Line 25"/>
            <p:cNvSpPr>
              <a:spLocks noChangeShapeType="1"/>
            </p:cNvSpPr>
            <p:nvPr/>
          </p:nvSpPr>
          <p:spPr bwMode="auto">
            <a:xfrm>
              <a:off x="4518128" y="1978347"/>
              <a:ext cx="15876" cy="1141413"/>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1" name="Line 26"/>
            <p:cNvSpPr>
              <a:spLocks noChangeShapeType="1"/>
            </p:cNvSpPr>
            <p:nvPr/>
          </p:nvSpPr>
          <p:spPr bwMode="auto">
            <a:xfrm>
              <a:off x="4675650" y="1991047"/>
              <a:ext cx="25400" cy="1765301"/>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2" name="Line 27"/>
            <p:cNvSpPr>
              <a:spLocks noChangeShapeType="1"/>
            </p:cNvSpPr>
            <p:nvPr/>
          </p:nvSpPr>
          <p:spPr bwMode="auto">
            <a:xfrm>
              <a:off x="4861388" y="1991047"/>
              <a:ext cx="33337" cy="2439988"/>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3" name="Line 28"/>
            <p:cNvSpPr>
              <a:spLocks noChangeShapeType="1"/>
            </p:cNvSpPr>
            <p:nvPr/>
          </p:nvSpPr>
          <p:spPr bwMode="auto">
            <a:xfrm>
              <a:off x="3492039" y="2379622"/>
              <a:ext cx="7572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4" name="Line 29"/>
            <p:cNvSpPr>
              <a:spLocks noChangeShapeType="1"/>
            </p:cNvSpPr>
            <p:nvPr/>
          </p:nvSpPr>
          <p:spPr bwMode="auto">
            <a:xfrm>
              <a:off x="3686881" y="3092410"/>
              <a:ext cx="75723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5" name="Line 30"/>
            <p:cNvSpPr>
              <a:spLocks noChangeShapeType="1"/>
            </p:cNvSpPr>
            <p:nvPr/>
          </p:nvSpPr>
          <p:spPr bwMode="auto">
            <a:xfrm>
              <a:off x="3859530" y="3779798"/>
              <a:ext cx="75882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6" name="Line 31"/>
            <p:cNvSpPr>
              <a:spLocks noChangeShapeType="1"/>
            </p:cNvSpPr>
            <p:nvPr/>
          </p:nvSpPr>
          <p:spPr bwMode="auto">
            <a:xfrm>
              <a:off x="4107210" y="4467185"/>
              <a:ext cx="7572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7" name="Line 32"/>
            <p:cNvSpPr>
              <a:spLocks noChangeShapeType="1"/>
            </p:cNvSpPr>
            <p:nvPr/>
          </p:nvSpPr>
          <p:spPr bwMode="auto">
            <a:xfrm>
              <a:off x="4244483" y="5141873"/>
              <a:ext cx="75882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8" name="Line 33"/>
            <p:cNvSpPr>
              <a:spLocks noChangeShapeType="1"/>
            </p:cNvSpPr>
            <p:nvPr/>
          </p:nvSpPr>
          <p:spPr bwMode="auto">
            <a:xfrm>
              <a:off x="4519547" y="5860827"/>
              <a:ext cx="75723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9" name="Line 35"/>
            <p:cNvSpPr>
              <a:spLocks noChangeShapeType="1"/>
            </p:cNvSpPr>
            <p:nvPr/>
          </p:nvSpPr>
          <p:spPr bwMode="auto">
            <a:xfrm>
              <a:off x="5047606" y="1992635"/>
              <a:ext cx="39687" cy="3182937"/>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0" name="Line 38"/>
            <p:cNvSpPr>
              <a:spLocks noChangeShapeType="1"/>
            </p:cNvSpPr>
            <p:nvPr/>
          </p:nvSpPr>
          <p:spPr bwMode="auto">
            <a:xfrm flipH="1">
              <a:off x="5386636" y="1849214"/>
              <a:ext cx="504825" cy="0"/>
            </a:xfrm>
            <a:prstGeom prst="line">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1" name="Line 39"/>
            <p:cNvSpPr>
              <a:spLocks noChangeShapeType="1"/>
            </p:cNvSpPr>
            <p:nvPr/>
          </p:nvSpPr>
          <p:spPr bwMode="auto">
            <a:xfrm flipH="1">
              <a:off x="5489510" y="6037039"/>
              <a:ext cx="504825" cy="0"/>
            </a:xfrm>
            <a:prstGeom prst="line">
              <a:avLst/>
            </a:prstGeom>
            <a:noFill/>
            <a:ln w="571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42" name="Rectangle 40"/>
            <p:cNvSpPr>
              <a:spLocks noChangeArrowheads="1"/>
            </p:cNvSpPr>
            <p:nvPr/>
          </p:nvSpPr>
          <p:spPr bwMode="auto">
            <a:xfrm>
              <a:off x="5978721" y="1204869"/>
              <a:ext cx="795338" cy="27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b="1" i="1" dirty="0">
                  <a:solidFill>
                    <a:srgbClr val="CC00CC"/>
                  </a:solidFill>
                  <a:latin typeface="微软雅黑" pitchFamily="34" charset="-122"/>
                  <a:ea typeface="微软雅黑" pitchFamily="34" charset="-122"/>
                </a:rPr>
                <a:t>Q</a:t>
              </a:r>
              <a:r>
                <a:rPr lang="en-US" altLang="zh-CN" b="1" dirty="0">
                  <a:solidFill>
                    <a:srgbClr val="CC00CC"/>
                  </a:solidFill>
                  <a:latin typeface="微软雅黑" pitchFamily="34" charset="-122"/>
                  <a:ea typeface="微软雅黑" pitchFamily="34" charset="-122"/>
                </a:rPr>
                <a:t> (</a:t>
              </a:r>
              <a:r>
                <a:rPr lang="zh-CN" altLang="en-US" b="1" dirty="0">
                  <a:solidFill>
                    <a:srgbClr val="CC00CC"/>
                  </a:solidFill>
                  <a:latin typeface="微软雅黑" pitchFamily="34" charset="-122"/>
                  <a:ea typeface="微软雅黑" pitchFamily="34" charset="-122"/>
                </a:rPr>
                <a:t>商</a:t>
              </a:r>
              <a:r>
                <a:rPr lang="en-US" altLang="zh-CN" b="1" dirty="0">
                  <a:solidFill>
                    <a:srgbClr val="CC00CC"/>
                  </a:solidFill>
                  <a:latin typeface="微软雅黑" pitchFamily="34" charset="-122"/>
                  <a:ea typeface="微软雅黑" pitchFamily="34" charset="-122"/>
                </a:rPr>
                <a:t>)</a:t>
              </a:r>
              <a:endParaRPr lang="zh-CN" altLang="en-US" b="1" dirty="0">
                <a:solidFill>
                  <a:srgbClr val="CC00CC"/>
                </a:solidFill>
                <a:latin typeface="微软雅黑" pitchFamily="34" charset="-122"/>
                <a:ea typeface="微软雅黑" pitchFamily="34" charset="-122"/>
              </a:endParaRPr>
            </a:p>
          </p:txBody>
        </p:sp>
        <p:sp>
          <p:nvSpPr>
            <p:cNvPr id="43" name="Line 41"/>
            <p:cNvSpPr>
              <a:spLocks noChangeShapeType="1"/>
            </p:cNvSpPr>
            <p:nvPr/>
          </p:nvSpPr>
          <p:spPr bwMode="auto">
            <a:xfrm flipH="1">
              <a:off x="5385048" y="1399952"/>
              <a:ext cx="504825" cy="0"/>
            </a:xfrm>
            <a:prstGeom prst="line">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3" name="圆角矩形 2"/>
          <p:cNvSpPr/>
          <p:nvPr/>
        </p:nvSpPr>
        <p:spPr>
          <a:xfrm>
            <a:off x="773572" y="2576520"/>
            <a:ext cx="2690979" cy="2296741"/>
          </a:xfrm>
          <a:prstGeom prst="roundRect">
            <a:avLst>
              <a:gd name="adj" fmla="val 1054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nSpc>
                <a:spcPct val="120000"/>
              </a:lnSpc>
            </a:pPr>
            <a:r>
              <a:rPr lang="zh-CN" altLang="en-US" sz="1600" b="1" dirty="0">
                <a:solidFill>
                  <a:schemeClr val="tx1"/>
                </a:solidFill>
                <a:latin typeface="微软雅黑" pitchFamily="34" charset="-122"/>
                <a:ea typeface="微软雅黑" pitchFamily="34" charset="-122"/>
              </a:rPr>
              <a:t>原始数据 </a:t>
            </a:r>
            <a:r>
              <a:rPr lang="en-US" altLang="zh-CN" sz="1600" b="1" i="1" dirty="0">
                <a:solidFill>
                  <a:schemeClr val="tx1"/>
                </a:solidFill>
                <a:latin typeface="微软雅黑" pitchFamily="34" charset="-122"/>
                <a:ea typeface="微软雅黑" pitchFamily="34" charset="-122"/>
              </a:rPr>
              <a:t>M</a:t>
            </a:r>
            <a:r>
              <a:rPr lang="en-US" altLang="zh-CN" sz="1600" b="1" dirty="0">
                <a:solidFill>
                  <a:schemeClr val="tx1"/>
                </a:solidFill>
                <a:latin typeface="微软雅黑" pitchFamily="34" charset="-122"/>
                <a:ea typeface="微软雅黑" pitchFamily="34" charset="-122"/>
              </a:rPr>
              <a:t> = 101001</a:t>
            </a:r>
          </a:p>
          <a:p>
            <a:pPr>
              <a:lnSpc>
                <a:spcPct val="120000"/>
              </a:lnSpc>
            </a:pPr>
            <a:r>
              <a:rPr lang="zh-CN" altLang="en-US" sz="1600" b="1" dirty="0">
                <a:solidFill>
                  <a:schemeClr val="tx1"/>
                </a:solidFill>
                <a:latin typeface="微软雅黑" pitchFamily="34" charset="-122"/>
                <a:ea typeface="微软雅黑" pitchFamily="34" charset="-122"/>
              </a:rPr>
              <a:t>除数 </a:t>
            </a:r>
            <a:r>
              <a:rPr lang="en-US" altLang="zh-CN" sz="1600" b="1" i="1" dirty="0">
                <a:solidFill>
                  <a:schemeClr val="tx1"/>
                </a:solidFill>
                <a:latin typeface="微软雅黑" pitchFamily="34" charset="-122"/>
                <a:ea typeface="微软雅黑" pitchFamily="34" charset="-122"/>
              </a:rPr>
              <a:t>P</a:t>
            </a:r>
            <a:r>
              <a:rPr lang="en-US" altLang="zh-CN" sz="1600" b="1" dirty="0">
                <a:solidFill>
                  <a:schemeClr val="tx1"/>
                </a:solidFill>
                <a:latin typeface="微软雅黑" pitchFamily="34" charset="-122"/>
                <a:ea typeface="微软雅黑" pitchFamily="34" charset="-122"/>
              </a:rPr>
              <a:t> = 1101</a:t>
            </a:r>
          </a:p>
          <a:p>
            <a:pPr>
              <a:lnSpc>
                <a:spcPct val="120000"/>
              </a:lnSpc>
            </a:pPr>
            <a:endParaRPr lang="en-US" altLang="zh-CN" sz="1600" b="1" dirty="0">
              <a:solidFill>
                <a:schemeClr val="tx1"/>
              </a:solidFill>
              <a:latin typeface="微软雅黑" pitchFamily="34" charset="-122"/>
              <a:ea typeface="微软雅黑" pitchFamily="34" charset="-122"/>
            </a:endParaRPr>
          </a:p>
        </p:txBody>
      </p:sp>
      <p:sp>
        <p:nvSpPr>
          <p:cNvPr id="2" name="矩形 1"/>
          <p:cNvSpPr/>
          <p:nvPr/>
        </p:nvSpPr>
        <p:spPr bwMode="auto">
          <a:xfrm>
            <a:off x="4416315" y="1330118"/>
            <a:ext cx="2441541" cy="392093"/>
          </a:xfrm>
          <a:prstGeom prst="rect">
            <a:avLst/>
          </a:prstGeom>
          <a:solidFill>
            <a:schemeClr val="bg1"/>
          </a:solidFill>
          <a:ln w="9525" cap="flat" cmpd="sng" algn="ctr">
            <a:solidFill>
              <a:schemeClr val="bg1"/>
            </a:solidFill>
            <a:prstDash val="solid"/>
            <a:round/>
            <a:headEnd type="none" w="med" len="med"/>
            <a:tailEnd type="none" w="med" len="med"/>
          </a:ln>
          <a:effectLst/>
          <a:extLst/>
        </p:spPr>
        <p:txBody>
          <a:bodyPr vert="horz" wrap="square" lIns="77925" tIns="38963" rIns="77925" bIns="38963" numCol="1" rtlCol="0" anchor="t" anchorCtr="0" compatLnSpc="1">
            <a:prstTxWarp prst="textNoShape">
              <a:avLst/>
            </a:prstTxWarp>
          </a:bodyPr>
          <a:lstStyle/>
          <a:p>
            <a:pPr defTabSz="779252"/>
            <a:endParaRPr lang="zh-CN" altLang="en-US" sz="1500">
              <a:latin typeface="微软雅黑" panose="020B0503020204020204" pitchFamily="34" charset="-122"/>
              <a:ea typeface="微软雅黑" panose="020B0503020204020204" pitchFamily="34" charset="-122"/>
            </a:endParaRPr>
          </a:p>
        </p:txBody>
      </p:sp>
      <p:sp>
        <p:nvSpPr>
          <p:cNvPr id="45" name="矩形 44"/>
          <p:cNvSpPr/>
          <p:nvPr/>
        </p:nvSpPr>
        <p:spPr bwMode="auto">
          <a:xfrm>
            <a:off x="3952977" y="2162093"/>
            <a:ext cx="4341282" cy="4219235"/>
          </a:xfrm>
          <a:prstGeom prst="rect">
            <a:avLst/>
          </a:prstGeom>
          <a:solidFill>
            <a:schemeClr val="bg1"/>
          </a:solidFill>
          <a:ln w="9525" cap="flat" cmpd="sng" algn="ctr">
            <a:solidFill>
              <a:schemeClr val="bg1"/>
            </a:solidFill>
            <a:prstDash val="solid"/>
            <a:round/>
            <a:headEnd type="none" w="med" len="med"/>
            <a:tailEnd type="none" w="med" len="med"/>
          </a:ln>
          <a:effectLst/>
          <a:extLst/>
        </p:spPr>
        <p:txBody>
          <a:bodyPr vert="horz" wrap="square" lIns="77925" tIns="38963" rIns="77925" bIns="38963" numCol="1" rtlCol="0" anchor="t" anchorCtr="0" compatLnSpc="1">
            <a:prstTxWarp prst="textNoShape">
              <a:avLst/>
            </a:prstTxWarp>
          </a:bodyPr>
          <a:lstStyle/>
          <a:p>
            <a:pPr defTabSz="779252"/>
            <a:endParaRPr lang="zh-CN" altLang="en-US" sz="1500">
              <a:latin typeface="微软雅黑" panose="020B0503020204020204" pitchFamily="34" charset="-122"/>
              <a:ea typeface="微软雅黑" panose="020B0503020204020204" pitchFamily="34" charset="-122"/>
            </a:endParaRPr>
          </a:p>
        </p:txBody>
      </p:sp>
      <p:cxnSp>
        <p:nvCxnSpPr>
          <p:cNvPr id="7" name="直接箭头连接符 6"/>
          <p:cNvCxnSpPr/>
          <p:nvPr/>
        </p:nvCxnSpPr>
        <p:spPr bwMode="auto">
          <a:xfrm flipH="1">
            <a:off x="4479396" y="1042227"/>
            <a:ext cx="462955" cy="681399"/>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接箭头连接符 45"/>
          <p:cNvCxnSpPr/>
          <p:nvPr/>
        </p:nvCxnSpPr>
        <p:spPr bwMode="auto">
          <a:xfrm flipH="1">
            <a:off x="4612334" y="1019410"/>
            <a:ext cx="462955" cy="681399"/>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7" name="矩形 46"/>
          <p:cNvSpPr/>
          <p:nvPr/>
        </p:nvSpPr>
        <p:spPr bwMode="auto">
          <a:xfrm>
            <a:off x="5066126" y="620689"/>
            <a:ext cx="585994" cy="627497"/>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7925" tIns="38963" rIns="77925" bIns="38963" numCol="1" rtlCol="0" anchor="t" anchorCtr="0" compatLnSpc="1">
            <a:prstTxWarp prst="textNoShape">
              <a:avLst/>
            </a:prstTxWarp>
          </a:bodyPr>
          <a:lstStyle/>
          <a:p>
            <a:pPr defTabSz="779252"/>
            <a:r>
              <a:rPr lang="zh-CN" altLang="en-US" sz="3100" dirty="0">
                <a:solidFill>
                  <a:schemeClr val="bg1"/>
                </a:solidFill>
                <a:latin typeface="微软雅黑" panose="020B0503020204020204" pitchFamily="34" charset="-122"/>
                <a:ea typeface="微软雅黑" panose="020B0503020204020204" pitchFamily="34" charset="-122"/>
              </a:rPr>
              <a:t>？</a:t>
            </a:r>
          </a:p>
        </p:txBody>
      </p:sp>
      <p:cxnSp>
        <p:nvCxnSpPr>
          <p:cNvPr id="49" name="直接连接符 48"/>
          <p:cNvCxnSpPr/>
          <p:nvPr/>
        </p:nvCxnSpPr>
        <p:spPr bwMode="auto">
          <a:xfrm>
            <a:off x="496797" y="1124744"/>
            <a:ext cx="8291264"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850723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anim calcmode="lin" valueType="num">
                                      <p:cBhvr additive="base">
                                        <p:cTn id="15" dur="500" fill="hold"/>
                                        <p:tgtEl>
                                          <p:spTgt spid="47"/>
                                        </p:tgtEl>
                                        <p:attrNameLst>
                                          <p:attrName>ppt_x</p:attrName>
                                        </p:attrNameLst>
                                      </p:cBhvr>
                                      <p:tavLst>
                                        <p:tav tm="0">
                                          <p:val>
                                            <p:strVal val="#ppt_x"/>
                                          </p:val>
                                        </p:tav>
                                        <p:tav tm="100000">
                                          <p:val>
                                            <p:strVal val="#ppt_x"/>
                                          </p:val>
                                        </p:tav>
                                      </p:tavLst>
                                    </p:anim>
                                    <p:anim calcmode="lin" valueType="num">
                                      <p:cBhvr additive="base">
                                        <p:cTn id="16"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bwMode="auto">
          <a:xfrm>
            <a:off x="1230504" y="1779187"/>
            <a:ext cx="1763836" cy="514536"/>
          </a:xfrm>
          <a:prstGeom prst="rect">
            <a:avLst/>
          </a:prstGeom>
          <a:solidFill>
            <a:schemeClr val="bg1"/>
          </a:solidFill>
          <a:ln w="9525" cap="flat" cmpd="sng" algn="ctr">
            <a:solidFill>
              <a:schemeClr val="bg1"/>
            </a:solidFill>
            <a:prstDash val="solid"/>
            <a:round/>
            <a:headEnd type="none" w="med" len="med"/>
            <a:tailEnd type="none" w="med" len="med"/>
          </a:ln>
          <a:effectLst/>
          <a:extLst/>
        </p:spPr>
        <p:txBody>
          <a:bodyPr vert="horz" wrap="square" lIns="77925" tIns="38963" rIns="77925" bIns="38963" numCol="1" rtlCol="0" anchor="t" anchorCtr="0" compatLnSpc="1">
            <a:prstTxWarp prst="textNoShape">
              <a:avLst/>
            </a:prstTxWarp>
          </a:bodyPr>
          <a:lstStyle/>
          <a:p>
            <a:pPr defTabSz="779252"/>
            <a:endParaRPr lang="zh-CN" altLang="en-US" sz="1500">
              <a:latin typeface="微软雅黑" panose="020B0503020204020204" pitchFamily="34" charset="-122"/>
              <a:ea typeface="微软雅黑" panose="020B0503020204020204" pitchFamily="34" charset="-122"/>
            </a:endParaRP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0720" y="1228285"/>
            <a:ext cx="3130062" cy="16573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标题 1"/>
          <p:cNvSpPr txBox="1">
            <a:spLocks/>
          </p:cNvSpPr>
          <p:nvPr/>
        </p:nvSpPr>
        <p:spPr>
          <a:xfrm>
            <a:off x="457201" y="188640"/>
            <a:ext cx="7504715" cy="792088"/>
          </a:xfrm>
          <a:prstGeom prst="rect">
            <a:avLst/>
          </a:prstGeom>
        </p:spPr>
        <p:txBody>
          <a:bodyPr/>
          <a:lstStyle>
            <a:lvl1pPr algn="l" rtl="0" eaLnBrk="1" fontAlgn="base" hangingPunct="1">
              <a:spcBef>
                <a:spcPct val="0"/>
              </a:spcBef>
              <a:spcAft>
                <a:spcPct val="0"/>
              </a:spcAft>
              <a:defRPr sz="3700" b="1">
                <a:solidFill>
                  <a:srgbClr val="333399"/>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700">
                <a:solidFill>
                  <a:schemeClr val="tx2"/>
                </a:solidFill>
                <a:latin typeface="Times New Roman" pitchFamily="18" charset="0"/>
              </a:defRPr>
            </a:lvl2pPr>
            <a:lvl3pPr algn="l" rtl="0" eaLnBrk="1" fontAlgn="base" hangingPunct="1">
              <a:spcBef>
                <a:spcPct val="0"/>
              </a:spcBef>
              <a:spcAft>
                <a:spcPct val="0"/>
              </a:spcAft>
              <a:defRPr sz="3700">
                <a:solidFill>
                  <a:schemeClr val="tx2"/>
                </a:solidFill>
                <a:latin typeface="Times New Roman" pitchFamily="18" charset="0"/>
              </a:defRPr>
            </a:lvl3pPr>
            <a:lvl4pPr algn="l" rtl="0" eaLnBrk="1" fontAlgn="base" hangingPunct="1">
              <a:spcBef>
                <a:spcPct val="0"/>
              </a:spcBef>
              <a:spcAft>
                <a:spcPct val="0"/>
              </a:spcAft>
              <a:defRPr sz="3700">
                <a:solidFill>
                  <a:schemeClr val="tx2"/>
                </a:solidFill>
                <a:latin typeface="Times New Roman" pitchFamily="18" charset="0"/>
              </a:defRPr>
            </a:lvl4pPr>
            <a:lvl5pPr algn="l" rtl="0" eaLnBrk="1" fontAlgn="base" hangingPunct="1">
              <a:spcBef>
                <a:spcPct val="0"/>
              </a:spcBef>
              <a:spcAft>
                <a:spcPct val="0"/>
              </a:spcAft>
              <a:defRPr sz="3700">
                <a:solidFill>
                  <a:schemeClr val="tx2"/>
                </a:solidFill>
                <a:latin typeface="Times New Roman" pitchFamily="18" charset="0"/>
              </a:defRPr>
            </a:lvl5pPr>
            <a:lvl6pPr marL="389626" algn="l" rtl="0" eaLnBrk="1" fontAlgn="base" hangingPunct="1">
              <a:spcBef>
                <a:spcPct val="0"/>
              </a:spcBef>
              <a:spcAft>
                <a:spcPct val="0"/>
              </a:spcAft>
              <a:defRPr sz="3700">
                <a:solidFill>
                  <a:schemeClr val="tx2"/>
                </a:solidFill>
                <a:latin typeface="Times New Roman" pitchFamily="18" charset="0"/>
              </a:defRPr>
            </a:lvl6pPr>
            <a:lvl7pPr marL="779252" algn="l" rtl="0" eaLnBrk="1" fontAlgn="base" hangingPunct="1">
              <a:spcBef>
                <a:spcPct val="0"/>
              </a:spcBef>
              <a:spcAft>
                <a:spcPct val="0"/>
              </a:spcAft>
              <a:defRPr sz="3700">
                <a:solidFill>
                  <a:schemeClr val="tx2"/>
                </a:solidFill>
                <a:latin typeface="Times New Roman" pitchFamily="18" charset="0"/>
              </a:defRPr>
            </a:lvl7pPr>
            <a:lvl8pPr marL="1168878" algn="l" rtl="0" eaLnBrk="1" fontAlgn="base" hangingPunct="1">
              <a:spcBef>
                <a:spcPct val="0"/>
              </a:spcBef>
              <a:spcAft>
                <a:spcPct val="0"/>
              </a:spcAft>
              <a:defRPr sz="3700">
                <a:solidFill>
                  <a:schemeClr val="tx2"/>
                </a:solidFill>
                <a:latin typeface="Times New Roman" pitchFamily="18" charset="0"/>
              </a:defRPr>
            </a:lvl8pPr>
            <a:lvl9pPr marL="1558503" algn="l" rtl="0" eaLnBrk="1" fontAlgn="base" hangingPunct="1">
              <a:spcBef>
                <a:spcPct val="0"/>
              </a:spcBef>
              <a:spcAft>
                <a:spcPct val="0"/>
              </a:spcAft>
              <a:defRPr sz="3700">
                <a:solidFill>
                  <a:schemeClr val="tx2"/>
                </a:solidFill>
                <a:latin typeface="Times New Roman" pitchFamily="18" charset="0"/>
              </a:defRPr>
            </a:lvl9pPr>
          </a:lstStyle>
          <a:p>
            <a:r>
              <a:rPr lang="zh-CN" altLang="en-US" sz="3200" dirty="0"/>
              <a:t>循环冗余检验</a:t>
            </a:r>
            <a:endParaRPr lang="zh-CN" altLang="en-US" sz="3200" kern="0" dirty="0"/>
          </a:p>
        </p:txBody>
      </p:sp>
      <p:cxnSp>
        <p:nvCxnSpPr>
          <p:cNvPr id="8" name="直接连接符 7"/>
          <p:cNvCxnSpPr/>
          <p:nvPr/>
        </p:nvCxnSpPr>
        <p:spPr bwMode="auto">
          <a:xfrm>
            <a:off x="496797" y="1124744"/>
            <a:ext cx="8291264"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9473124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bwMode="auto">
          <a:xfrm>
            <a:off x="1230504" y="1779187"/>
            <a:ext cx="1763836" cy="514536"/>
          </a:xfrm>
          <a:prstGeom prst="rect">
            <a:avLst/>
          </a:prstGeom>
          <a:solidFill>
            <a:schemeClr val="bg1"/>
          </a:solidFill>
          <a:ln w="9525" cap="flat" cmpd="sng" algn="ctr">
            <a:solidFill>
              <a:schemeClr val="bg1"/>
            </a:solidFill>
            <a:prstDash val="solid"/>
            <a:round/>
            <a:headEnd type="none" w="med" len="med"/>
            <a:tailEnd type="none" w="med" len="med"/>
          </a:ln>
          <a:effectLst/>
          <a:extLst/>
        </p:spPr>
        <p:txBody>
          <a:bodyPr vert="horz" wrap="square" lIns="77925" tIns="38963" rIns="77925" bIns="38963" numCol="1" rtlCol="0" anchor="t" anchorCtr="0" compatLnSpc="1">
            <a:prstTxWarp prst="textNoShape">
              <a:avLst/>
            </a:prstTxWarp>
          </a:bodyPr>
          <a:lstStyle/>
          <a:p>
            <a:pPr defTabSz="779252"/>
            <a:endParaRPr lang="zh-CN" altLang="en-US" sz="1500">
              <a:latin typeface="微软雅黑" panose="020B0503020204020204" pitchFamily="34" charset="-122"/>
              <a:ea typeface="微软雅黑" panose="020B0503020204020204" pitchFamily="34" charset="-122"/>
            </a:endParaRP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150" y="1216654"/>
            <a:ext cx="3297115" cy="1809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标题 1"/>
          <p:cNvSpPr txBox="1">
            <a:spLocks/>
          </p:cNvSpPr>
          <p:nvPr/>
        </p:nvSpPr>
        <p:spPr>
          <a:xfrm>
            <a:off x="457201" y="188640"/>
            <a:ext cx="7504715" cy="792088"/>
          </a:xfrm>
          <a:prstGeom prst="rect">
            <a:avLst/>
          </a:prstGeom>
        </p:spPr>
        <p:txBody>
          <a:bodyPr/>
          <a:lstStyle>
            <a:lvl1pPr algn="l" rtl="0" eaLnBrk="1" fontAlgn="base" hangingPunct="1">
              <a:spcBef>
                <a:spcPct val="0"/>
              </a:spcBef>
              <a:spcAft>
                <a:spcPct val="0"/>
              </a:spcAft>
              <a:defRPr sz="3700" b="1">
                <a:solidFill>
                  <a:srgbClr val="333399"/>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700">
                <a:solidFill>
                  <a:schemeClr val="tx2"/>
                </a:solidFill>
                <a:latin typeface="Times New Roman" pitchFamily="18" charset="0"/>
              </a:defRPr>
            </a:lvl2pPr>
            <a:lvl3pPr algn="l" rtl="0" eaLnBrk="1" fontAlgn="base" hangingPunct="1">
              <a:spcBef>
                <a:spcPct val="0"/>
              </a:spcBef>
              <a:spcAft>
                <a:spcPct val="0"/>
              </a:spcAft>
              <a:defRPr sz="3700">
                <a:solidFill>
                  <a:schemeClr val="tx2"/>
                </a:solidFill>
                <a:latin typeface="Times New Roman" pitchFamily="18" charset="0"/>
              </a:defRPr>
            </a:lvl3pPr>
            <a:lvl4pPr algn="l" rtl="0" eaLnBrk="1" fontAlgn="base" hangingPunct="1">
              <a:spcBef>
                <a:spcPct val="0"/>
              </a:spcBef>
              <a:spcAft>
                <a:spcPct val="0"/>
              </a:spcAft>
              <a:defRPr sz="3700">
                <a:solidFill>
                  <a:schemeClr val="tx2"/>
                </a:solidFill>
                <a:latin typeface="Times New Roman" pitchFamily="18" charset="0"/>
              </a:defRPr>
            </a:lvl4pPr>
            <a:lvl5pPr algn="l" rtl="0" eaLnBrk="1" fontAlgn="base" hangingPunct="1">
              <a:spcBef>
                <a:spcPct val="0"/>
              </a:spcBef>
              <a:spcAft>
                <a:spcPct val="0"/>
              </a:spcAft>
              <a:defRPr sz="3700">
                <a:solidFill>
                  <a:schemeClr val="tx2"/>
                </a:solidFill>
                <a:latin typeface="Times New Roman" pitchFamily="18" charset="0"/>
              </a:defRPr>
            </a:lvl5pPr>
            <a:lvl6pPr marL="389626" algn="l" rtl="0" eaLnBrk="1" fontAlgn="base" hangingPunct="1">
              <a:spcBef>
                <a:spcPct val="0"/>
              </a:spcBef>
              <a:spcAft>
                <a:spcPct val="0"/>
              </a:spcAft>
              <a:defRPr sz="3700">
                <a:solidFill>
                  <a:schemeClr val="tx2"/>
                </a:solidFill>
                <a:latin typeface="Times New Roman" pitchFamily="18" charset="0"/>
              </a:defRPr>
            </a:lvl6pPr>
            <a:lvl7pPr marL="779252" algn="l" rtl="0" eaLnBrk="1" fontAlgn="base" hangingPunct="1">
              <a:spcBef>
                <a:spcPct val="0"/>
              </a:spcBef>
              <a:spcAft>
                <a:spcPct val="0"/>
              </a:spcAft>
              <a:defRPr sz="3700">
                <a:solidFill>
                  <a:schemeClr val="tx2"/>
                </a:solidFill>
                <a:latin typeface="Times New Roman" pitchFamily="18" charset="0"/>
              </a:defRPr>
            </a:lvl7pPr>
            <a:lvl8pPr marL="1168878" algn="l" rtl="0" eaLnBrk="1" fontAlgn="base" hangingPunct="1">
              <a:spcBef>
                <a:spcPct val="0"/>
              </a:spcBef>
              <a:spcAft>
                <a:spcPct val="0"/>
              </a:spcAft>
              <a:defRPr sz="3700">
                <a:solidFill>
                  <a:schemeClr val="tx2"/>
                </a:solidFill>
                <a:latin typeface="Times New Roman" pitchFamily="18" charset="0"/>
              </a:defRPr>
            </a:lvl8pPr>
            <a:lvl9pPr marL="1558503" algn="l" rtl="0" eaLnBrk="1" fontAlgn="base" hangingPunct="1">
              <a:spcBef>
                <a:spcPct val="0"/>
              </a:spcBef>
              <a:spcAft>
                <a:spcPct val="0"/>
              </a:spcAft>
              <a:defRPr sz="3700">
                <a:solidFill>
                  <a:schemeClr val="tx2"/>
                </a:solidFill>
                <a:latin typeface="Times New Roman" pitchFamily="18" charset="0"/>
              </a:defRPr>
            </a:lvl9pPr>
          </a:lstStyle>
          <a:p>
            <a:r>
              <a:rPr lang="zh-CN" altLang="en-US" sz="3200" dirty="0"/>
              <a:t>循环冗余检验</a:t>
            </a:r>
            <a:endParaRPr lang="zh-CN" altLang="en-US" sz="3200" kern="0" dirty="0"/>
          </a:p>
        </p:txBody>
      </p:sp>
      <p:cxnSp>
        <p:nvCxnSpPr>
          <p:cNvPr id="8" name="直接连接符 7"/>
          <p:cNvCxnSpPr/>
          <p:nvPr/>
        </p:nvCxnSpPr>
        <p:spPr bwMode="auto">
          <a:xfrm>
            <a:off x="496797" y="1124744"/>
            <a:ext cx="8291264"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5412753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bwMode="auto">
          <a:xfrm>
            <a:off x="1230504" y="1779187"/>
            <a:ext cx="1763836" cy="514536"/>
          </a:xfrm>
          <a:prstGeom prst="rect">
            <a:avLst/>
          </a:prstGeom>
          <a:solidFill>
            <a:schemeClr val="bg1"/>
          </a:solidFill>
          <a:ln w="9525" cap="flat" cmpd="sng" algn="ctr">
            <a:solidFill>
              <a:schemeClr val="bg1"/>
            </a:solidFill>
            <a:prstDash val="solid"/>
            <a:round/>
            <a:headEnd type="none" w="med" len="med"/>
            <a:tailEnd type="none" w="med" len="med"/>
          </a:ln>
          <a:effectLst/>
          <a:extLst/>
        </p:spPr>
        <p:txBody>
          <a:bodyPr vert="horz" wrap="square" lIns="77925" tIns="38963" rIns="77925" bIns="38963" numCol="1" rtlCol="0" anchor="t" anchorCtr="0" compatLnSpc="1">
            <a:prstTxWarp prst="textNoShape">
              <a:avLst/>
            </a:prstTxWarp>
          </a:bodyPr>
          <a:lstStyle/>
          <a:p>
            <a:pPr defTabSz="779252"/>
            <a:endParaRPr lang="zh-CN" altLang="en-US" sz="1500">
              <a:latin typeface="微软雅黑" panose="020B0503020204020204" pitchFamily="34" charset="-122"/>
              <a:ea typeface="微软雅黑" panose="020B0503020204020204" pitchFamily="34" charset="-122"/>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983" y="1254250"/>
            <a:ext cx="3525715" cy="2390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标题 1"/>
          <p:cNvSpPr txBox="1">
            <a:spLocks/>
          </p:cNvSpPr>
          <p:nvPr/>
        </p:nvSpPr>
        <p:spPr>
          <a:xfrm>
            <a:off x="457201" y="188640"/>
            <a:ext cx="7504715" cy="792088"/>
          </a:xfrm>
          <a:prstGeom prst="rect">
            <a:avLst/>
          </a:prstGeom>
        </p:spPr>
        <p:txBody>
          <a:bodyPr/>
          <a:lstStyle>
            <a:lvl1pPr algn="l" rtl="0" eaLnBrk="1" fontAlgn="base" hangingPunct="1">
              <a:spcBef>
                <a:spcPct val="0"/>
              </a:spcBef>
              <a:spcAft>
                <a:spcPct val="0"/>
              </a:spcAft>
              <a:defRPr sz="3700" b="1">
                <a:solidFill>
                  <a:srgbClr val="333399"/>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700">
                <a:solidFill>
                  <a:schemeClr val="tx2"/>
                </a:solidFill>
                <a:latin typeface="Times New Roman" pitchFamily="18" charset="0"/>
              </a:defRPr>
            </a:lvl2pPr>
            <a:lvl3pPr algn="l" rtl="0" eaLnBrk="1" fontAlgn="base" hangingPunct="1">
              <a:spcBef>
                <a:spcPct val="0"/>
              </a:spcBef>
              <a:spcAft>
                <a:spcPct val="0"/>
              </a:spcAft>
              <a:defRPr sz="3700">
                <a:solidFill>
                  <a:schemeClr val="tx2"/>
                </a:solidFill>
                <a:latin typeface="Times New Roman" pitchFamily="18" charset="0"/>
              </a:defRPr>
            </a:lvl3pPr>
            <a:lvl4pPr algn="l" rtl="0" eaLnBrk="1" fontAlgn="base" hangingPunct="1">
              <a:spcBef>
                <a:spcPct val="0"/>
              </a:spcBef>
              <a:spcAft>
                <a:spcPct val="0"/>
              </a:spcAft>
              <a:defRPr sz="3700">
                <a:solidFill>
                  <a:schemeClr val="tx2"/>
                </a:solidFill>
                <a:latin typeface="Times New Roman" pitchFamily="18" charset="0"/>
              </a:defRPr>
            </a:lvl4pPr>
            <a:lvl5pPr algn="l" rtl="0" eaLnBrk="1" fontAlgn="base" hangingPunct="1">
              <a:spcBef>
                <a:spcPct val="0"/>
              </a:spcBef>
              <a:spcAft>
                <a:spcPct val="0"/>
              </a:spcAft>
              <a:defRPr sz="3700">
                <a:solidFill>
                  <a:schemeClr val="tx2"/>
                </a:solidFill>
                <a:latin typeface="Times New Roman" pitchFamily="18" charset="0"/>
              </a:defRPr>
            </a:lvl5pPr>
            <a:lvl6pPr marL="389626" algn="l" rtl="0" eaLnBrk="1" fontAlgn="base" hangingPunct="1">
              <a:spcBef>
                <a:spcPct val="0"/>
              </a:spcBef>
              <a:spcAft>
                <a:spcPct val="0"/>
              </a:spcAft>
              <a:defRPr sz="3700">
                <a:solidFill>
                  <a:schemeClr val="tx2"/>
                </a:solidFill>
                <a:latin typeface="Times New Roman" pitchFamily="18" charset="0"/>
              </a:defRPr>
            </a:lvl6pPr>
            <a:lvl7pPr marL="779252" algn="l" rtl="0" eaLnBrk="1" fontAlgn="base" hangingPunct="1">
              <a:spcBef>
                <a:spcPct val="0"/>
              </a:spcBef>
              <a:spcAft>
                <a:spcPct val="0"/>
              </a:spcAft>
              <a:defRPr sz="3700">
                <a:solidFill>
                  <a:schemeClr val="tx2"/>
                </a:solidFill>
                <a:latin typeface="Times New Roman" pitchFamily="18" charset="0"/>
              </a:defRPr>
            </a:lvl7pPr>
            <a:lvl8pPr marL="1168878" algn="l" rtl="0" eaLnBrk="1" fontAlgn="base" hangingPunct="1">
              <a:spcBef>
                <a:spcPct val="0"/>
              </a:spcBef>
              <a:spcAft>
                <a:spcPct val="0"/>
              </a:spcAft>
              <a:defRPr sz="3700">
                <a:solidFill>
                  <a:schemeClr val="tx2"/>
                </a:solidFill>
                <a:latin typeface="Times New Roman" pitchFamily="18" charset="0"/>
              </a:defRPr>
            </a:lvl8pPr>
            <a:lvl9pPr marL="1558503" algn="l" rtl="0" eaLnBrk="1" fontAlgn="base" hangingPunct="1">
              <a:spcBef>
                <a:spcPct val="0"/>
              </a:spcBef>
              <a:spcAft>
                <a:spcPct val="0"/>
              </a:spcAft>
              <a:defRPr sz="3700">
                <a:solidFill>
                  <a:schemeClr val="tx2"/>
                </a:solidFill>
                <a:latin typeface="Times New Roman" pitchFamily="18" charset="0"/>
              </a:defRPr>
            </a:lvl9pPr>
          </a:lstStyle>
          <a:p>
            <a:r>
              <a:rPr lang="zh-CN" altLang="en-US" sz="3200" dirty="0"/>
              <a:t>循环冗余检验</a:t>
            </a:r>
            <a:endParaRPr lang="zh-CN" altLang="en-US" sz="3200" kern="0" dirty="0"/>
          </a:p>
        </p:txBody>
      </p:sp>
      <p:cxnSp>
        <p:nvCxnSpPr>
          <p:cNvPr id="8" name="直接连接符 7"/>
          <p:cNvCxnSpPr/>
          <p:nvPr/>
        </p:nvCxnSpPr>
        <p:spPr bwMode="auto">
          <a:xfrm>
            <a:off x="496797" y="1124744"/>
            <a:ext cx="8291264"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9793001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bwMode="auto">
          <a:xfrm>
            <a:off x="1230504" y="1779187"/>
            <a:ext cx="1763836" cy="514536"/>
          </a:xfrm>
          <a:prstGeom prst="rect">
            <a:avLst/>
          </a:prstGeom>
          <a:solidFill>
            <a:schemeClr val="bg1"/>
          </a:solidFill>
          <a:ln w="9525" cap="flat" cmpd="sng" algn="ctr">
            <a:solidFill>
              <a:schemeClr val="bg1"/>
            </a:solidFill>
            <a:prstDash val="solid"/>
            <a:round/>
            <a:headEnd type="none" w="med" len="med"/>
            <a:tailEnd type="none" w="med" len="med"/>
          </a:ln>
          <a:effectLst/>
          <a:extLst/>
        </p:spPr>
        <p:txBody>
          <a:bodyPr vert="horz" wrap="square" lIns="77925" tIns="38963" rIns="77925" bIns="38963" numCol="1" rtlCol="0" anchor="t" anchorCtr="0" compatLnSpc="1">
            <a:prstTxWarp prst="textNoShape">
              <a:avLst/>
            </a:prstTxWarp>
          </a:bodyPr>
          <a:lstStyle/>
          <a:p>
            <a:pPr defTabSz="779252"/>
            <a:endParaRPr lang="zh-CN" altLang="en-US" sz="1500">
              <a:latin typeface="微软雅黑" panose="020B0503020204020204" pitchFamily="34" charset="-122"/>
              <a:ea typeface="微软雅黑" panose="020B0503020204020204" pitchFamily="34" charset="-122"/>
            </a:endParaRP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0623" y="1308903"/>
            <a:ext cx="3015762" cy="2200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标题 1"/>
          <p:cNvSpPr txBox="1">
            <a:spLocks/>
          </p:cNvSpPr>
          <p:nvPr/>
        </p:nvSpPr>
        <p:spPr>
          <a:xfrm>
            <a:off x="457201" y="188640"/>
            <a:ext cx="7504715" cy="792088"/>
          </a:xfrm>
          <a:prstGeom prst="rect">
            <a:avLst/>
          </a:prstGeom>
        </p:spPr>
        <p:txBody>
          <a:bodyPr/>
          <a:lstStyle>
            <a:lvl1pPr algn="l" rtl="0" eaLnBrk="1" fontAlgn="base" hangingPunct="1">
              <a:spcBef>
                <a:spcPct val="0"/>
              </a:spcBef>
              <a:spcAft>
                <a:spcPct val="0"/>
              </a:spcAft>
              <a:defRPr sz="3700" b="1">
                <a:solidFill>
                  <a:srgbClr val="333399"/>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700">
                <a:solidFill>
                  <a:schemeClr val="tx2"/>
                </a:solidFill>
                <a:latin typeface="Times New Roman" pitchFamily="18" charset="0"/>
              </a:defRPr>
            </a:lvl2pPr>
            <a:lvl3pPr algn="l" rtl="0" eaLnBrk="1" fontAlgn="base" hangingPunct="1">
              <a:spcBef>
                <a:spcPct val="0"/>
              </a:spcBef>
              <a:spcAft>
                <a:spcPct val="0"/>
              </a:spcAft>
              <a:defRPr sz="3700">
                <a:solidFill>
                  <a:schemeClr val="tx2"/>
                </a:solidFill>
                <a:latin typeface="Times New Roman" pitchFamily="18" charset="0"/>
              </a:defRPr>
            </a:lvl3pPr>
            <a:lvl4pPr algn="l" rtl="0" eaLnBrk="1" fontAlgn="base" hangingPunct="1">
              <a:spcBef>
                <a:spcPct val="0"/>
              </a:spcBef>
              <a:spcAft>
                <a:spcPct val="0"/>
              </a:spcAft>
              <a:defRPr sz="3700">
                <a:solidFill>
                  <a:schemeClr val="tx2"/>
                </a:solidFill>
                <a:latin typeface="Times New Roman" pitchFamily="18" charset="0"/>
              </a:defRPr>
            </a:lvl4pPr>
            <a:lvl5pPr algn="l" rtl="0" eaLnBrk="1" fontAlgn="base" hangingPunct="1">
              <a:spcBef>
                <a:spcPct val="0"/>
              </a:spcBef>
              <a:spcAft>
                <a:spcPct val="0"/>
              </a:spcAft>
              <a:defRPr sz="3700">
                <a:solidFill>
                  <a:schemeClr val="tx2"/>
                </a:solidFill>
                <a:latin typeface="Times New Roman" pitchFamily="18" charset="0"/>
              </a:defRPr>
            </a:lvl5pPr>
            <a:lvl6pPr marL="389626" algn="l" rtl="0" eaLnBrk="1" fontAlgn="base" hangingPunct="1">
              <a:spcBef>
                <a:spcPct val="0"/>
              </a:spcBef>
              <a:spcAft>
                <a:spcPct val="0"/>
              </a:spcAft>
              <a:defRPr sz="3700">
                <a:solidFill>
                  <a:schemeClr val="tx2"/>
                </a:solidFill>
                <a:latin typeface="Times New Roman" pitchFamily="18" charset="0"/>
              </a:defRPr>
            </a:lvl6pPr>
            <a:lvl7pPr marL="779252" algn="l" rtl="0" eaLnBrk="1" fontAlgn="base" hangingPunct="1">
              <a:spcBef>
                <a:spcPct val="0"/>
              </a:spcBef>
              <a:spcAft>
                <a:spcPct val="0"/>
              </a:spcAft>
              <a:defRPr sz="3700">
                <a:solidFill>
                  <a:schemeClr val="tx2"/>
                </a:solidFill>
                <a:latin typeface="Times New Roman" pitchFamily="18" charset="0"/>
              </a:defRPr>
            </a:lvl7pPr>
            <a:lvl8pPr marL="1168878" algn="l" rtl="0" eaLnBrk="1" fontAlgn="base" hangingPunct="1">
              <a:spcBef>
                <a:spcPct val="0"/>
              </a:spcBef>
              <a:spcAft>
                <a:spcPct val="0"/>
              </a:spcAft>
              <a:defRPr sz="3700">
                <a:solidFill>
                  <a:schemeClr val="tx2"/>
                </a:solidFill>
                <a:latin typeface="Times New Roman" pitchFamily="18" charset="0"/>
              </a:defRPr>
            </a:lvl8pPr>
            <a:lvl9pPr marL="1558503" algn="l" rtl="0" eaLnBrk="1" fontAlgn="base" hangingPunct="1">
              <a:spcBef>
                <a:spcPct val="0"/>
              </a:spcBef>
              <a:spcAft>
                <a:spcPct val="0"/>
              </a:spcAft>
              <a:defRPr sz="3700">
                <a:solidFill>
                  <a:schemeClr val="tx2"/>
                </a:solidFill>
                <a:latin typeface="Times New Roman" pitchFamily="18" charset="0"/>
              </a:defRPr>
            </a:lvl9pPr>
          </a:lstStyle>
          <a:p>
            <a:r>
              <a:rPr lang="zh-CN" altLang="en-US" sz="3200" dirty="0"/>
              <a:t>循环冗余检验</a:t>
            </a:r>
            <a:endParaRPr lang="zh-CN" altLang="en-US" sz="3200" kern="0" dirty="0"/>
          </a:p>
        </p:txBody>
      </p:sp>
      <p:cxnSp>
        <p:nvCxnSpPr>
          <p:cNvPr id="8" name="直接连接符 7"/>
          <p:cNvCxnSpPr/>
          <p:nvPr/>
        </p:nvCxnSpPr>
        <p:spPr bwMode="auto">
          <a:xfrm>
            <a:off x="496797" y="1124744"/>
            <a:ext cx="8291264"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515571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bwMode="auto">
          <a:xfrm>
            <a:off x="1230504" y="1779187"/>
            <a:ext cx="1763836" cy="514536"/>
          </a:xfrm>
          <a:prstGeom prst="rect">
            <a:avLst/>
          </a:prstGeom>
          <a:solidFill>
            <a:schemeClr val="bg1"/>
          </a:solidFill>
          <a:ln w="9525" cap="flat" cmpd="sng" algn="ctr">
            <a:solidFill>
              <a:schemeClr val="bg1"/>
            </a:solidFill>
            <a:prstDash val="solid"/>
            <a:round/>
            <a:headEnd type="none" w="med" len="med"/>
            <a:tailEnd type="none" w="med" len="med"/>
          </a:ln>
          <a:effectLst/>
          <a:extLst/>
        </p:spPr>
        <p:txBody>
          <a:bodyPr vert="horz" wrap="square" lIns="77925" tIns="38963" rIns="77925" bIns="38963" numCol="1" rtlCol="0" anchor="t" anchorCtr="0" compatLnSpc="1">
            <a:prstTxWarp prst="textNoShape">
              <a:avLst/>
            </a:prstTxWarp>
          </a:bodyPr>
          <a:lstStyle/>
          <a:p>
            <a:pPr defTabSz="779252"/>
            <a:endParaRPr lang="zh-CN" altLang="en-US" sz="1500">
              <a:latin typeface="微软雅黑" panose="020B0503020204020204" pitchFamily="34" charset="-122"/>
              <a:ea typeface="微软雅黑" panose="020B0503020204020204" pitchFamily="34" charset="-122"/>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8140" y="1338064"/>
            <a:ext cx="3174023"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标题 1"/>
          <p:cNvSpPr txBox="1">
            <a:spLocks/>
          </p:cNvSpPr>
          <p:nvPr/>
        </p:nvSpPr>
        <p:spPr>
          <a:xfrm>
            <a:off x="457201" y="188640"/>
            <a:ext cx="7504715" cy="792088"/>
          </a:xfrm>
          <a:prstGeom prst="rect">
            <a:avLst/>
          </a:prstGeom>
        </p:spPr>
        <p:txBody>
          <a:bodyPr/>
          <a:lstStyle>
            <a:lvl1pPr algn="l" rtl="0" eaLnBrk="1" fontAlgn="base" hangingPunct="1">
              <a:spcBef>
                <a:spcPct val="0"/>
              </a:spcBef>
              <a:spcAft>
                <a:spcPct val="0"/>
              </a:spcAft>
              <a:defRPr sz="3700" b="1">
                <a:solidFill>
                  <a:srgbClr val="333399"/>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700">
                <a:solidFill>
                  <a:schemeClr val="tx2"/>
                </a:solidFill>
                <a:latin typeface="Times New Roman" pitchFamily="18" charset="0"/>
              </a:defRPr>
            </a:lvl2pPr>
            <a:lvl3pPr algn="l" rtl="0" eaLnBrk="1" fontAlgn="base" hangingPunct="1">
              <a:spcBef>
                <a:spcPct val="0"/>
              </a:spcBef>
              <a:spcAft>
                <a:spcPct val="0"/>
              </a:spcAft>
              <a:defRPr sz="3700">
                <a:solidFill>
                  <a:schemeClr val="tx2"/>
                </a:solidFill>
                <a:latin typeface="Times New Roman" pitchFamily="18" charset="0"/>
              </a:defRPr>
            </a:lvl3pPr>
            <a:lvl4pPr algn="l" rtl="0" eaLnBrk="1" fontAlgn="base" hangingPunct="1">
              <a:spcBef>
                <a:spcPct val="0"/>
              </a:spcBef>
              <a:spcAft>
                <a:spcPct val="0"/>
              </a:spcAft>
              <a:defRPr sz="3700">
                <a:solidFill>
                  <a:schemeClr val="tx2"/>
                </a:solidFill>
                <a:latin typeface="Times New Roman" pitchFamily="18" charset="0"/>
              </a:defRPr>
            </a:lvl4pPr>
            <a:lvl5pPr algn="l" rtl="0" eaLnBrk="1" fontAlgn="base" hangingPunct="1">
              <a:spcBef>
                <a:spcPct val="0"/>
              </a:spcBef>
              <a:spcAft>
                <a:spcPct val="0"/>
              </a:spcAft>
              <a:defRPr sz="3700">
                <a:solidFill>
                  <a:schemeClr val="tx2"/>
                </a:solidFill>
                <a:latin typeface="Times New Roman" pitchFamily="18" charset="0"/>
              </a:defRPr>
            </a:lvl5pPr>
            <a:lvl6pPr marL="389626" algn="l" rtl="0" eaLnBrk="1" fontAlgn="base" hangingPunct="1">
              <a:spcBef>
                <a:spcPct val="0"/>
              </a:spcBef>
              <a:spcAft>
                <a:spcPct val="0"/>
              </a:spcAft>
              <a:defRPr sz="3700">
                <a:solidFill>
                  <a:schemeClr val="tx2"/>
                </a:solidFill>
                <a:latin typeface="Times New Roman" pitchFamily="18" charset="0"/>
              </a:defRPr>
            </a:lvl6pPr>
            <a:lvl7pPr marL="779252" algn="l" rtl="0" eaLnBrk="1" fontAlgn="base" hangingPunct="1">
              <a:spcBef>
                <a:spcPct val="0"/>
              </a:spcBef>
              <a:spcAft>
                <a:spcPct val="0"/>
              </a:spcAft>
              <a:defRPr sz="3700">
                <a:solidFill>
                  <a:schemeClr val="tx2"/>
                </a:solidFill>
                <a:latin typeface="Times New Roman" pitchFamily="18" charset="0"/>
              </a:defRPr>
            </a:lvl7pPr>
            <a:lvl8pPr marL="1168878" algn="l" rtl="0" eaLnBrk="1" fontAlgn="base" hangingPunct="1">
              <a:spcBef>
                <a:spcPct val="0"/>
              </a:spcBef>
              <a:spcAft>
                <a:spcPct val="0"/>
              </a:spcAft>
              <a:defRPr sz="3700">
                <a:solidFill>
                  <a:schemeClr val="tx2"/>
                </a:solidFill>
                <a:latin typeface="Times New Roman" pitchFamily="18" charset="0"/>
              </a:defRPr>
            </a:lvl8pPr>
            <a:lvl9pPr marL="1558503" algn="l" rtl="0" eaLnBrk="1" fontAlgn="base" hangingPunct="1">
              <a:spcBef>
                <a:spcPct val="0"/>
              </a:spcBef>
              <a:spcAft>
                <a:spcPct val="0"/>
              </a:spcAft>
              <a:defRPr sz="3700">
                <a:solidFill>
                  <a:schemeClr val="tx2"/>
                </a:solidFill>
                <a:latin typeface="Times New Roman" pitchFamily="18" charset="0"/>
              </a:defRPr>
            </a:lvl9pPr>
          </a:lstStyle>
          <a:p>
            <a:r>
              <a:rPr lang="zh-CN" altLang="en-US" sz="3200" dirty="0"/>
              <a:t>循环冗余检验</a:t>
            </a:r>
            <a:endParaRPr lang="zh-CN" altLang="en-US" sz="3200" kern="0" dirty="0"/>
          </a:p>
        </p:txBody>
      </p:sp>
      <p:cxnSp>
        <p:nvCxnSpPr>
          <p:cNvPr id="8" name="直接连接符 7"/>
          <p:cNvCxnSpPr/>
          <p:nvPr/>
        </p:nvCxnSpPr>
        <p:spPr bwMode="auto">
          <a:xfrm>
            <a:off x="496797" y="1124744"/>
            <a:ext cx="8291264"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586714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bwMode="auto">
          <a:xfrm>
            <a:off x="1230504" y="1779187"/>
            <a:ext cx="1763836" cy="514536"/>
          </a:xfrm>
          <a:prstGeom prst="rect">
            <a:avLst/>
          </a:prstGeom>
          <a:solidFill>
            <a:schemeClr val="bg1"/>
          </a:solidFill>
          <a:ln w="9525" cap="flat" cmpd="sng" algn="ctr">
            <a:solidFill>
              <a:schemeClr val="bg1"/>
            </a:solidFill>
            <a:prstDash val="solid"/>
            <a:round/>
            <a:headEnd type="none" w="med" len="med"/>
            <a:tailEnd type="none" w="med" len="med"/>
          </a:ln>
          <a:effectLst/>
          <a:extLst/>
        </p:spPr>
        <p:txBody>
          <a:bodyPr vert="horz" wrap="square" lIns="77925" tIns="38963" rIns="77925" bIns="38963" numCol="1" rtlCol="0" anchor="t" anchorCtr="0" compatLnSpc="1">
            <a:prstTxWarp prst="textNoShape">
              <a:avLst/>
            </a:prstTxWarp>
          </a:bodyPr>
          <a:lstStyle/>
          <a:p>
            <a:pPr defTabSz="779252"/>
            <a:endParaRPr lang="zh-CN" altLang="en-US" sz="1500">
              <a:latin typeface="微软雅黑" panose="020B0503020204020204" pitchFamily="34" charset="-122"/>
              <a:ea typeface="微软雅黑" panose="020B0503020204020204" pitchFamily="34" charset="-122"/>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4373" y="1284089"/>
            <a:ext cx="3358662" cy="2847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标题 1"/>
          <p:cNvSpPr txBox="1">
            <a:spLocks/>
          </p:cNvSpPr>
          <p:nvPr/>
        </p:nvSpPr>
        <p:spPr>
          <a:xfrm>
            <a:off x="457201" y="188640"/>
            <a:ext cx="7504715" cy="792088"/>
          </a:xfrm>
          <a:prstGeom prst="rect">
            <a:avLst/>
          </a:prstGeom>
        </p:spPr>
        <p:txBody>
          <a:bodyPr/>
          <a:lstStyle>
            <a:lvl1pPr algn="l" rtl="0" eaLnBrk="1" fontAlgn="base" hangingPunct="1">
              <a:spcBef>
                <a:spcPct val="0"/>
              </a:spcBef>
              <a:spcAft>
                <a:spcPct val="0"/>
              </a:spcAft>
              <a:defRPr sz="3700" b="1">
                <a:solidFill>
                  <a:srgbClr val="333399"/>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700">
                <a:solidFill>
                  <a:schemeClr val="tx2"/>
                </a:solidFill>
                <a:latin typeface="Times New Roman" pitchFamily="18" charset="0"/>
              </a:defRPr>
            </a:lvl2pPr>
            <a:lvl3pPr algn="l" rtl="0" eaLnBrk="1" fontAlgn="base" hangingPunct="1">
              <a:spcBef>
                <a:spcPct val="0"/>
              </a:spcBef>
              <a:spcAft>
                <a:spcPct val="0"/>
              </a:spcAft>
              <a:defRPr sz="3700">
                <a:solidFill>
                  <a:schemeClr val="tx2"/>
                </a:solidFill>
                <a:latin typeface="Times New Roman" pitchFamily="18" charset="0"/>
              </a:defRPr>
            </a:lvl3pPr>
            <a:lvl4pPr algn="l" rtl="0" eaLnBrk="1" fontAlgn="base" hangingPunct="1">
              <a:spcBef>
                <a:spcPct val="0"/>
              </a:spcBef>
              <a:spcAft>
                <a:spcPct val="0"/>
              </a:spcAft>
              <a:defRPr sz="3700">
                <a:solidFill>
                  <a:schemeClr val="tx2"/>
                </a:solidFill>
                <a:latin typeface="Times New Roman" pitchFamily="18" charset="0"/>
              </a:defRPr>
            </a:lvl4pPr>
            <a:lvl5pPr algn="l" rtl="0" eaLnBrk="1" fontAlgn="base" hangingPunct="1">
              <a:spcBef>
                <a:spcPct val="0"/>
              </a:spcBef>
              <a:spcAft>
                <a:spcPct val="0"/>
              </a:spcAft>
              <a:defRPr sz="3700">
                <a:solidFill>
                  <a:schemeClr val="tx2"/>
                </a:solidFill>
                <a:latin typeface="Times New Roman" pitchFamily="18" charset="0"/>
              </a:defRPr>
            </a:lvl5pPr>
            <a:lvl6pPr marL="389626" algn="l" rtl="0" eaLnBrk="1" fontAlgn="base" hangingPunct="1">
              <a:spcBef>
                <a:spcPct val="0"/>
              </a:spcBef>
              <a:spcAft>
                <a:spcPct val="0"/>
              </a:spcAft>
              <a:defRPr sz="3700">
                <a:solidFill>
                  <a:schemeClr val="tx2"/>
                </a:solidFill>
                <a:latin typeface="Times New Roman" pitchFamily="18" charset="0"/>
              </a:defRPr>
            </a:lvl6pPr>
            <a:lvl7pPr marL="779252" algn="l" rtl="0" eaLnBrk="1" fontAlgn="base" hangingPunct="1">
              <a:spcBef>
                <a:spcPct val="0"/>
              </a:spcBef>
              <a:spcAft>
                <a:spcPct val="0"/>
              </a:spcAft>
              <a:defRPr sz="3700">
                <a:solidFill>
                  <a:schemeClr val="tx2"/>
                </a:solidFill>
                <a:latin typeface="Times New Roman" pitchFamily="18" charset="0"/>
              </a:defRPr>
            </a:lvl7pPr>
            <a:lvl8pPr marL="1168878" algn="l" rtl="0" eaLnBrk="1" fontAlgn="base" hangingPunct="1">
              <a:spcBef>
                <a:spcPct val="0"/>
              </a:spcBef>
              <a:spcAft>
                <a:spcPct val="0"/>
              </a:spcAft>
              <a:defRPr sz="3700">
                <a:solidFill>
                  <a:schemeClr val="tx2"/>
                </a:solidFill>
                <a:latin typeface="Times New Roman" pitchFamily="18" charset="0"/>
              </a:defRPr>
            </a:lvl8pPr>
            <a:lvl9pPr marL="1558503" algn="l" rtl="0" eaLnBrk="1" fontAlgn="base" hangingPunct="1">
              <a:spcBef>
                <a:spcPct val="0"/>
              </a:spcBef>
              <a:spcAft>
                <a:spcPct val="0"/>
              </a:spcAft>
              <a:defRPr sz="3700">
                <a:solidFill>
                  <a:schemeClr val="tx2"/>
                </a:solidFill>
                <a:latin typeface="Times New Roman" pitchFamily="18" charset="0"/>
              </a:defRPr>
            </a:lvl9pPr>
          </a:lstStyle>
          <a:p>
            <a:r>
              <a:rPr lang="zh-CN" altLang="en-US" sz="3200" dirty="0"/>
              <a:t>循环冗余检验</a:t>
            </a:r>
            <a:endParaRPr lang="zh-CN" altLang="en-US" sz="3200" kern="0" dirty="0"/>
          </a:p>
        </p:txBody>
      </p:sp>
      <p:cxnSp>
        <p:nvCxnSpPr>
          <p:cNvPr id="8" name="直接连接符 7"/>
          <p:cNvCxnSpPr/>
          <p:nvPr/>
        </p:nvCxnSpPr>
        <p:spPr bwMode="auto">
          <a:xfrm>
            <a:off x="496797" y="1124744"/>
            <a:ext cx="8291264"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8264703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使用方法</a:t>
            </a:r>
            <a:endParaRPr lang="zh-CN" altLang="en-US" dirty="0"/>
          </a:p>
        </p:txBody>
      </p:sp>
      <p:sp>
        <p:nvSpPr>
          <p:cNvPr id="3" name="内容占位符 2"/>
          <p:cNvSpPr>
            <a:spLocks noGrp="1"/>
          </p:cNvSpPr>
          <p:nvPr>
            <p:ph sz="quarter" idx="1"/>
          </p:nvPr>
        </p:nvSpPr>
        <p:spPr/>
        <p:txBody>
          <a:bodyPr/>
          <a:lstStyle/>
          <a:p>
            <a:r>
              <a:rPr lang="zh-CN" altLang="zh-CN" dirty="0"/>
              <a:t>线</a:t>
            </a:r>
            <a:r>
              <a:rPr lang="zh-CN" altLang="zh-CN" dirty="0" smtClean="0"/>
              <a:t>序</a:t>
            </a:r>
            <a:endParaRPr lang="en-US" altLang="zh-CN" dirty="0" smtClean="0"/>
          </a:p>
          <a:p>
            <a:endParaRPr lang="en-US" altLang="zh-CN" dirty="0"/>
          </a:p>
          <a:p>
            <a:endParaRPr lang="en-US" altLang="zh-CN" dirty="0" smtClean="0"/>
          </a:p>
          <a:p>
            <a:endParaRPr lang="en-US" altLang="zh-CN" dirty="0"/>
          </a:p>
          <a:p>
            <a:r>
              <a:rPr lang="zh-CN" altLang="zh-CN" dirty="0"/>
              <a:t>直连</a:t>
            </a:r>
            <a:r>
              <a:rPr lang="zh-CN" altLang="zh-CN" dirty="0" smtClean="0"/>
              <a:t>法</a:t>
            </a:r>
            <a:endParaRPr lang="en-US" altLang="zh-CN" dirty="0" smtClean="0"/>
          </a:p>
          <a:p>
            <a:pPr lvl="1"/>
            <a:r>
              <a:rPr lang="zh-CN" altLang="zh-CN" dirty="0"/>
              <a:t>用得较多的一种连接方法</a:t>
            </a:r>
            <a:endParaRPr lang="en-US" altLang="zh-CN" dirty="0" smtClean="0"/>
          </a:p>
          <a:p>
            <a:r>
              <a:rPr lang="zh-CN" altLang="zh-CN" dirty="0" smtClean="0"/>
              <a:t>交叉</a:t>
            </a:r>
            <a:r>
              <a:rPr lang="zh-CN" altLang="zh-CN" dirty="0"/>
              <a:t>连</a:t>
            </a:r>
            <a:r>
              <a:rPr lang="zh-CN" altLang="zh-CN" dirty="0" smtClean="0"/>
              <a:t>法</a:t>
            </a:r>
            <a:endParaRPr lang="en-US" altLang="zh-CN" dirty="0" smtClean="0"/>
          </a:p>
          <a:p>
            <a:pPr lvl="1"/>
            <a:r>
              <a:rPr lang="zh-CN" altLang="zh-CN" dirty="0"/>
              <a:t>多用于结点（主机</a:t>
            </a:r>
            <a:r>
              <a:rPr lang="en-US" altLang="zh-CN" dirty="0"/>
              <a:t>/</a:t>
            </a:r>
            <a:r>
              <a:rPr lang="zh-CN" altLang="zh-CN" dirty="0"/>
              <a:t>路由器）之间的直接连接</a:t>
            </a:r>
            <a:endParaRPr lang="zh-CN"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204864"/>
            <a:ext cx="7874099" cy="1267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843015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773571" y="2576520"/>
            <a:ext cx="3399616" cy="2296741"/>
          </a:xfrm>
          <a:prstGeom prst="roundRect">
            <a:avLst>
              <a:gd name="adj" fmla="val 1054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nSpc>
                <a:spcPct val="120000"/>
              </a:lnSpc>
            </a:pPr>
            <a:endParaRPr lang="en-US" altLang="zh-CN" sz="1600" b="1" dirty="0">
              <a:solidFill>
                <a:schemeClr val="tx1"/>
              </a:solidFill>
              <a:latin typeface="微软雅黑" pitchFamily="34" charset="-122"/>
              <a:ea typeface="微软雅黑" pitchFamily="34" charset="-122"/>
            </a:endParaRPr>
          </a:p>
          <a:p>
            <a:pPr>
              <a:lnSpc>
                <a:spcPct val="120000"/>
              </a:lnSpc>
            </a:pPr>
            <a:r>
              <a:rPr lang="zh-CN" altLang="en-US" sz="1600" b="1" dirty="0" smtClean="0">
                <a:solidFill>
                  <a:schemeClr val="tx1"/>
                </a:solidFill>
                <a:latin typeface="微软雅黑" pitchFamily="34" charset="-122"/>
                <a:ea typeface="微软雅黑" pitchFamily="34" charset="-122"/>
              </a:rPr>
              <a:t>余数 </a:t>
            </a:r>
            <a:r>
              <a:rPr lang="en-US" altLang="zh-CN" sz="1600" b="1" dirty="0">
                <a:solidFill>
                  <a:schemeClr val="tx1"/>
                </a:solidFill>
                <a:latin typeface="微软雅黑" pitchFamily="34" charset="-122"/>
                <a:ea typeface="微软雅黑" pitchFamily="34" charset="-122"/>
              </a:rPr>
              <a:t>R = </a:t>
            </a:r>
            <a:r>
              <a:rPr lang="en-US" altLang="zh-CN" sz="1600" b="1" dirty="0" smtClean="0">
                <a:solidFill>
                  <a:schemeClr val="tx1"/>
                </a:solidFill>
                <a:latin typeface="微软雅黑" pitchFamily="34" charset="-122"/>
                <a:ea typeface="微软雅黑" pitchFamily="34" charset="-122"/>
              </a:rPr>
              <a:t>1 </a:t>
            </a:r>
            <a:r>
              <a:rPr lang="zh-CN" altLang="en-US" sz="1600" b="1" dirty="0" smtClean="0">
                <a:solidFill>
                  <a:schemeClr val="tx1"/>
                </a:solidFill>
                <a:latin typeface="微软雅黑" pitchFamily="34" charset="-122"/>
                <a:ea typeface="微软雅黑" pitchFamily="34" charset="-122"/>
              </a:rPr>
              <a:t>？</a:t>
            </a:r>
            <a:endParaRPr lang="en-US" altLang="zh-CN" sz="1600" b="1" dirty="0">
              <a:solidFill>
                <a:schemeClr val="tx1"/>
              </a:solidFill>
              <a:latin typeface="微软雅黑" pitchFamily="34" charset="-122"/>
              <a:ea typeface="微软雅黑" pitchFamily="34" charset="-122"/>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0155" y="1377387"/>
            <a:ext cx="3411415" cy="3267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标题 1"/>
          <p:cNvSpPr txBox="1">
            <a:spLocks/>
          </p:cNvSpPr>
          <p:nvPr/>
        </p:nvSpPr>
        <p:spPr>
          <a:xfrm>
            <a:off x="457201" y="188640"/>
            <a:ext cx="7504715" cy="792088"/>
          </a:xfrm>
          <a:prstGeom prst="rect">
            <a:avLst/>
          </a:prstGeom>
        </p:spPr>
        <p:txBody>
          <a:bodyPr/>
          <a:lstStyle>
            <a:lvl1pPr algn="l" rtl="0" eaLnBrk="1" fontAlgn="base" hangingPunct="1">
              <a:spcBef>
                <a:spcPct val="0"/>
              </a:spcBef>
              <a:spcAft>
                <a:spcPct val="0"/>
              </a:spcAft>
              <a:defRPr sz="3700" b="1">
                <a:solidFill>
                  <a:srgbClr val="333399"/>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700">
                <a:solidFill>
                  <a:schemeClr val="tx2"/>
                </a:solidFill>
                <a:latin typeface="Times New Roman" pitchFamily="18" charset="0"/>
              </a:defRPr>
            </a:lvl2pPr>
            <a:lvl3pPr algn="l" rtl="0" eaLnBrk="1" fontAlgn="base" hangingPunct="1">
              <a:spcBef>
                <a:spcPct val="0"/>
              </a:spcBef>
              <a:spcAft>
                <a:spcPct val="0"/>
              </a:spcAft>
              <a:defRPr sz="3700">
                <a:solidFill>
                  <a:schemeClr val="tx2"/>
                </a:solidFill>
                <a:latin typeface="Times New Roman" pitchFamily="18" charset="0"/>
              </a:defRPr>
            </a:lvl3pPr>
            <a:lvl4pPr algn="l" rtl="0" eaLnBrk="1" fontAlgn="base" hangingPunct="1">
              <a:spcBef>
                <a:spcPct val="0"/>
              </a:spcBef>
              <a:spcAft>
                <a:spcPct val="0"/>
              </a:spcAft>
              <a:defRPr sz="3700">
                <a:solidFill>
                  <a:schemeClr val="tx2"/>
                </a:solidFill>
                <a:latin typeface="Times New Roman" pitchFamily="18" charset="0"/>
              </a:defRPr>
            </a:lvl4pPr>
            <a:lvl5pPr algn="l" rtl="0" eaLnBrk="1" fontAlgn="base" hangingPunct="1">
              <a:spcBef>
                <a:spcPct val="0"/>
              </a:spcBef>
              <a:spcAft>
                <a:spcPct val="0"/>
              </a:spcAft>
              <a:defRPr sz="3700">
                <a:solidFill>
                  <a:schemeClr val="tx2"/>
                </a:solidFill>
                <a:latin typeface="Times New Roman" pitchFamily="18" charset="0"/>
              </a:defRPr>
            </a:lvl5pPr>
            <a:lvl6pPr marL="389626" algn="l" rtl="0" eaLnBrk="1" fontAlgn="base" hangingPunct="1">
              <a:spcBef>
                <a:spcPct val="0"/>
              </a:spcBef>
              <a:spcAft>
                <a:spcPct val="0"/>
              </a:spcAft>
              <a:defRPr sz="3700">
                <a:solidFill>
                  <a:schemeClr val="tx2"/>
                </a:solidFill>
                <a:latin typeface="Times New Roman" pitchFamily="18" charset="0"/>
              </a:defRPr>
            </a:lvl6pPr>
            <a:lvl7pPr marL="779252" algn="l" rtl="0" eaLnBrk="1" fontAlgn="base" hangingPunct="1">
              <a:spcBef>
                <a:spcPct val="0"/>
              </a:spcBef>
              <a:spcAft>
                <a:spcPct val="0"/>
              </a:spcAft>
              <a:defRPr sz="3700">
                <a:solidFill>
                  <a:schemeClr val="tx2"/>
                </a:solidFill>
                <a:latin typeface="Times New Roman" pitchFamily="18" charset="0"/>
              </a:defRPr>
            </a:lvl7pPr>
            <a:lvl8pPr marL="1168878" algn="l" rtl="0" eaLnBrk="1" fontAlgn="base" hangingPunct="1">
              <a:spcBef>
                <a:spcPct val="0"/>
              </a:spcBef>
              <a:spcAft>
                <a:spcPct val="0"/>
              </a:spcAft>
              <a:defRPr sz="3700">
                <a:solidFill>
                  <a:schemeClr val="tx2"/>
                </a:solidFill>
                <a:latin typeface="Times New Roman" pitchFamily="18" charset="0"/>
              </a:defRPr>
            </a:lvl8pPr>
            <a:lvl9pPr marL="1558503" algn="l" rtl="0" eaLnBrk="1" fontAlgn="base" hangingPunct="1">
              <a:spcBef>
                <a:spcPct val="0"/>
              </a:spcBef>
              <a:spcAft>
                <a:spcPct val="0"/>
              </a:spcAft>
              <a:defRPr sz="3700">
                <a:solidFill>
                  <a:schemeClr val="tx2"/>
                </a:solidFill>
                <a:latin typeface="Times New Roman" pitchFamily="18" charset="0"/>
              </a:defRPr>
            </a:lvl9pPr>
          </a:lstStyle>
          <a:p>
            <a:r>
              <a:rPr lang="zh-CN" altLang="en-US" sz="3200" dirty="0"/>
              <a:t>循环冗余检验</a:t>
            </a:r>
            <a:endParaRPr lang="zh-CN" altLang="en-US" sz="3200" kern="0" dirty="0"/>
          </a:p>
        </p:txBody>
      </p:sp>
      <p:cxnSp>
        <p:nvCxnSpPr>
          <p:cNvPr id="8" name="直接连接符 7"/>
          <p:cNvCxnSpPr/>
          <p:nvPr/>
        </p:nvCxnSpPr>
        <p:spPr bwMode="auto">
          <a:xfrm>
            <a:off x="496797" y="1124744"/>
            <a:ext cx="8291264"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6224819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773571" y="2576520"/>
            <a:ext cx="3399616" cy="2296741"/>
          </a:xfrm>
          <a:prstGeom prst="roundRect">
            <a:avLst>
              <a:gd name="adj" fmla="val 1054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nSpc>
                <a:spcPct val="120000"/>
              </a:lnSpc>
            </a:pPr>
            <a:endParaRPr lang="en-US" altLang="zh-CN" sz="1600" b="1" dirty="0">
              <a:solidFill>
                <a:schemeClr val="tx1"/>
              </a:solidFill>
              <a:latin typeface="微软雅黑" pitchFamily="34" charset="-122"/>
              <a:ea typeface="微软雅黑" pitchFamily="34" charset="-122"/>
            </a:endParaRPr>
          </a:p>
          <a:p>
            <a:pPr>
              <a:lnSpc>
                <a:spcPct val="120000"/>
              </a:lnSpc>
            </a:pPr>
            <a:r>
              <a:rPr lang="zh-CN" altLang="en-US" sz="1600" b="1" dirty="0">
                <a:solidFill>
                  <a:schemeClr val="tx1"/>
                </a:solidFill>
                <a:latin typeface="微软雅黑" pitchFamily="34" charset="-122"/>
                <a:ea typeface="微软雅黑" pitchFamily="34" charset="-122"/>
              </a:rPr>
              <a:t>得到：</a:t>
            </a:r>
            <a:endParaRPr lang="en-US" altLang="zh-CN" sz="1600" b="1" dirty="0">
              <a:solidFill>
                <a:schemeClr val="tx1"/>
              </a:solidFill>
              <a:latin typeface="微软雅黑" pitchFamily="34" charset="-122"/>
              <a:ea typeface="微软雅黑" pitchFamily="34" charset="-122"/>
            </a:endParaRPr>
          </a:p>
          <a:p>
            <a:pPr>
              <a:lnSpc>
                <a:spcPct val="120000"/>
              </a:lnSpc>
            </a:pPr>
            <a:r>
              <a:rPr lang="zh-CN" altLang="en-US" sz="1600" b="1" dirty="0" smtClean="0">
                <a:solidFill>
                  <a:schemeClr val="tx1"/>
                </a:solidFill>
                <a:latin typeface="微软雅黑" pitchFamily="34" charset="-122"/>
                <a:ea typeface="微软雅黑" pitchFamily="34" charset="-122"/>
              </a:rPr>
              <a:t>余数 </a:t>
            </a:r>
            <a:r>
              <a:rPr lang="en-US" altLang="zh-CN" sz="1600" b="1" dirty="0">
                <a:solidFill>
                  <a:schemeClr val="tx1"/>
                </a:solidFill>
                <a:latin typeface="微软雅黑" pitchFamily="34" charset="-122"/>
                <a:ea typeface="微软雅黑" pitchFamily="34" charset="-122"/>
              </a:rPr>
              <a:t>R = 001</a:t>
            </a:r>
          </a:p>
          <a:p>
            <a:pPr>
              <a:lnSpc>
                <a:spcPct val="120000"/>
              </a:lnSpc>
            </a:pPr>
            <a:r>
              <a:rPr lang="zh-CN" altLang="en-US" sz="1600" b="1" dirty="0">
                <a:solidFill>
                  <a:schemeClr val="tx1"/>
                </a:solidFill>
                <a:latin typeface="微软雅黑" pitchFamily="34" charset="-122"/>
                <a:ea typeface="微软雅黑" pitchFamily="34" charset="-122"/>
              </a:rPr>
              <a:t>发送数据 </a:t>
            </a:r>
            <a:r>
              <a:rPr lang="en-US" altLang="zh-CN" sz="1600" b="1" dirty="0">
                <a:solidFill>
                  <a:schemeClr val="tx1"/>
                </a:solidFill>
                <a:latin typeface="微软雅黑" pitchFamily="34" charset="-122"/>
                <a:ea typeface="微软雅黑" pitchFamily="34" charset="-122"/>
              </a:rPr>
              <a:t>=101001</a:t>
            </a:r>
            <a:r>
              <a:rPr lang="en-US" altLang="zh-CN" sz="1600" b="1" dirty="0">
                <a:solidFill>
                  <a:srgbClr val="FF0000"/>
                </a:solidFill>
                <a:latin typeface="微软雅黑" pitchFamily="34" charset="-122"/>
                <a:ea typeface="微软雅黑" pitchFamily="34" charset="-122"/>
              </a:rPr>
              <a:t>001</a:t>
            </a:r>
          </a:p>
          <a:p>
            <a:pPr>
              <a:lnSpc>
                <a:spcPct val="120000"/>
              </a:lnSpc>
            </a:pPr>
            <a:r>
              <a:rPr lang="zh-CN" altLang="en-US" sz="1600" b="1" dirty="0">
                <a:solidFill>
                  <a:srgbClr val="FF0000"/>
                </a:solidFill>
                <a:latin typeface="微软雅黑" pitchFamily="34" charset="-122"/>
                <a:ea typeface="微软雅黑" pitchFamily="34" charset="-122"/>
              </a:rPr>
              <a:t>最终发送数据共 </a:t>
            </a:r>
            <a:r>
              <a:rPr lang="en-US" altLang="zh-CN" sz="1600" b="1" dirty="0">
                <a:solidFill>
                  <a:srgbClr val="FF0000"/>
                </a:solidFill>
                <a:latin typeface="微软雅黑" pitchFamily="34" charset="-122"/>
                <a:ea typeface="微软雅黑" pitchFamily="34" charset="-122"/>
              </a:rPr>
              <a:t>(k + n) </a:t>
            </a:r>
            <a:r>
              <a:rPr lang="zh-CN" altLang="en-US" sz="1600" b="1" dirty="0">
                <a:solidFill>
                  <a:srgbClr val="FF0000"/>
                </a:solidFill>
                <a:latin typeface="微软雅黑" pitchFamily="34" charset="-122"/>
                <a:ea typeface="微软雅黑" pitchFamily="34" charset="-122"/>
              </a:rPr>
              <a:t>位</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0155" y="1377387"/>
            <a:ext cx="3411415" cy="3267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标题 1"/>
          <p:cNvSpPr txBox="1">
            <a:spLocks/>
          </p:cNvSpPr>
          <p:nvPr/>
        </p:nvSpPr>
        <p:spPr>
          <a:xfrm>
            <a:off x="457201" y="188640"/>
            <a:ext cx="7504715" cy="792088"/>
          </a:xfrm>
          <a:prstGeom prst="rect">
            <a:avLst/>
          </a:prstGeom>
        </p:spPr>
        <p:txBody>
          <a:bodyPr/>
          <a:lstStyle>
            <a:lvl1pPr algn="l" rtl="0" eaLnBrk="1" fontAlgn="base" hangingPunct="1">
              <a:spcBef>
                <a:spcPct val="0"/>
              </a:spcBef>
              <a:spcAft>
                <a:spcPct val="0"/>
              </a:spcAft>
              <a:defRPr sz="3700" b="1">
                <a:solidFill>
                  <a:srgbClr val="333399"/>
                </a:solidFill>
                <a:latin typeface="微软雅黑" panose="020B0503020204020204" pitchFamily="34" charset="-122"/>
                <a:ea typeface="微软雅黑" panose="020B0503020204020204" pitchFamily="34" charset="-122"/>
                <a:cs typeface="+mj-cs"/>
              </a:defRPr>
            </a:lvl1pPr>
            <a:lvl2pPr algn="l" rtl="0" eaLnBrk="1" fontAlgn="base" hangingPunct="1">
              <a:spcBef>
                <a:spcPct val="0"/>
              </a:spcBef>
              <a:spcAft>
                <a:spcPct val="0"/>
              </a:spcAft>
              <a:defRPr sz="3700">
                <a:solidFill>
                  <a:schemeClr val="tx2"/>
                </a:solidFill>
                <a:latin typeface="Times New Roman" pitchFamily="18" charset="0"/>
              </a:defRPr>
            </a:lvl2pPr>
            <a:lvl3pPr algn="l" rtl="0" eaLnBrk="1" fontAlgn="base" hangingPunct="1">
              <a:spcBef>
                <a:spcPct val="0"/>
              </a:spcBef>
              <a:spcAft>
                <a:spcPct val="0"/>
              </a:spcAft>
              <a:defRPr sz="3700">
                <a:solidFill>
                  <a:schemeClr val="tx2"/>
                </a:solidFill>
                <a:latin typeface="Times New Roman" pitchFamily="18" charset="0"/>
              </a:defRPr>
            </a:lvl3pPr>
            <a:lvl4pPr algn="l" rtl="0" eaLnBrk="1" fontAlgn="base" hangingPunct="1">
              <a:spcBef>
                <a:spcPct val="0"/>
              </a:spcBef>
              <a:spcAft>
                <a:spcPct val="0"/>
              </a:spcAft>
              <a:defRPr sz="3700">
                <a:solidFill>
                  <a:schemeClr val="tx2"/>
                </a:solidFill>
                <a:latin typeface="Times New Roman" pitchFamily="18" charset="0"/>
              </a:defRPr>
            </a:lvl4pPr>
            <a:lvl5pPr algn="l" rtl="0" eaLnBrk="1" fontAlgn="base" hangingPunct="1">
              <a:spcBef>
                <a:spcPct val="0"/>
              </a:spcBef>
              <a:spcAft>
                <a:spcPct val="0"/>
              </a:spcAft>
              <a:defRPr sz="3700">
                <a:solidFill>
                  <a:schemeClr val="tx2"/>
                </a:solidFill>
                <a:latin typeface="Times New Roman" pitchFamily="18" charset="0"/>
              </a:defRPr>
            </a:lvl5pPr>
            <a:lvl6pPr marL="389626" algn="l" rtl="0" eaLnBrk="1" fontAlgn="base" hangingPunct="1">
              <a:spcBef>
                <a:spcPct val="0"/>
              </a:spcBef>
              <a:spcAft>
                <a:spcPct val="0"/>
              </a:spcAft>
              <a:defRPr sz="3700">
                <a:solidFill>
                  <a:schemeClr val="tx2"/>
                </a:solidFill>
                <a:latin typeface="Times New Roman" pitchFamily="18" charset="0"/>
              </a:defRPr>
            </a:lvl6pPr>
            <a:lvl7pPr marL="779252" algn="l" rtl="0" eaLnBrk="1" fontAlgn="base" hangingPunct="1">
              <a:spcBef>
                <a:spcPct val="0"/>
              </a:spcBef>
              <a:spcAft>
                <a:spcPct val="0"/>
              </a:spcAft>
              <a:defRPr sz="3700">
                <a:solidFill>
                  <a:schemeClr val="tx2"/>
                </a:solidFill>
                <a:latin typeface="Times New Roman" pitchFamily="18" charset="0"/>
              </a:defRPr>
            </a:lvl7pPr>
            <a:lvl8pPr marL="1168878" algn="l" rtl="0" eaLnBrk="1" fontAlgn="base" hangingPunct="1">
              <a:spcBef>
                <a:spcPct val="0"/>
              </a:spcBef>
              <a:spcAft>
                <a:spcPct val="0"/>
              </a:spcAft>
              <a:defRPr sz="3700">
                <a:solidFill>
                  <a:schemeClr val="tx2"/>
                </a:solidFill>
                <a:latin typeface="Times New Roman" pitchFamily="18" charset="0"/>
              </a:defRPr>
            </a:lvl8pPr>
            <a:lvl9pPr marL="1558503" algn="l" rtl="0" eaLnBrk="1" fontAlgn="base" hangingPunct="1">
              <a:spcBef>
                <a:spcPct val="0"/>
              </a:spcBef>
              <a:spcAft>
                <a:spcPct val="0"/>
              </a:spcAft>
              <a:defRPr sz="3700">
                <a:solidFill>
                  <a:schemeClr val="tx2"/>
                </a:solidFill>
                <a:latin typeface="Times New Roman" pitchFamily="18" charset="0"/>
              </a:defRPr>
            </a:lvl9pPr>
          </a:lstStyle>
          <a:p>
            <a:r>
              <a:rPr lang="zh-CN" altLang="en-US" sz="3200" dirty="0"/>
              <a:t>循环冗余检验</a:t>
            </a:r>
            <a:endParaRPr lang="zh-CN" altLang="en-US" sz="3200" kern="0" dirty="0"/>
          </a:p>
        </p:txBody>
      </p:sp>
      <p:cxnSp>
        <p:nvCxnSpPr>
          <p:cNvPr id="8" name="直接连接符 7"/>
          <p:cNvCxnSpPr/>
          <p:nvPr/>
        </p:nvCxnSpPr>
        <p:spPr bwMode="auto">
          <a:xfrm>
            <a:off x="496797" y="1124744"/>
            <a:ext cx="8291264"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4108966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2034" y="2331923"/>
            <a:ext cx="3801966" cy="4176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normAutofit/>
          </a:bodyPr>
          <a:lstStyle/>
          <a:p>
            <a:r>
              <a:rPr lang="zh-CN" altLang="en-US" dirty="0"/>
              <a:t>课堂练习</a:t>
            </a:r>
          </a:p>
        </p:txBody>
      </p:sp>
      <p:sp>
        <p:nvSpPr>
          <p:cNvPr id="3" name="内容占位符 2"/>
          <p:cNvSpPr>
            <a:spLocks noGrp="1"/>
          </p:cNvSpPr>
          <p:nvPr>
            <p:ph sz="quarter" idx="1"/>
          </p:nvPr>
        </p:nvSpPr>
        <p:spPr/>
        <p:txBody>
          <a:bodyPr/>
          <a:lstStyle/>
          <a:p>
            <a:r>
              <a:rPr lang="en-US" altLang="zh-CN" dirty="0"/>
              <a:t>P=x</a:t>
            </a:r>
            <a:r>
              <a:rPr lang="en-US" altLang="zh-CN" baseline="30000" dirty="0"/>
              <a:t>5</a:t>
            </a:r>
            <a:r>
              <a:rPr lang="en-US" altLang="zh-CN" dirty="0"/>
              <a:t>+x</a:t>
            </a:r>
            <a:r>
              <a:rPr lang="en-US" altLang="zh-CN" baseline="30000" dirty="0"/>
              <a:t>4</a:t>
            </a:r>
            <a:r>
              <a:rPr lang="en-US" altLang="zh-CN" dirty="0"/>
              <a:t>+x</a:t>
            </a:r>
            <a:r>
              <a:rPr lang="en-US" altLang="zh-CN" baseline="30000" dirty="0"/>
              <a:t>2</a:t>
            </a:r>
            <a:r>
              <a:rPr lang="en-US" altLang="zh-CN" dirty="0"/>
              <a:t>+1</a:t>
            </a:r>
            <a:r>
              <a:rPr lang="zh-CN" altLang="zh-CN" dirty="0"/>
              <a:t>（即</a:t>
            </a:r>
            <a:r>
              <a:rPr lang="en-US" altLang="zh-CN" dirty="0"/>
              <a:t>110101</a:t>
            </a:r>
            <a:r>
              <a:rPr lang="zh-CN" altLang="zh-CN" dirty="0"/>
              <a:t>，</a:t>
            </a:r>
            <a:r>
              <a:rPr lang="en-US" altLang="zh-CN" dirty="0"/>
              <a:t>n=5</a:t>
            </a:r>
            <a:r>
              <a:rPr lang="zh-CN" altLang="zh-CN" dirty="0" smtClean="0"/>
              <a:t>）</a:t>
            </a:r>
            <a:endParaRPr lang="en-US" altLang="zh-CN" dirty="0" smtClean="0"/>
          </a:p>
          <a:p>
            <a:r>
              <a:rPr lang="zh-CN" altLang="zh-CN" dirty="0"/>
              <a:t>数据</a:t>
            </a:r>
            <a:r>
              <a:rPr lang="en-US" altLang="zh-CN" dirty="0"/>
              <a:t>M=1010001101</a:t>
            </a:r>
            <a:r>
              <a:rPr lang="zh-CN" altLang="zh-CN" dirty="0"/>
              <a:t>（即</a:t>
            </a:r>
            <a:r>
              <a:rPr lang="en-US" altLang="zh-CN" dirty="0"/>
              <a:t>k = 10</a:t>
            </a:r>
            <a:r>
              <a:rPr lang="zh-CN" altLang="zh-CN" dirty="0" smtClean="0"/>
              <a:t>）</a:t>
            </a:r>
            <a:endParaRPr lang="en-US" altLang="zh-CN" dirty="0" smtClean="0"/>
          </a:p>
          <a:p>
            <a:r>
              <a:rPr lang="en-US" altLang="zh-CN" dirty="0"/>
              <a:t>M</a:t>
            </a:r>
            <a:r>
              <a:rPr lang="en-US" altLang="zh-CN" dirty="0" smtClean="0"/>
              <a:t>'=</a:t>
            </a:r>
            <a:r>
              <a:rPr lang="en-US" altLang="zh-CN" sz="2400" dirty="0" smtClean="0"/>
              <a:t>M×2</a:t>
            </a:r>
            <a:r>
              <a:rPr lang="en-US" altLang="zh-CN" sz="2400" baseline="30000" dirty="0" smtClean="0"/>
              <a:t>5</a:t>
            </a:r>
            <a:r>
              <a:rPr lang="en-US" altLang="zh-CN" sz="2400" dirty="0"/>
              <a:t> =</a:t>
            </a:r>
            <a:endParaRPr lang="en-US" altLang="zh-CN" dirty="0" smtClean="0">
              <a:solidFill>
                <a:srgbClr val="FF0000"/>
              </a:solidFill>
            </a:endParaRPr>
          </a:p>
          <a:p>
            <a:r>
              <a:rPr lang="zh-CN" altLang="zh-CN" dirty="0"/>
              <a:t>余数</a:t>
            </a:r>
            <a:r>
              <a:rPr lang="en-US" altLang="zh-CN" dirty="0" smtClean="0"/>
              <a:t>R=01110</a:t>
            </a:r>
          </a:p>
          <a:p>
            <a:r>
              <a:rPr lang="zh-CN" altLang="zh-CN" dirty="0"/>
              <a:t>最终要发送的</a:t>
            </a:r>
            <a:r>
              <a:rPr lang="zh-CN" altLang="zh-CN" dirty="0" smtClean="0"/>
              <a:t>数据</a:t>
            </a:r>
            <a:endParaRPr lang="en-US" altLang="zh-CN" dirty="0" smtClean="0"/>
          </a:p>
          <a:p>
            <a:r>
              <a:rPr lang="en-US" altLang="zh-CN" dirty="0" smtClean="0"/>
              <a:t>T</a:t>
            </a:r>
            <a:r>
              <a:rPr lang="zh-CN" altLang="zh-CN" dirty="0"/>
              <a:t>（</a:t>
            </a:r>
            <a:r>
              <a:rPr lang="en-US" altLang="zh-CN" dirty="0"/>
              <a:t>x</a:t>
            </a:r>
            <a:r>
              <a:rPr lang="zh-CN" altLang="zh-CN" dirty="0"/>
              <a:t>）</a:t>
            </a:r>
            <a:r>
              <a:rPr lang="en-US" altLang="zh-CN" dirty="0"/>
              <a:t>= M'+R=1010001101</a:t>
            </a:r>
            <a:r>
              <a:rPr lang="en-US" altLang="zh-CN" dirty="0">
                <a:solidFill>
                  <a:srgbClr val="C00000"/>
                </a:solidFill>
              </a:rPr>
              <a:t>01110</a:t>
            </a:r>
            <a:endParaRPr lang="zh-CN" altLang="en-US" dirty="0">
              <a:solidFill>
                <a:srgbClr val="C00000"/>
              </a:solidFill>
            </a:endParaRPr>
          </a:p>
        </p:txBody>
      </p:sp>
      <p:sp>
        <p:nvSpPr>
          <p:cNvPr id="5" name="TextBox 4"/>
          <p:cNvSpPr txBox="1"/>
          <p:nvPr/>
        </p:nvSpPr>
        <p:spPr>
          <a:xfrm>
            <a:off x="2195736" y="2492896"/>
            <a:ext cx="3150221" cy="523220"/>
          </a:xfrm>
          <a:prstGeom prst="rect">
            <a:avLst/>
          </a:prstGeom>
          <a:noFill/>
        </p:spPr>
        <p:txBody>
          <a:bodyPr wrap="none" rtlCol="0">
            <a:spAutoFit/>
          </a:bodyPr>
          <a:lstStyle/>
          <a:p>
            <a:r>
              <a:rPr lang="en-US" altLang="zh-CN" sz="2800" dirty="0" smtClean="0"/>
              <a:t>1010001101</a:t>
            </a:r>
            <a:r>
              <a:rPr lang="en-US" altLang="zh-CN" sz="2800" dirty="0" smtClean="0">
                <a:solidFill>
                  <a:srgbClr val="FF0000"/>
                </a:solidFill>
              </a:rPr>
              <a:t>00000</a:t>
            </a:r>
            <a:endParaRPr lang="zh-CN" altLang="en-US" sz="2800" dirty="0"/>
          </a:p>
        </p:txBody>
      </p:sp>
      <p:sp>
        <p:nvSpPr>
          <p:cNvPr id="8" name="矩形 7"/>
          <p:cNvSpPr/>
          <p:nvPr/>
        </p:nvSpPr>
        <p:spPr>
          <a:xfrm>
            <a:off x="6084168" y="3016116"/>
            <a:ext cx="2952328" cy="34922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2480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childTnLst>
                                </p:cTn>
                              </p:par>
                              <p:par>
                                <p:cTn id="12" presetID="1" presetClass="entr" presetSubtype="0" fill="hold" grpId="1" nodeType="with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6" presetClass="exit" presetSubtype="21" fill="hold" grpId="0" nodeType="clickEffect">
                                  <p:stCondLst>
                                    <p:cond delay="0"/>
                                  </p:stCondLst>
                                  <p:childTnLst>
                                    <p:animEffect transition="out" filter="barn(inVertical)">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heel(1)">
                                      <p:cBhvr>
                                        <p:cTn id="23" dur="20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wheel(1)">
                                      <p:cBhvr>
                                        <p:cTn id="28" dur="2000"/>
                                        <p:tgtEl>
                                          <p:spTgt spid="3">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wheel(1)">
                                      <p:cBhvr>
                                        <p:cTn id="33"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P spid="8" grpId="1"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在接收方</a:t>
            </a:r>
            <a:endParaRPr lang="zh-CN" altLang="en-US" dirty="0"/>
          </a:p>
        </p:txBody>
      </p:sp>
      <p:sp>
        <p:nvSpPr>
          <p:cNvPr id="3" name="内容占位符 2"/>
          <p:cNvSpPr>
            <a:spLocks noGrp="1"/>
          </p:cNvSpPr>
          <p:nvPr>
            <p:ph sz="quarter" idx="1"/>
          </p:nvPr>
        </p:nvSpPr>
        <p:spPr/>
        <p:txBody>
          <a:bodyPr/>
          <a:lstStyle/>
          <a:p>
            <a:r>
              <a:rPr lang="zh-CN" altLang="zh-CN" dirty="0" smtClean="0"/>
              <a:t>对</a:t>
            </a:r>
            <a:r>
              <a:rPr lang="zh-CN" altLang="zh-CN" dirty="0"/>
              <a:t>收到的数据同样进行分组（每组</a:t>
            </a:r>
            <a:r>
              <a:rPr lang="en-US" altLang="zh-CN" dirty="0" err="1"/>
              <a:t>k+n</a:t>
            </a:r>
            <a:r>
              <a:rPr lang="zh-CN" altLang="zh-CN" dirty="0"/>
              <a:t>位</a:t>
            </a:r>
            <a:r>
              <a:rPr lang="zh-CN" altLang="zh-CN" dirty="0" smtClean="0"/>
              <a:t>）</a:t>
            </a:r>
            <a:endParaRPr lang="en-US" altLang="zh-CN" dirty="0" smtClean="0"/>
          </a:p>
          <a:p>
            <a:r>
              <a:rPr lang="zh-CN" altLang="zh-CN" dirty="0" smtClean="0"/>
              <a:t>设</a:t>
            </a:r>
            <a:r>
              <a:rPr lang="zh-CN" altLang="zh-CN" dirty="0"/>
              <a:t>其中一组数据为</a:t>
            </a:r>
            <a:r>
              <a:rPr lang="en-US" altLang="zh-CN" dirty="0"/>
              <a:t>T</a:t>
            </a:r>
            <a:r>
              <a:rPr lang="zh-CN" altLang="zh-CN" dirty="0"/>
              <a:t>（</a:t>
            </a:r>
            <a:r>
              <a:rPr lang="en-US" altLang="zh-CN" dirty="0"/>
              <a:t>x</a:t>
            </a:r>
            <a:r>
              <a:rPr lang="zh-CN" altLang="zh-CN" dirty="0" smtClean="0"/>
              <a:t>）</a:t>
            </a:r>
            <a:endParaRPr lang="en-US" altLang="zh-CN" dirty="0" smtClean="0"/>
          </a:p>
          <a:p>
            <a:r>
              <a:rPr lang="zh-CN" altLang="zh-CN" dirty="0" smtClean="0"/>
              <a:t>用</a:t>
            </a:r>
            <a:r>
              <a:rPr lang="en-US" altLang="zh-CN" dirty="0"/>
              <a:t>T</a:t>
            </a:r>
            <a:r>
              <a:rPr lang="zh-CN" altLang="zh-CN" dirty="0"/>
              <a:t>（</a:t>
            </a:r>
            <a:r>
              <a:rPr lang="en-US" altLang="zh-CN" dirty="0"/>
              <a:t>x</a:t>
            </a:r>
            <a:r>
              <a:rPr lang="zh-CN" altLang="zh-CN" dirty="0"/>
              <a:t>）模</a:t>
            </a:r>
            <a:r>
              <a:rPr lang="en-US" altLang="zh-CN" dirty="0"/>
              <a:t>-2</a:t>
            </a:r>
            <a:r>
              <a:rPr lang="zh-CN" altLang="zh-CN" dirty="0"/>
              <a:t>除以</a:t>
            </a:r>
            <a:r>
              <a:rPr lang="en-US" altLang="zh-CN" dirty="0" smtClean="0"/>
              <a:t>P</a:t>
            </a:r>
          </a:p>
          <a:p>
            <a:r>
              <a:rPr lang="zh-CN" altLang="zh-CN" dirty="0" smtClean="0"/>
              <a:t>有</a:t>
            </a:r>
            <a:r>
              <a:rPr lang="zh-CN" altLang="zh-CN" dirty="0"/>
              <a:t>如下可能：</a:t>
            </a:r>
          </a:p>
          <a:p>
            <a:pPr lvl="1"/>
            <a:r>
              <a:rPr lang="zh-CN" altLang="zh-CN" dirty="0"/>
              <a:t>若余数</a:t>
            </a:r>
            <a:r>
              <a:rPr lang="en-US" altLang="zh-CN" dirty="0"/>
              <a:t>R = 0</a:t>
            </a:r>
            <a:r>
              <a:rPr lang="zh-CN" altLang="zh-CN" dirty="0"/>
              <a:t>，则判定这组数据无差错，进行接受。</a:t>
            </a:r>
          </a:p>
          <a:p>
            <a:pPr lvl="1"/>
            <a:r>
              <a:rPr lang="zh-CN" altLang="zh-CN" dirty="0"/>
              <a:t>若</a:t>
            </a:r>
            <a:r>
              <a:rPr lang="en-US" altLang="zh-CN" dirty="0"/>
              <a:t>R</a:t>
            </a:r>
            <a:r>
              <a:rPr lang="en-US" altLang="zh-CN" dirty="0">
                <a:sym typeface="Symbol"/>
              </a:rPr>
              <a:t></a:t>
            </a:r>
            <a:r>
              <a:rPr lang="en-US" altLang="zh-CN" dirty="0"/>
              <a:t>0</a:t>
            </a:r>
            <a:r>
              <a:rPr lang="zh-CN" altLang="zh-CN" dirty="0"/>
              <a:t>则判定这组数据有差错。</a:t>
            </a:r>
            <a:endParaRPr lang="zh-CN" altLang="en-US" dirty="0"/>
          </a:p>
        </p:txBody>
      </p:sp>
    </p:spTree>
    <p:extLst>
      <p:ext uri="{BB962C8B-B14F-4D97-AF65-F5344CB8AC3E}">
        <p14:creationId xmlns:p14="http://schemas.microsoft.com/office/powerpoint/2010/main" val="425526564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需要指出</a:t>
            </a:r>
            <a:endParaRPr lang="zh-CN" altLang="en-US" dirty="0"/>
          </a:p>
        </p:txBody>
      </p:sp>
      <p:sp>
        <p:nvSpPr>
          <p:cNvPr id="3" name="内容占位符 2"/>
          <p:cNvSpPr>
            <a:spLocks noGrp="1"/>
          </p:cNvSpPr>
          <p:nvPr>
            <p:ph sz="quarter" idx="1"/>
          </p:nvPr>
        </p:nvSpPr>
        <p:spPr/>
        <p:txBody>
          <a:bodyPr/>
          <a:lstStyle/>
          <a:p>
            <a:r>
              <a:rPr lang="en-US" altLang="zh-CN" dirty="0" smtClean="0"/>
              <a:t>CRC</a:t>
            </a:r>
            <a:r>
              <a:rPr lang="zh-CN" altLang="zh-CN" dirty="0"/>
              <a:t>校验方法中那些被接受的数据并非真的就没有</a:t>
            </a:r>
            <a:r>
              <a:rPr lang="zh-CN" altLang="zh-CN" dirty="0" smtClean="0"/>
              <a:t>错误</a:t>
            </a:r>
            <a:endParaRPr lang="en-US" altLang="zh-CN" dirty="0" smtClean="0"/>
          </a:p>
          <a:p>
            <a:r>
              <a:rPr lang="zh-CN" altLang="zh-CN" dirty="0" smtClean="0"/>
              <a:t>但</a:t>
            </a:r>
            <a:r>
              <a:rPr lang="zh-CN" altLang="zh-CN" dirty="0"/>
              <a:t>如果生成式</a:t>
            </a:r>
            <a:r>
              <a:rPr lang="en-US" altLang="zh-CN" dirty="0"/>
              <a:t>P</a:t>
            </a:r>
            <a:r>
              <a:rPr lang="zh-CN" altLang="zh-CN" dirty="0"/>
              <a:t>选的合理，这些数据将以一个非常接近</a:t>
            </a:r>
            <a:r>
              <a:rPr lang="en-US" altLang="zh-CN" dirty="0"/>
              <a:t>1</a:t>
            </a:r>
            <a:r>
              <a:rPr lang="zh-CN" altLang="zh-CN" dirty="0"/>
              <a:t>的概率没有错误</a:t>
            </a:r>
            <a:endParaRPr lang="zh-CN" altLang="en-US" dirty="0"/>
          </a:p>
        </p:txBody>
      </p:sp>
    </p:spTree>
    <p:extLst>
      <p:ext uri="{BB962C8B-B14F-4D97-AF65-F5344CB8AC3E}">
        <p14:creationId xmlns:p14="http://schemas.microsoft.com/office/powerpoint/2010/main" val="400620154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zh-CN" altLang="en-US" dirty="0"/>
          </a:p>
        </p:txBody>
      </p:sp>
      <p:sp>
        <p:nvSpPr>
          <p:cNvPr id="3" name="内容占位符 2"/>
          <p:cNvSpPr>
            <a:spLocks noGrp="1"/>
          </p:cNvSpPr>
          <p:nvPr>
            <p:ph sz="quarter" idx="1"/>
          </p:nvPr>
        </p:nvSpPr>
        <p:spPr/>
        <p:txBody>
          <a:bodyPr>
            <a:normAutofit/>
          </a:bodyPr>
          <a:lstStyle/>
          <a:p>
            <a:r>
              <a:rPr lang="en-US" altLang="zh-CN" dirty="0"/>
              <a:t>4.1 </a:t>
            </a:r>
            <a:r>
              <a:rPr lang="zh-CN" altLang="zh-CN" dirty="0"/>
              <a:t>物理层的主要</a:t>
            </a:r>
            <a:r>
              <a:rPr lang="zh-CN" altLang="zh-CN" dirty="0" smtClean="0"/>
              <a:t>工作</a:t>
            </a:r>
            <a:endParaRPr lang="en-US" altLang="zh-CN" dirty="0" smtClean="0"/>
          </a:p>
          <a:p>
            <a:r>
              <a:rPr lang="en-US" altLang="zh-CN" dirty="0" smtClean="0"/>
              <a:t>4.2 </a:t>
            </a:r>
            <a:r>
              <a:rPr lang="zh-CN" altLang="zh-CN" dirty="0"/>
              <a:t>数据链路层的主要</a:t>
            </a:r>
            <a:r>
              <a:rPr lang="zh-CN" altLang="zh-CN" dirty="0" smtClean="0"/>
              <a:t>工作</a:t>
            </a:r>
            <a:endParaRPr lang="en-US" altLang="zh-CN" dirty="0" smtClean="0"/>
          </a:p>
          <a:p>
            <a:r>
              <a:rPr lang="en-US" altLang="zh-CN" dirty="0" smtClean="0"/>
              <a:t>4.3 </a:t>
            </a:r>
            <a:r>
              <a:rPr lang="zh-CN" altLang="zh-CN" dirty="0" smtClean="0"/>
              <a:t>差错检测</a:t>
            </a:r>
            <a:endParaRPr lang="en-US" altLang="zh-CN" dirty="0" smtClean="0"/>
          </a:p>
          <a:p>
            <a:pPr lvl="1"/>
            <a:r>
              <a:rPr lang="en-US" altLang="zh-CN" dirty="0"/>
              <a:t>4.3.1 </a:t>
            </a:r>
            <a:r>
              <a:rPr lang="zh-CN" altLang="zh-CN" dirty="0" smtClean="0"/>
              <a:t>概述</a:t>
            </a:r>
            <a:endParaRPr lang="en-US" altLang="zh-CN" dirty="0" smtClean="0"/>
          </a:p>
          <a:p>
            <a:pPr lvl="1"/>
            <a:r>
              <a:rPr lang="en-US" altLang="zh-CN" dirty="0"/>
              <a:t>4.3.2 </a:t>
            </a:r>
            <a:r>
              <a:rPr lang="zh-CN" altLang="zh-CN" dirty="0"/>
              <a:t>奇</a:t>
            </a:r>
            <a:r>
              <a:rPr lang="en-US" altLang="zh-CN" dirty="0"/>
              <a:t>/</a:t>
            </a:r>
            <a:r>
              <a:rPr lang="zh-CN" altLang="zh-CN" dirty="0"/>
              <a:t>偶校验法</a:t>
            </a:r>
          </a:p>
          <a:p>
            <a:pPr lvl="1"/>
            <a:r>
              <a:rPr lang="en-US" altLang="zh-CN" dirty="0"/>
              <a:t>4.3.3 </a:t>
            </a:r>
            <a:r>
              <a:rPr lang="zh-CN" altLang="zh-CN" dirty="0"/>
              <a:t>双向奇</a:t>
            </a:r>
            <a:r>
              <a:rPr lang="en-US" altLang="zh-CN" dirty="0"/>
              <a:t>/</a:t>
            </a:r>
            <a:r>
              <a:rPr lang="zh-CN" altLang="zh-CN" dirty="0"/>
              <a:t>偶校验</a:t>
            </a:r>
          </a:p>
          <a:p>
            <a:pPr lvl="1"/>
            <a:r>
              <a:rPr lang="en-US" altLang="zh-CN" dirty="0"/>
              <a:t>4.3.4 </a:t>
            </a:r>
            <a:r>
              <a:rPr lang="zh-CN" altLang="zh-CN" dirty="0"/>
              <a:t>循环冗余校验（</a:t>
            </a:r>
            <a:r>
              <a:rPr lang="en-US" altLang="zh-CN" dirty="0"/>
              <a:t>CRC</a:t>
            </a:r>
            <a:r>
              <a:rPr lang="zh-CN" altLang="zh-CN" dirty="0"/>
              <a:t>）</a:t>
            </a:r>
          </a:p>
          <a:p>
            <a:pPr lvl="1"/>
            <a:r>
              <a:rPr lang="en-US" altLang="zh-CN" dirty="0">
                <a:solidFill>
                  <a:srgbClr val="C00000"/>
                </a:solidFill>
              </a:rPr>
              <a:t>4.3.5 </a:t>
            </a:r>
            <a:r>
              <a:rPr lang="zh-CN" altLang="zh-CN" dirty="0">
                <a:solidFill>
                  <a:srgbClr val="C00000"/>
                </a:solidFill>
              </a:rPr>
              <a:t>互联网校验和</a:t>
            </a:r>
          </a:p>
          <a:p>
            <a:pPr lvl="1"/>
            <a:r>
              <a:rPr lang="en-US" altLang="zh-CN" dirty="0"/>
              <a:t>4.3.6 </a:t>
            </a:r>
            <a:r>
              <a:rPr lang="zh-CN" altLang="zh-CN" dirty="0"/>
              <a:t>海</a:t>
            </a:r>
            <a:r>
              <a:rPr lang="zh-CN" altLang="zh-CN" dirty="0" smtClean="0"/>
              <a:t>明码</a:t>
            </a:r>
            <a:endParaRPr lang="zh-CN" altLang="zh-CN" dirty="0"/>
          </a:p>
          <a:p>
            <a:endParaRPr lang="zh-CN" altLang="en-US" dirty="0"/>
          </a:p>
        </p:txBody>
      </p:sp>
    </p:spTree>
    <p:extLst>
      <p:ext uri="{BB962C8B-B14F-4D97-AF65-F5344CB8AC3E}">
        <p14:creationId xmlns:p14="http://schemas.microsoft.com/office/powerpoint/2010/main" val="723372240"/>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
          </p:nvPr>
        </p:nvSpPr>
        <p:spPr/>
        <p:txBody>
          <a:bodyPr/>
          <a:lstStyle/>
          <a:p>
            <a:r>
              <a:rPr lang="zh-CN" altLang="zh-CN" dirty="0"/>
              <a:t>主要用于互联网的相关协议</a:t>
            </a:r>
            <a:r>
              <a:rPr lang="zh-CN" altLang="zh-CN" dirty="0" smtClean="0"/>
              <a:t>中</a:t>
            </a:r>
            <a:r>
              <a:rPr lang="zh-CN" altLang="en-US" dirty="0" smtClean="0"/>
              <a:t>，</a:t>
            </a:r>
            <a:r>
              <a:rPr lang="zh-CN" altLang="zh-CN" dirty="0"/>
              <a:t>提前介绍计算的</a:t>
            </a:r>
            <a:r>
              <a:rPr lang="zh-CN" altLang="zh-CN" dirty="0" smtClean="0"/>
              <a:t>方法</a:t>
            </a:r>
            <a:endParaRPr lang="en-US" altLang="zh-CN" dirty="0" smtClean="0"/>
          </a:p>
          <a:p>
            <a:r>
              <a:rPr lang="zh-CN" altLang="zh-CN" dirty="0"/>
              <a:t>将全部数据按</a:t>
            </a:r>
            <a:r>
              <a:rPr lang="en-US" altLang="zh-CN" dirty="0"/>
              <a:t>16</a:t>
            </a:r>
            <a:r>
              <a:rPr lang="zh-CN" altLang="zh-CN" dirty="0"/>
              <a:t>位进行</a:t>
            </a:r>
            <a:r>
              <a:rPr lang="zh-CN" altLang="zh-CN" dirty="0" smtClean="0"/>
              <a:t>分组</a:t>
            </a:r>
            <a:endParaRPr lang="en-US" altLang="zh-CN" dirty="0" smtClean="0"/>
          </a:p>
          <a:p>
            <a:r>
              <a:rPr lang="zh-CN" altLang="zh-CN" dirty="0"/>
              <a:t>对这些</a:t>
            </a:r>
            <a:r>
              <a:rPr lang="en-US" altLang="zh-CN" dirty="0"/>
              <a:t>16</a:t>
            </a:r>
            <a:r>
              <a:rPr lang="zh-CN" altLang="zh-CN" dirty="0"/>
              <a:t>位的二进制数依次进行</a:t>
            </a:r>
            <a:r>
              <a:rPr lang="zh-CN" altLang="zh-CN" dirty="0" smtClean="0"/>
              <a:t>累加</a:t>
            </a:r>
            <a:endParaRPr lang="en-US" altLang="zh-CN" dirty="0" smtClean="0"/>
          </a:p>
          <a:p>
            <a:r>
              <a:rPr lang="zh-CN" altLang="zh-CN" dirty="0"/>
              <a:t>累加过程中产生的进位是</a:t>
            </a:r>
            <a:r>
              <a:rPr lang="zh-CN" altLang="zh-CN" dirty="0" smtClean="0"/>
              <a:t>循环进位</a:t>
            </a:r>
            <a:endParaRPr lang="en-US" altLang="zh-CN" dirty="0" smtClean="0"/>
          </a:p>
          <a:p>
            <a:r>
              <a:rPr lang="zh-CN" altLang="zh-CN" dirty="0"/>
              <a:t>将所得的结果按位取反，得到最终的校验码</a:t>
            </a:r>
            <a:endParaRPr lang="en-US" altLang="zh-CN" dirty="0" smtClean="0"/>
          </a:p>
          <a:p>
            <a:endParaRPr lang="zh-CN" altLang="en-US" dirty="0"/>
          </a:p>
        </p:txBody>
      </p:sp>
    </p:spTree>
    <p:extLst>
      <p:ext uri="{BB962C8B-B14F-4D97-AF65-F5344CB8AC3E}">
        <p14:creationId xmlns:p14="http://schemas.microsoft.com/office/powerpoint/2010/main" val="38097662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251520" y="2780928"/>
            <a:ext cx="8640960" cy="36004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smtClean="0"/>
              <a:t>举例</a:t>
            </a:r>
            <a:endParaRPr lang="zh-CN" altLang="en-US" dirty="0"/>
          </a:p>
        </p:txBody>
      </p:sp>
      <p:sp>
        <p:nvSpPr>
          <p:cNvPr id="3" name="内容占位符 2"/>
          <p:cNvSpPr>
            <a:spLocks noGrp="1"/>
          </p:cNvSpPr>
          <p:nvPr>
            <p:ph sz="quarter" idx="1"/>
          </p:nvPr>
        </p:nvSpPr>
        <p:spPr/>
        <p:txBody>
          <a:bodyPr/>
          <a:lstStyle/>
          <a:p>
            <a:r>
              <a:rPr lang="zh-CN" altLang="zh-CN" dirty="0"/>
              <a:t>把数据拆分成</a:t>
            </a:r>
            <a:r>
              <a:rPr lang="en-US" altLang="zh-CN" dirty="0"/>
              <a:t>3</a:t>
            </a:r>
            <a:r>
              <a:rPr lang="zh-CN" altLang="zh-CN" dirty="0"/>
              <a:t>组</a:t>
            </a:r>
            <a:r>
              <a:rPr lang="en-US" altLang="zh-CN" dirty="0"/>
              <a:t>16</a:t>
            </a:r>
            <a:r>
              <a:rPr lang="zh-CN" altLang="zh-CN" dirty="0"/>
              <a:t>位的二进制数，分别是</a:t>
            </a:r>
            <a:r>
              <a:rPr lang="en-US" altLang="zh-CN" dirty="0"/>
              <a:t>1100011001100110</a:t>
            </a:r>
            <a:r>
              <a:rPr lang="zh-CN" altLang="zh-CN" dirty="0"/>
              <a:t>，</a:t>
            </a:r>
            <a:r>
              <a:rPr lang="en-US" altLang="zh-CN" dirty="0"/>
              <a:t>1111010101010101</a:t>
            </a:r>
            <a:r>
              <a:rPr lang="zh-CN" altLang="zh-CN" dirty="0"/>
              <a:t>，</a:t>
            </a:r>
            <a:r>
              <a:rPr lang="en-US" altLang="zh-CN" dirty="0" smtClean="0"/>
              <a:t>1000111100001100</a:t>
            </a:r>
          </a:p>
          <a:p>
            <a:endParaRPr lang="zh-CN"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852936"/>
            <a:ext cx="7284356" cy="913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3766890"/>
            <a:ext cx="4896544" cy="338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椭圆 4"/>
          <p:cNvSpPr/>
          <p:nvPr/>
        </p:nvSpPr>
        <p:spPr>
          <a:xfrm>
            <a:off x="1187624" y="3766889"/>
            <a:ext cx="432048" cy="342987"/>
          </a:xfrm>
          <a:prstGeom prst="ellipse">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右中括号 7"/>
          <p:cNvSpPr/>
          <p:nvPr/>
        </p:nvSpPr>
        <p:spPr>
          <a:xfrm rot="16200000">
            <a:off x="3419872" y="1319286"/>
            <a:ext cx="432048" cy="4464496"/>
          </a:xfrm>
          <a:prstGeom prst="rightBracket">
            <a:avLst>
              <a:gd name="adj" fmla="val 87469"/>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216" y="3696557"/>
            <a:ext cx="1224136" cy="439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5656" y="4135708"/>
            <a:ext cx="6336704" cy="405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3608" y="4567566"/>
            <a:ext cx="6840759" cy="432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07786" y="5004698"/>
            <a:ext cx="4704374" cy="358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椭圆 15"/>
          <p:cNvSpPr/>
          <p:nvPr/>
        </p:nvSpPr>
        <p:spPr>
          <a:xfrm>
            <a:off x="1236306" y="5012818"/>
            <a:ext cx="432048" cy="342987"/>
          </a:xfrm>
          <a:prstGeom prst="ellipse">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右中括号 16"/>
          <p:cNvSpPr/>
          <p:nvPr/>
        </p:nvSpPr>
        <p:spPr>
          <a:xfrm rot="16200000">
            <a:off x="3468554" y="2565215"/>
            <a:ext cx="432048" cy="4464496"/>
          </a:xfrm>
          <a:prstGeom prst="rightBracket">
            <a:avLst>
              <a:gd name="adj" fmla="val 87469"/>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4898" y="4942486"/>
            <a:ext cx="1224136" cy="439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1"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99510" y="5381638"/>
            <a:ext cx="6384858" cy="440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2"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31762" y="5877272"/>
            <a:ext cx="6840760" cy="39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0946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076"/>
                                        </p:tgtEl>
                                        <p:attrNameLst>
                                          <p:attrName>style.visibility</p:attrName>
                                        </p:attrNameLst>
                                      </p:cBhvr>
                                      <p:to>
                                        <p:strVal val="visible"/>
                                      </p:to>
                                    </p:set>
                                    <p:anim calcmode="lin" valueType="num">
                                      <p:cBhvr additive="base">
                                        <p:cTn id="11" dur="500" fill="hold"/>
                                        <p:tgtEl>
                                          <p:spTgt spid="3076"/>
                                        </p:tgtEl>
                                        <p:attrNameLst>
                                          <p:attrName>ppt_x</p:attrName>
                                        </p:attrNameLst>
                                      </p:cBhvr>
                                      <p:tavLst>
                                        <p:tav tm="0">
                                          <p:val>
                                            <p:strVal val="#ppt_x"/>
                                          </p:val>
                                        </p:tav>
                                        <p:tav tm="100000">
                                          <p:val>
                                            <p:strVal val="#ppt_x"/>
                                          </p:val>
                                        </p:tav>
                                      </p:tavLst>
                                    </p:anim>
                                    <p:anim calcmode="lin" valueType="num">
                                      <p:cBhvr additive="base">
                                        <p:cTn id="12"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77"/>
                                        </p:tgtEl>
                                        <p:attrNameLst>
                                          <p:attrName>style.visibility</p:attrName>
                                        </p:attrNameLst>
                                      </p:cBhvr>
                                      <p:to>
                                        <p:strVal val="visible"/>
                                      </p:to>
                                    </p:set>
                                    <p:animEffect transition="in" filter="fade">
                                      <p:cBhvr>
                                        <p:cTn id="21" dur="500"/>
                                        <p:tgtEl>
                                          <p:spTgt spid="3077"/>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1500"/>
                                        <p:tgtEl>
                                          <p:spTgt spid="8"/>
                                        </p:tgtEl>
                                      </p:cBhvr>
                                    </p:animEffect>
                                  </p:childTnLst>
                                </p:cTn>
                              </p:par>
                            </p:childTnLst>
                          </p:cTn>
                        </p:par>
                        <p:par>
                          <p:cTn id="26" fill="hold">
                            <p:stCondLst>
                              <p:cond delay="2000"/>
                            </p:stCondLst>
                            <p:childTnLst>
                              <p:par>
                                <p:cTn id="27" presetID="16" presetClass="entr" presetSubtype="21" fill="hold" nodeType="afterEffect">
                                  <p:stCondLst>
                                    <p:cond delay="0"/>
                                  </p:stCondLst>
                                  <p:childTnLst>
                                    <p:set>
                                      <p:cBhvr>
                                        <p:cTn id="28" dur="1" fill="hold">
                                          <p:stCondLst>
                                            <p:cond delay="0"/>
                                          </p:stCondLst>
                                        </p:cTn>
                                        <p:tgtEl>
                                          <p:spTgt spid="3078"/>
                                        </p:tgtEl>
                                        <p:attrNameLst>
                                          <p:attrName>style.visibility</p:attrName>
                                        </p:attrNameLst>
                                      </p:cBhvr>
                                      <p:to>
                                        <p:strVal val="visible"/>
                                      </p:to>
                                    </p:set>
                                    <p:animEffect transition="in" filter="barn(inVertical)">
                                      <p:cBhvr>
                                        <p:cTn id="29" dur="500"/>
                                        <p:tgtEl>
                                          <p:spTgt spid="307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079"/>
                                        </p:tgtEl>
                                        <p:attrNameLst>
                                          <p:attrName>style.visibility</p:attrName>
                                        </p:attrNameLst>
                                      </p:cBhvr>
                                      <p:to>
                                        <p:strVal val="visible"/>
                                      </p:to>
                                    </p:set>
                                    <p:anim calcmode="lin" valueType="num">
                                      <p:cBhvr additive="base">
                                        <p:cTn id="34" dur="500" fill="hold"/>
                                        <p:tgtEl>
                                          <p:spTgt spid="3079"/>
                                        </p:tgtEl>
                                        <p:attrNameLst>
                                          <p:attrName>ppt_x</p:attrName>
                                        </p:attrNameLst>
                                      </p:cBhvr>
                                      <p:tavLst>
                                        <p:tav tm="0">
                                          <p:val>
                                            <p:strVal val="#ppt_x"/>
                                          </p:val>
                                        </p:tav>
                                        <p:tav tm="100000">
                                          <p:val>
                                            <p:strVal val="#ppt_x"/>
                                          </p:val>
                                        </p:tav>
                                      </p:tavLst>
                                    </p:anim>
                                    <p:anim calcmode="lin" valueType="num">
                                      <p:cBhvr additive="base">
                                        <p:cTn id="35" dur="500" fill="hold"/>
                                        <p:tgtEl>
                                          <p:spTgt spid="3079"/>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3080"/>
                                        </p:tgtEl>
                                        <p:attrNameLst>
                                          <p:attrName>style.visibility</p:attrName>
                                        </p:attrNameLst>
                                      </p:cBhvr>
                                      <p:to>
                                        <p:strVal val="visible"/>
                                      </p:to>
                                    </p:set>
                                    <p:animEffect transition="in" filter="wipe(down)">
                                      <p:cBhvr>
                                        <p:cTn id="40" dur="500"/>
                                        <p:tgtEl>
                                          <p:spTgt spid="3080"/>
                                        </p:tgtEl>
                                      </p:cBhvr>
                                    </p:animEffect>
                                  </p:childTnLst>
                                </p:cTn>
                              </p:par>
                            </p:childTnLst>
                          </p:cTn>
                        </p:par>
                      </p:childTnLst>
                    </p:cTn>
                  </p:par>
                  <p:par>
                    <p:cTn id="41" fill="hold">
                      <p:stCondLst>
                        <p:cond delay="indefinite"/>
                      </p:stCondLst>
                      <p:childTnLst>
                        <p:par>
                          <p:cTn id="42" fill="hold">
                            <p:stCondLst>
                              <p:cond delay="0"/>
                            </p:stCondLst>
                            <p:childTnLst>
                              <p:par>
                                <p:cTn id="43" presetID="21" presetClass="entr" presetSubtype="1"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heel(1)">
                                      <p:cBhvr>
                                        <p:cTn id="45" dur="2000"/>
                                        <p:tgtEl>
                                          <p:spTgt spid="16"/>
                                        </p:tgtEl>
                                      </p:cBhvr>
                                    </p:animEffect>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1000"/>
                                        <p:tgtEl>
                                          <p:spTgt spid="18"/>
                                        </p:tgtEl>
                                      </p:cBhvr>
                                    </p:animEffect>
                                  </p:childTnLst>
                                </p:cTn>
                              </p:par>
                            </p:childTnLst>
                          </p:cTn>
                        </p:par>
                        <p:par>
                          <p:cTn id="50" fill="hold">
                            <p:stCondLst>
                              <p:cond delay="3000"/>
                            </p:stCondLst>
                            <p:childTnLst>
                              <p:par>
                                <p:cTn id="51" presetID="22" presetClass="entr" presetSubtype="8" fill="hold" grpId="0" nodeType="after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wipe(left)">
                                      <p:cBhvr>
                                        <p:cTn id="53" dur="1500"/>
                                        <p:tgtEl>
                                          <p:spTgt spid="17"/>
                                        </p:tgtEl>
                                      </p:cBhvr>
                                    </p:animEffect>
                                  </p:childTnLst>
                                </p:cTn>
                              </p:par>
                            </p:childTnLst>
                          </p:cTn>
                        </p:par>
                        <p:par>
                          <p:cTn id="54" fill="hold">
                            <p:stCondLst>
                              <p:cond delay="4500"/>
                            </p:stCondLst>
                            <p:childTnLst>
                              <p:par>
                                <p:cTn id="55" presetID="16" presetClass="entr" presetSubtype="21" fill="hold" nodeType="afterEffect">
                                  <p:stCondLst>
                                    <p:cond delay="0"/>
                                  </p:stCondLst>
                                  <p:childTnLst>
                                    <p:set>
                                      <p:cBhvr>
                                        <p:cTn id="56" dur="1" fill="hold">
                                          <p:stCondLst>
                                            <p:cond delay="0"/>
                                          </p:stCondLst>
                                        </p:cTn>
                                        <p:tgtEl>
                                          <p:spTgt spid="3081"/>
                                        </p:tgtEl>
                                        <p:attrNameLst>
                                          <p:attrName>style.visibility</p:attrName>
                                        </p:attrNameLst>
                                      </p:cBhvr>
                                      <p:to>
                                        <p:strVal val="visible"/>
                                      </p:to>
                                    </p:set>
                                    <p:animEffect transition="in" filter="barn(inVertical)">
                                      <p:cBhvr>
                                        <p:cTn id="57" dur="2000"/>
                                        <p:tgtEl>
                                          <p:spTgt spid="3081"/>
                                        </p:tgtEl>
                                      </p:cBhvr>
                                    </p:animEffect>
                                  </p:childTnLst>
                                </p:cTn>
                              </p:par>
                            </p:childTnLst>
                          </p:cTn>
                        </p:par>
                      </p:childTnLst>
                    </p:cTn>
                  </p:par>
                  <p:par>
                    <p:cTn id="58" fill="hold">
                      <p:stCondLst>
                        <p:cond delay="indefinite"/>
                      </p:stCondLst>
                      <p:childTnLst>
                        <p:par>
                          <p:cTn id="59" fill="hold">
                            <p:stCondLst>
                              <p:cond delay="0"/>
                            </p:stCondLst>
                            <p:childTnLst>
                              <p:par>
                                <p:cTn id="60" presetID="21" presetClass="entr" presetSubtype="1" fill="hold" nodeType="clickEffect">
                                  <p:stCondLst>
                                    <p:cond delay="0"/>
                                  </p:stCondLst>
                                  <p:childTnLst>
                                    <p:set>
                                      <p:cBhvr>
                                        <p:cTn id="61" dur="1" fill="hold">
                                          <p:stCondLst>
                                            <p:cond delay="0"/>
                                          </p:stCondLst>
                                        </p:cTn>
                                        <p:tgtEl>
                                          <p:spTgt spid="3082"/>
                                        </p:tgtEl>
                                        <p:attrNameLst>
                                          <p:attrName>style.visibility</p:attrName>
                                        </p:attrNameLst>
                                      </p:cBhvr>
                                      <p:to>
                                        <p:strVal val="visible"/>
                                      </p:to>
                                    </p:set>
                                    <p:animEffect transition="in" filter="wheel(1)">
                                      <p:cBhvr>
                                        <p:cTn id="62" dur="2000"/>
                                        <p:tgtEl>
                                          <p:spTgt spid="3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6" grpId="0" animBg="1"/>
      <p:bldP spid="17"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接收方</a:t>
            </a:r>
            <a:endParaRPr lang="zh-CN" altLang="en-US" dirty="0"/>
          </a:p>
        </p:txBody>
      </p:sp>
      <p:sp>
        <p:nvSpPr>
          <p:cNvPr id="3" name="内容占位符 2"/>
          <p:cNvSpPr>
            <a:spLocks noGrp="1"/>
          </p:cNvSpPr>
          <p:nvPr>
            <p:ph sz="quarter" idx="1"/>
          </p:nvPr>
        </p:nvSpPr>
        <p:spPr/>
        <p:txBody>
          <a:bodyPr/>
          <a:lstStyle/>
          <a:p>
            <a:r>
              <a:rPr lang="zh-CN" altLang="zh-CN" dirty="0" smtClean="0"/>
              <a:t>将</a:t>
            </a:r>
            <a:r>
              <a:rPr lang="zh-CN" altLang="zh-CN" dirty="0"/>
              <a:t>原来的数据外加校验和（上例中就变成了</a:t>
            </a:r>
            <a:r>
              <a:rPr lang="en-US" altLang="zh-CN" dirty="0"/>
              <a:t>4</a:t>
            </a:r>
            <a:r>
              <a:rPr lang="zh-CN" altLang="zh-CN" dirty="0"/>
              <a:t>组二进制数据）再次进行</a:t>
            </a:r>
            <a:r>
              <a:rPr lang="zh-CN" altLang="zh-CN" dirty="0" smtClean="0"/>
              <a:t>累加</a:t>
            </a:r>
            <a:endParaRPr lang="en-US" altLang="zh-CN" dirty="0" smtClean="0"/>
          </a:p>
          <a:p>
            <a:r>
              <a:rPr lang="zh-CN" altLang="zh-CN" dirty="0" smtClean="0"/>
              <a:t>如果</a:t>
            </a:r>
            <a:r>
              <a:rPr lang="zh-CN" altLang="zh-CN" dirty="0"/>
              <a:t>结果为</a:t>
            </a:r>
            <a:r>
              <a:rPr lang="en-US" altLang="zh-CN" dirty="0"/>
              <a:t>0</a:t>
            </a:r>
            <a:r>
              <a:rPr lang="zh-CN" altLang="zh-CN" dirty="0"/>
              <a:t>就认为是正确</a:t>
            </a:r>
            <a:r>
              <a:rPr lang="zh-CN" altLang="zh-CN" dirty="0" smtClean="0"/>
              <a:t>的</a:t>
            </a:r>
            <a:endParaRPr lang="en-US" altLang="zh-CN" dirty="0" smtClean="0"/>
          </a:p>
          <a:p>
            <a:r>
              <a:rPr lang="zh-CN" altLang="zh-CN" dirty="0" smtClean="0"/>
              <a:t>否则</a:t>
            </a:r>
            <a:r>
              <a:rPr lang="zh-CN" altLang="zh-CN" dirty="0"/>
              <a:t>认为是错误的</a:t>
            </a:r>
            <a:endParaRPr lang="zh-CN" altLang="en-US" dirty="0"/>
          </a:p>
        </p:txBody>
      </p:sp>
    </p:spTree>
    <p:extLst>
      <p:ext uri="{BB962C8B-B14F-4D97-AF65-F5344CB8AC3E}">
        <p14:creationId xmlns:p14="http://schemas.microsoft.com/office/powerpoint/2010/main" val="192830176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zh-CN" altLang="en-US" dirty="0"/>
          </a:p>
        </p:txBody>
      </p:sp>
      <p:sp>
        <p:nvSpPr>
          <p:cNvPr id="3" name="内容占位符 2"/>
          <p:cNvSpPr>
            <a:spLocks noGrp="1"/>
          </p:cNvSpPr>
          <p:nvPr>
            <p:ph sz="quarter" idx="1"/>
          </p:nvPr>
        </p:nvSpPr>
        <p:spPr/>
        <p:txBody>
          <a:bodyPr>
            <a:normAutofit/>
          </a:bodyPr>
          <a:lstStyle/>
          <a:p>
            <a:r>
              <a:rPr lang="en-US" altLang="zh-CN" dirty="0"/>
              <a:t>4.1 </a:t>
            </a:r>
            <a:r>
              <a:rPr lang="zh-CN" altLang="zh-CN" dirty="0"/>
              <a:t>物理层的主要</a:t>
            </a:r>
            <a:r>
              <a:rPr lang="zh-CN" altLang="zh-CN" dirty="0" smtClean="0"/>
              <a:t>工作</a:t>
            </a:r>
            <a:endParaRPr lang="en-US" altLang="zh-CN" dirty="0" smtClean="0"/>
          </a:p>
          <a:p>
            <a:r>
              <a:rPr lang="en-US" altLang="zh-CN" dirty="0" smtClean="0"/>
              <a:t>4.2 </a:t>
            </a:r>
            <a:r>
              <a:rPr lang="zh-CN" altLang="zh-CN" dirty="0"/>
              <a:t>数据链路层的主要</a:t>
            </a:r>
            <a:r>
              <a:rPr lang="zh-CN" altLang="zh-CN" dirty="0" smtClean="0"/>
              <a:t>工作</a:t>
            </a:r>
            <a:endParaRPr lang="en-US" altLang="zh-CN" dirty="0" smtClean="0"/>
          </a:p>
          <a:p>
            <a:r>
              <a:rPr lang="en-US" altLang="zh-CN" dirty="0" smtClean="0"/>
              <a:t>4.3 </a:t>
            </a:r>
            <a:r>
              <a:rPr lang="zh-CN" altLang="zh-CN" dirty="0" smtClean="0"/>
              <a:t>差错检测</a:t>
            </a:r>
            <a:endParaRPr lang="en-US" altLang="zh-CN" dirty="0" smtClean="0"/>
          </a:p>
          <a:p>
            <a:pPr lvl="1"/>
            <a:r>
              <a:rPr lang="en-US" altLang="zh-CN" dirty="0"/>
              <a:t>4.3.1 </a:t>
            </a:r>
            <a:r>
              <a:rPr lang="zh-CN" altLang="zh-CN" dirty="0" smtClean="0"/>
              <a:t>概述</a:t>
            </a:r>
            <a:endParaRPr lang="en-US" altLang="zh-CN" dirty="0" smtClean="0"/>
          </a:p>
          <a:p>
            <a:pPr lvl="1"/>
            <a:r>
              <a:rPr lang="en-US" altLang="zh-CN" dirty="0"/>
              <a:t>4.3.2 </a:t>
            </a:r>
            <a:r>
              <a:rPr lang="zh-CN" altLang="zh-CN" dirty="0"/>
              <a:t>奇</a:t>
            </a:r>
            <a:r>
              <a:rPr lang="en-US" altLang="zh-CN" dirty="0"/>
              <a:t>/</a:t>
            </a:r>
            <a:r>
              <a:rPr lang="zh-CN" altLang="zh-CN" dirty="0"/>
              <a:t>偶校验法</a:t>
            </a:r>
          </a:p>
          <a:p>
            <a:pPr lvl="1"/>
            <a:r>
              <a:rPr lang="en-US" altLang="zh-CN" dirty="0"/>
              <a:t>4.3.3 </a:t>
            </a:r>
            <a:r>
              <a:rPr lang="zh-CN" altLang="zh-CN" dirty="0"/>
              <a:t>双向奇</a:t>
            </a:r>
            <a:r>
              <a:rPr lang="en-US" altLang="zh-CN" dirty="0"/>
              <a:t>/</a:t>
            </a:r>
            <a:r>
              <a:rPr lang="zh-CN" altLang="zh-CN" dirty="0"/>
              <a:t>偶校验</a:t>
            </a:r>
          </a:p>
          <a:p>
            <a:pPr lvl="1"/>
            <a:r>
              <a:rPr lang="en-US" altLang="zh-CN" dirty="0"/>
              <a:t>4.3.4 </a:t>
            </a:r>
            <a:r>
              <a:rPr lang="zh-CN" altLang="zh-CN" dirty="0"/>
              <a:t>循环冗余校验（</a:t>
            </a:r>
            <a:r>
              <a:rPr lang="en-US" altLang="zh-CN" dirty="0"/>
              <a:t>CRC</a:t>
            </a:r>
            <a:r>
              <a:rPr lang="zh-CN" altLang="zh-CN" dirty="0"/>
              <a:t>）</a:t>
            </a:r>
          </a:p>
          <a:p>
            <a:pPr lvl="1"/>
            <a:r>
              <a:rPr lang="en-US" altLang="zh-CN" dirty="0"/>
              <a:t>4.3.5 </a:t>
            </a:r>
            <a:r>
              <a:rPr lang="zh-CN" altLang="zh-CN" dirty="0"/>
              <a:t>互联网校验和</a:t>
            </a:r>
          </a:p>
          <a:p>
            <a:pPr lvl="1"/>
            <a:r>
              <a:rPr lang="en-US" altLang="zh-CN" dirty="0">
                <a:solidFill>
                  <a:srgbClr val="FF0000"/>
                </a:solidFill>
              </a:rPr>
              <a:t>4.3.6 </a:t>
            </a:r>
            <a:r>
              <a:rPr lang="zh-CN" altLang="zh-CN" dirty="0">
                <a:solidFill>
                  <a:srgbClr val="FF0000"/>
                </a:solidFill>
              </a:rPr>
              <a:t>海</a:t>
            </a:r>
            <a:r>
              <a:rPr lang="zh-CN" altLang="zh-CN" dirty="0" smtClean="0">
                <a:solidFill>
                  <a:srgbClr val="FF0000"/>
                </a:solidFill>
              </a:rPr>
              <a:t>明码</a:t>
            </a:r>
            <a:endParaRPr lang="zh-CN" altLang="zh-CN" dirty="0">
              <a:solidFill>
                <a:srgbClr val="FF0000"/>
              </a:solidFill>
            </a:endParaRPr>
          </a:p>
          <a:p>
            <a:endParaRPr lang="zh-CN" altLang="en-US" dirty="0"/>
          </a:p>
        </p:txBody>
      </p:sp>
    </p:spTree>
    <p:extLst>
      <p:ext uri="{BB962C8B-B14F-4D97-AF65-F5344CB8AC3E}">
        <p14:creationId xmlns:p14="http://schemas.microsoft.com/office/powerpoint/2010/main" val="20663796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2. </a:t>
            </a:r>
            <a:r>
              <a:rPr lang="zh-CN" altLang="zh-CN" dirty="0" smtClean="0">
                <a:solidFill>
                  <a:srgbClr val="FF0000"/>
                </a:solidFill>
              </a:rPr>
              <a:t>同轴电缆</a:t>
            </a:r>
            <a:r>
              <a:rPr lang="zh-CN" altLang="zh-CN" dirty="0"/>
              <a:t>（</a:t>
            </a:r>
            <a:r>
              <a:rPr lang="en-US" altLang="zh-CN" dirty="0"/>
              <a:t>Coaxial Cable</a:t>
            </a:r>
            <a:r>
              <a:rPr lang="zh-CN" altLang="zh-CN" dirty="0"/>
              <a:t>）</a:t>
            </a:r>
            <a:endParaRPr lang="zh-CN" altLang="en-US" dirty="0">
              <a:solidFill>
                <a:srgbClr val="FF0000"/>
              </a:solidFill>
            </a:endParaRPr>
          </a:p>
        </p:txBody>
      </p:sp>
      <p:sp>
        <p:nvSpPr>
          <p:cNvPr id="3" name="内容占位符 2"/>
          <p:cNvSpPr>
            <a:spLocks noGrp="1"/>
          </p:cNvSpPr>
          <p:nvPr>
            <p:ph sz="quarter" idx="1"/>
          </p:nvPr>
        </p:nvSpPr>
        <p:spPr/>
        <p:txBody>
          <a:bodyPr>
            <a:normAutofit/>
          </a:bodyPr>
          <a:lstStyle/>
          <a:p>
            <a:r>
              <a:rPr lang="zh-CN" altLang="en-US" dirty="0" smtClean="0"/>
              <a:t>同心同德</a:t>
            </a:r>
            <a:endParaRPr lang="en-US" altLang="zh-CN" dirty="0" smtClean="0"/>
          </a:p>
          <a:p>
            <a:endParaRPr lang="en-US" altLang="zh-CN" dirty="0"/>
          </a:p>
          <a:p>
            <a:endParaRPr lang="en-US" altLang="zh-CN" dirty="0" smtClean="0"/>
          </a:p>
          <a:p>
            <a:endParaRPr lang="en-US" altLang="zh-CN" dirty="0"/>
          </a:p>
          <a:p>
            <a:r>
              <a:rPr lang="zh-CN" altLang="zh-CN" dirty="0" smtClean="0"/>
              <a:t>分为</a:t>
            </a:r>
            <a:r>
              <a:rPr lang="zh-CN" altLang="zh-CN" dirty="0"/>
              <a:t>两类。</a:t>
            </a:r>
          </a:p>
          <a:p>
            <a:pPr lvl="1"/>
            <a:r>
              <a:rPr lang="en-US" altLang="zh-CN" dirty="0"/>
              <a:t>50Ω</a:t>
            </a:r>
            <a:r>
              <a:rPr lang="zh-CN" altLang="zh-CN" dirty="0"/>
              <a:t>同轴电缆，主要传输数字信号，</a:t>
            </a:r>
            <a:r>
              <a:rPr lang="zh-CN" altLang="zh-CN" dirty="0" smtClean="0"/>
              <a:t>又分为</a:t>
            </a:r>
            <a:r>
              <a:rPr lang="zh-CN" altLang="zh-CN" dirty="0"/>
              <a:t>粗缆</a:t>
            </a:r>
            <a:r>
              <a:rPr lang="zh-CN" altLang="zh-CN" dirty="0" smtClean="0"/>
              <a:t>（直径</a:t>
            </a:r>
            <a:r>
              <a:rPr lang="en-US" altLang="zh-CN" dirty="0"/>
              <a:t>1.27cm</a:t>
            </a:r>
            <a:r>
              <a:rPr lang="zh-CN" altLang="zh-CN" dirty="0"/>
              <a:t>）和细缆</a:t>
            </a:r>
            <a:r>
              <a:rPr lang="zh-CN" altLang="zh-CN" dirty="0" smtClean="0"/>
              <a:t>（直径</a:t>
            </a:r>
            <a:r>
              <a:rPr lang="en-US" altLang="zh-CN" dirty="0" smtClean="0"/>
              <a:t>0.26cm</a:t>
            </a:r>
            <a:r>
              <a:rPr lang="zh-CN" altLang="en-US" dirty="0" smtClean="0"/>
              <a:t>）</a:t>
            </a:r>
            <a:r>
              <a:rPr lang="zh-CN" altLang="zh-CN" dirty="0" smtClean="0"/>
              <a:t>。有</a:t>
            </a:r>
            <a:r>
              <a:rPr lang="zh-CN" altLang="zh-CN" dirty="0"/>
              <a:t>良好的抗干扰特性</a:t>
            </a:r>
            <a:r>
              <a:rPr lang="zh-CN" altLang="zh-CN" dirty="0" smtClean="0"/>
              <a:t>，控制</a:t>
            </a:r>
            <a:r>
              <a:rPr lang="zh-CN" altLang="zh-CN" dirty="0"/>
              <a:t>领域</a:t>
            </a:r>
            <a:r>
              <a:rPr lang="zh-CN" altLang="zh-CN" dirty="0" smtClean="0"/>
              <a:t>仍大量采用</a:t>
            </a:r>
            <a:endParaRPr lang="zh-CN" altLang="zh-CN" dirty="0"/>
          </a:p>
          <a:p>
            <a:pPr lvl="1"/>
            <a:r>
              <a:rPr lang="en-US" altLang="zh-CN" dirty="0"/>
              <a:t>75Ω</a:t>
            </a:r>
            <a:r>
              <a:rPr lang="zh-CN" altLang="zh-CN" dirty="0"/>
              <a:t>同轴电缆，主要传输模拟信号，传统的有线电视曾经大量采用</a:t>
            </a:r>
            <a:endParaRPr lang="en-US" altLang="zh-CN" dirty="0"/>
          </a:p>
          <a:p>
            <a:endParaRPr lang="en-US" altLang="zh-CN" dirty="0" smtClean="0"/>
          </a:p>
          <a:p>
            <a:endParaRPr lang="en-US" altLang="zh-CN" dirty="0"/>
          </a:p>
          <a:p>
            <a:endParaRPr lang="en-US" altLang="zh-CN" dirty="0" smtClean="0"/>
          </a:p>
          <a:p>
            <a:endParaRPr lang="en-US" altLang="zh-CN" dirty="0" smtClean="0"/>
          </a:p>
          <a:p>
            <a:endParaRPr lang="zh-CN"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1700808"/>
            <a:ext cx="5964237"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672710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sz="quarter" idx="1"/>
          </p:nvPr>
        </p:nvSpPr>
        <p:spPr/>
        <p:txBody>
          <a:bodyPr/>
          <a:lstStyle/>
          <a:p>
            <a:r>
              <a:rPr lang="zh-CN" altLang="zh-CN" dirty="0"/>
              <a:t>海明码又称汉明码（</a:t>
            </a:r>
            <a:r>
              <a:rPr lang="en-US" altLang="zh-CN" dirty="0"/>
              <a:t>Hamming Code</a:t>
            </a:r>
            <a:r>
              <a:rPr lang="zh-CN" altLang="zh-CN" dirty="0" smtClean="0"/>
              <a:t>）</a:t>
            </a:r>
            <a:endParaRPr lang="en-US" altLang="zh-CN" dirty="0" smtClean="0"/>
          </a:p>
          <a:p>
            <a:r>
              <a:rPr lang="zh-CN" altLang="zh-CN" dirty="0" smtClean="0"/>
              <a:t>是</a:t>
            </a:r>
            <a:r>
              <a:rPr lang="zh-CN" altLang="zh-CN" dirty="0"/>
              <a:t>典型的纠错码，可以做到纠</a:t>
            </a:r>
            <a:r>
              <a:rPr lang="en-US" altLang="zh-CN" dirty="0"/>
              <a:t>1</a:t>
            </a:r>
            <a:r>
              <a:rPr lang="zh-CN" altLang="zh-CN" dirty="0"/>
              <a:t>检</a:t>
            </a:r>
            <a:r>
              <a:rPr lang="en-US" altLang="zh-CN" dirty="0" smtClean="0"/>
              <a:t>2</a:t>
            </a:r>
          </a:p>
          <a:p>
            <a:r>
              <a:rPr lang="zh-CN" altLang="zh-CN" dirty="0" smtClean="0"/>
              <a:t>这里</a:t>
            </a:r>
            <a:r>
              <a:rPr lang="zh-CN" altLang="zh-CN" dirty="0"/>
              <a:t>仅简单介绍纠错的</a:t>
            </a:r>
            <a:r>
              <a:rPr lang="zh-CN" altLang="zh-CN" dirty="0" smtClean="0"/>
              <a:t>原理</a:t>
            </a:r>
            <a:endParaRPr lang="en-US" altLang="zh-CN" dirty="0" smtClean="0"/>
          </a:p>
          <a:p>
            <a:r>
              <a:rPr lang="zh-CN" altLang="en-US" dirty="0" smtClean="0"/>
              <a:t>基础是奇</a:t>
            </a:r>
            <a:r>
              <a:rPr lang="en-US" altLang="zh-CN" dirty="0" smtClean="0"/>
              <a:t>/</a:t>
            </a:r>
            <a:r>
              <a:rPr lang="zh-CN" altLang="en-US" dirty="0" smtClean="0"/>
              <a:t>偶校验</a:t>
            </a:r>
            <a:endParaRPr lang="en-US" altLang="zh-CN" dirty="0" smtClean="0"/>
          </a:p>
          <a:p>
            <a:r>
              <a:rPr lang="zh-CN" altLang="zh-CN" dirty="0" smtClean="0"/>
              <a:t>其</a:t>
            </a:r>
            <a:r>
              <a:rPr lang="zh-CN" altLang="zh-CN" dirty="0"/>
              <a:t>思想非常牛</a:t>
            </a:r>
            <a:endParaRPr lang="zh-CN"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3429000"/>
            <a:ext cx="333375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318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circle(in)">
                                      <p:cBhvr>
                                        <p:cTn id="7" dur="20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0" y="1052736"/>
            <a:ext cx="9144000" cy="576064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solidFill>
                  <a:srgbClr val="FF0000"/>
                </a:solidFill>
              </a:rPr>
              <a:t>1. </a:t>
            </a:r>
            <a:r>
              <a:rPr lang="zh-CN" altLang="zh-CN" dirty="0">
                <a:solidFill>
                  <a:srgbClr val="FF0000"/>
                </a:solidFill>
              </a:rPr>
              <a:t>找出叛徒，但是不能狼人杀</a:t>
            </a:r>
            <a:endParaRPr lang="zh-CN" altLang="en-US" dirty="0">
              <a:solidFill>
                <a:srgbClr val="FF0000"/>
              </a:solidFill>
            </a:endParaRPr>
          </a:p>
        </p:txBody>
      </p:sp>
      <p:sp>
        <p:nvSpPr>
          <p:cNvPr id="3" name="内容占位符 2"/>
          <p:cNvSpPr>
            <a:spLocks noGrp="1"/>
          </p:cNvSpPr>
          <p:nvPr>
            <p:ph sz="quarter" idx="1"/>
          </p:nvPr>
        </p:nvSpPr>
        <p:spPr>
          <a:xfrm>
            <a:off x="301752" y="1124744"/>
            <a:ext cx="8503920" cy="5400600"/>
          </a:xfrm>
        </p:spPr>
        <p:txBody>
          <a:bodyPr>
            <a:noAutofit/>
          </a:bodyPr>
          <a:lstStyle/>
          <a:p>
            <a:r>
              <a:rPr lang="zh-CN" altLang="zh-CN" sz="2800" dirty="0"/>
              <a:t>有</a:t>
            </a:r>
            <a:r>
              <a:rPr lang="en-US" altLang="zh-CN" sz="2800" dirty="0"/>
              <a:t>7</a:t>
            </a:r>
            <a:r>
              <a:rPr lang="zh-CN" altLang="zh-CN" sz="2800" dirty="0"/>
              <a:t>个</a:t>
            </a:r>
            <a:r>
              <a:rPr lang="en-US" altLang="zh-CN" sz="2800" dirty="0"/>
              <a:t>1</a:t>
            </a:r>
            <a:r>
              <a:rPr lang="zh-CN" altLang="zh-CN" sz="2800" dirty="0"/>
              <a:t>位二进制数</a:t>
            </a:r>
            <a:r>
              <a:rPr lang="en-US" altLang="zh-CN" sz="2800" dirty="0"/>
              <a:t>n</a:t>
            </a:r>
            <a:r>
              <a:rPr lang="en-US" altLang="zh-CN" sz="2800" baseline="-25000" dirty="0"/>
              <a:t>1</a:t>
            </a:r>
            <a:r>
              <a:rPr lang="en-US" altLang="zh-CN" sz="2800" dirty="0"/>
              <a:t>~n</a:t>
            </a:r>
            <a:r>
              <a:rPr lang="en-US" altLang="zh-CN" sz="2800" baseline="-25000" dirty="0"/>
              <a:t>7</a:t>
            </a:r>
            <a:r>
              <a:rPr lang="zh-CN" altLang="zh-CN" sz="2800" dirty="0"/>
              <a:t>分成</a:t>
            </a:r>
            <a:r>
              <a:rPr lang="en-US" altLang="zh-CN" sz="2800" dirty="0"/>
              <a:t>3</a:t>
            </a:r>
            <a:r>
              <a:rPr lang="zh-CN" altLang="zh-CN" sz="2800" dirty="0" smtClean="0"/>
              <a:t>组</a:t>
            </a:r>
            <a:endParaRPr lang="en-US" altLang="zh-CN" sz="2800" dirty="0" smtClean="0"/>
          </a:p>
          <a:p>
            <a:pPr lvl="1"/>
            <a:r>
              <a:rPr lang="en-US" altLang="zh-CN" sz="2400" dirty="0"/>
              <a:t>G1{n</a:t>
            </a:r>
            <a:r>
              <a:rPr lang="en-US" altLang="zh-CN" sz="2400" baseline="-25000" dirty="0"/>
              <a:t>1</a:t>
            </a:r>
            <a:r>
              <a:rPr lang="zh-CN" altLang="zh-CN" sz="2400" dirty="0"/>
              <a:t>、</a:t>
            </a:r>
            <a:r>
              <a:rPr lang="en-US" altLang="zh-CN" sz="2400" dirty="0"/>
              <a:t>n</a:t>
            </a:r>
            <a:r>
              <a:rPr lang="en-US" altLang="zh-CN" sz="2400" baseline="-25000" dirty="0"/>
              <a:t>3</a:t>
            </a:r>
            <a:r>
              <a:rPr lang="zh-CN" altLang="zh-CN" sz="2400" dirty="0"/>
              <a:t>、</a:t>
            </a:r>
            <a:r>
              <a:rPr lang="en-US" altLang="zh-CN" sz="2400" dirty="0"/>
              <a:t>n</a:t>
            </a:r>
            <a:r>
              <a:rPr lang="en-US" altLang="zh-CN" sz="2400" baseline="-25000" dirty="0"/>
              <a:t>5</a:t>
            </a:r>
            <a:r>
              <a:rPr lang="zh-CN" altLang="zh-CN" sz="2400" dirty="0"/>
              <a:t>、</a:t>
            </a:r>
            <a:r>
              <a:rPr lang="en-US" altLang="zh-CN" sz="2400" dirty="0"/>
              <a:t>n</a:t>
            </a:r>
            <a:r>
              <a:rPr lang="en-US" altLang="zh-CN" sz="2400" baseline="-25000" dirty="0"/>
              <a:t>7</a:t>
            </a:r>
            <a:r>
              <a:rPr lang="en-US" altLang="zh-CN" sz="2400" dirty="0" smtClean="0"/>
              <a:t>}</a:t>
            </a:r>
          </a:p>
          <a:p>
            <a:pPr lvl="1"/>
            <a:r>
              <a:rPr lang="en-US" altLang="zh-CN" sz="2400" dirty="0" smtClean="0"/>
              <a:t>G2{n</a:t>
            </a:r>
            <a:r>
              <a:rPr lang="en-US" altLang="zh-CN" sz="2400" baseline="-25000" dirty="0" smtClean="0"/>
              <a:t>2</a:t>
            </a:r>
            <a:r>
              <a:rPr lang="zh-CN" altLang="zh-CN" sz="2400" dirty="0"/>
              <a:t>、</a:t>
            </a:r>
            <a:r>
              <a:rPr lang="en-US" altLang="zh-CN" sz="2400" dirty="0"/>
              <a:t>n</a:t>
            </a:r>
            <a:r>
              <a:rPr lang="en-US" altLang="zh-CN" sz="2400" baseline="-25000" dirty="0"/>
              <a:t>5</a:t>
            </a:r>
            <a:r>
              <a:rPr lang="zh-CN" altLang="zh-CN" sz="2400" dirty="0"/>
              <a:t>、</a:t>
            </a:r>
            <a:r>
              <a:rPr lang="en-US" altLang="zh-CN" sz="2400" dirty="0"/>
              <a:t>n</a:t>
            </a:r>
            <a:r>
              <a:rPr lang="en-US" altLang="zh-CN" sz="2400" baseline="-25000" dirty="0"/>
              <a:t>6</a:t>
            </a:r>
            <a:r>
              <a:rPr lang="zh-CN" altLang="zh-CN" sz="2400" dirty="0"/>
              <a:t>、</a:t>
            </a:r>
            <a:r>
              <a:rPr lang="en-US" altLang="zh-CN" sz="2400" dirty="0"/>
              <a:t>n</a:t>
            </a:r>
            <a:r>
              <a:rPr lang="en-US" altLang="zh-CN" sz="2400" baseline="-25000" dirty="0"/>
              <a:t>7</a:t>
            </a:r>
            <a:r>
              <a:rPr lang="en-US" altLang="zh-CN" sz="2400" dirty="0" smtClean="0"/>
              <a:t>}</a:t>
            </a:r>
          </a:p>
          <a:p>
            <a:pPr lvl="1"/>
            <a:r>
              <a:rPr lang="en-US" altLang="zh-CN" sz="2400" dirty="0" smtClean="0"/>
              <a:t>G3{n</a:t>
            </a:r>
            <a:r>
              <a:rPr lang="en-US" altLang="zh-CN" sz="2400" baseline="-25000" dirty="0" smtClean="0"/>
              <a:t>3</a:t>
            </a:r>
            <a:r>
              <a:rPr lang="zh-CN" altLang="zh-CN" sz="2400" dirty="0"/>
              <a:t>、</a:t>
            </a:r>
            <a:r>
              <a:rPr lang="en-US" altLang="zh-CN" sz="2400" dirty="0"/>
              <a:t>n</a:t>
            </a:r>
            <a:r>
              <a:rPr lang="en-US" altLang="zh-CN" sz="2400" baseline="-25000" dirty="0"/>
              <a:t>4</a:t>
            </a:r>
            <a:r>
              <a:rPr lang="zh-CN" altLang="zh-CN" sz="2400" dirty="0"/>
              <a:t>、</a:t>
            </a:r>
            <a:r>
              <a:rPr lang="en-US" altLang="zh-CN" sz="2400" dirty="0"/>
              <a:t>n</a:t>
            </a:r>
            <a:r>
              <a:rPr lang="en-US" altLang="zh-CN" sz="2400" baseline="-25000" dirty="0"/>
              <a:t>6</a:t>
            </a:r>
            <a:r>
              <a:rPr lang="zh-CN" altLang="zh-CN" sz="2400" dirty="0"/>
              <a:t>、</a:t>
            </a:r>
            <a:r>
              <a:rPr lang="en-US" altLang="zh-CN" sz="2400" dirty="0"/>
              <a:t>n</a:t>
            </a:r>
            <a:r>
              <a:rPr lang="en-US" altLang="zh-CN" sz="2400" baseline="-25000" dirty="0"/>
              <a:t>7</a:t>
            </a:r>
            <a:r>
              <a:rPr lang="en-US" altLang="zh-CN" sz="2400" dirty="0" smtClean="0"/>
              <a:t>}</a:t>
            </a:r>
          </a:p>
          <a:p>
            <a:pPr lvl="0"/>
            <a:r>
              <a:rPr lang="zh-CN" altLang="zh-CN" sz="2800" dirty="0" smtClean="0"/>
              <a:t>如接收</a:t>
            </a:r>
            <a:r>
              <a:rPr lang="zh-CN" altLang="zh-CN" sz="2800" dirty="0"/>
              <a:t>方发现</a:t>
            </a:r>
            <a:r>
              <a:rPr lang="en-US" altLang="zh-CN" sz="2800" dirty="0"/>
              <a:t>G1</a:t>
            </a:r>
            <a:r>
              <a:rPr lang="zh-CN" altLang="zh-CN" sz="2800" dirty="0"/>
              <a:t>有数据出错了，</a:t>
            </a:r>
            <a:r>
              <a:rPr lang="zh-CN" altLang="zh-CN" sz="2800" dirty="0" smtClean="0"/>
              <a:t>但</a:t>
            </a:r>
            <a:r>
              <a:rPr lang="en-US" altLang="zh-CN" sz="2800" dirty="0" smtClean="0"/>
              <a:t>G2</a:t>
            </a:r>
            <a:r>
              <a:rPr lang="zh-CN" altLang="en-US" sz="2800" dirty="0" smtClean="0"/>
              <a:t>、</a:t>
            </a:r>
            <a:r>
              <a:rPr lang="en-US" altLang="zh-CN" sz="2800" dirty="0" smtClean="0"/>
              <a:t>G3</a:t>
            </a:r>
            <a:r>
              <a:rPr lang="zh-CN" altLang="zh-CN" sz="2800" dirty="0"/>
              <a:t>没有</a:t>
            </a:r>
            <a:r>
              <a:rPr lang="zh-CN" altLang="zh-CN" sz="2800" dirty="0" smtClean="0"/>
              <a:t>出错</a:t>
            </a:r>
            <a:endParaRPr lang="en-US" altLang="zh-CN" sz="2800" dirty="0" smtClean="0"/>
          </a:p>
          <a:p>
            <a:pPr lvl="1"/>
            <a:r>
              <a:rPr lang="zh-CN" altLang="zh-CN" sz="2400" dirty="0" smtClean="0"/>
              <a:t>很</a:t>
            </a:r>
            <a:r>
              <a:rPr lang="zh-CN" altLang="zh-CN" sz="2400" dirty="0"/>
              <a:t>显然是</a:t>
            </a:r>
            <a:r>
              <a:rPr lang="en-US" altLang="zh-CN" sz="2400" dirty="0"/>
              <a:t>n</a:t>
            </a:r>
            <a:r>
              <a:rPr lang="en-US" altLang="zh-CN" sz="2400" baseline="-25000" dirty="0"/>
              <a:t>1</a:t>
            </a:r>
            <a:r>
              <a:rPr lang="zh-CN" altLang="zh-CN" sz="2400" dirty="0"/>
              <a:t>出错</a:t>
            </a:r>
            <a:r>
              <a:rPr lang="zh-CN" altLang="zh-CN" sz="2400" dirty="0" smtClean="0"/>
              <a:t>了</a:t>
            </a:r>
            <a:endParaRPr lang="en-US" altLang="zh-CN" sz="2400" dirty="0" smtClean="0"/>
          </a:p>
          <a:p>
            <a:pPr lvl="1"/>
            <a:r>
              <a:rPr lang="zh-CN" altLang="zh-CN" sz="2400" dirty="0" smtClean="0"/>
              <a:t>类似</a:t>
            </a:r>
            <a:r>
              <a:rPr lang="zh-CN" altLang="zh-CN" sz="2400" dirty="0"/>
              <a:t>的还有</a:t>
            </a:r>
            <a:r>
              <a:rPr lang="en-US" altLang="zh-CN" sz="2400" dirty="0"/>
              <a:t>n</a:t>
            </a:r>
            <a:r>
              <a:rPr lang="en-US" altLang="zh-CN" sz="2400" baseline="-25000" dirty="0"/>
              <a:t>2</a:t>
            </a:r>
            <a:r>
              <a:rPr lang="zh-CN" altLang="zh-CN" sz="2400" dirty="0"/>
              <a:t>、</a:t>
            </a:r>
            <a:r>
              <a:rPr lang="en-US" altLang="zh-CN" sz="2400" dirty="0" smtClean="0"/>
              <a:t>n</a:t>
            </a:r>
            <a:r>
              <a:rPr lang="en-US" altLang="zh-CN" sz="2400" baseline="-25000" dirty="0" smtClean="0"/>
              <a:t>4</a:t>
            </a:r>
            <a:endParaRPr lang="en-US" altLang="zh-CN" sz="2400" dirty="0" smtClean="0"/>
          </a:p>
          <a:p>
            <a:pPr lvl="0"/>
            <a:r>
              <a:rPr lang="zh-CN" altLang="zh-CN" sz="2800" dirty="0" smtClean="0"/>
              <a:t>如</a:t>
            </a:r>
            <a:r>
              <a:rPr lang="en-US" altLang="zh-CN" sz="2800" dirty="0" smtClean="0"/>
              <a:t>G1</a:t>
            </a:r>
            <a:r>
              <a:rPr lang="zh-CN" altLang="zh-CN" sz="2800" dirty="0"/>
              <a:t>、</a:t>
            </a:r>
            <a:r>
              <a:rPr lang="en-US" altLang="zh-CN" sz="2800" dirty="0"/>
              <a:t>G2</a:t>
            </a:r>
            <a:r>
              <a:rPr lang="zh-CN" altLang="zh-CN" sz="2800" dirty="0"/>
              <a:t>有数据出错了，</a:t>
            </a:r>
            <a:r>
              <a:rPr lang="zh-CN" altLang="zh-CN" sz="2800" dirty="0" smtClean="0"/>
              <a:t>但</a:t>
            </a:r>
            <a:r>
              <a:rPr lang="en-US" altLang="zh-CN" sz="2800" dirty="0" smtClean="0"/>
              <a:t>G3</a:t>
            </a:r>
            <a:r>
              <a:rPr lang="zh-CN" altLang="zh-CN" sz="2800" dirty="0"/>
              <a:t>没有</a:t>
            </a:r>
            <a:r>
              <a:rPr lang="zh-CN" altLang="zh-CN" sz="2800" dirty="0" smtClean="0"/>
              <a:t>出错</a:t>
            </a:r>
            <a:endParaRPr lang="en-US" altLang="zh-CN" sz="2800" dirty="0" smtClean="0"/>
          </a:p>
          <a:p>
            <a:pPr lvl="1"/>
            <a:r>
              <a:rPr lang="zh-CN" altLang="zh-CN" sz="2400" dirty="0" smtClean="0"/>
              <a:t>很</a:t>
            </a:r>
            <a:r>
              <a:rPr lang="zh-CN" altLang="zh-CN" sz="2400" dirty="0"/>
              <a:t>显然是</a:t>
            </a:r>
            <a:r>
              <a:rPr lang="en-US" altLang="zh-CN" sz="2400" dirty="0"/>
              <a:t>n</a:t>
            </a:r>
            <a:r>
              <a:rPr lang="en-US" altLang="zh-CN" sz="2400" baseline="-25000" dirty="0"/>
              <a:t>5</a:t>
            </a:r>
            <a:r>
              <a:rPr lang="zh-CN" altLang="zh-CN" sz="2400" dirty="0"/>
              <a:t>出错</a:t>
            </a:r>
            <a:r>
              <a:rPr lang="zh-CN" altLang="zh-CN" sz="2400" dirty="0" smtClean="0"/>
              <a:t>了</a:t>
            </a:r>
            <a:endParaRPr lang="en-US" altLang="zh-CN" sz="2400" dirty="0" smtClean="0"/>
          </a:p>
          <a:p>
            <a:pPr lvl="1"/>
            <a:r>
              <a:rPr lang="zh-CN" altLang="zh-CN" sz="2400" dirty="0" smtClean="0"/>
              <a:t>类似</a:t>
            </a:r>
            <a:r>
              <a:rPr lang="zh-CN" altLang="zh-CN" sz="2400" dirty="0"/>
              <a:t>的还有</a:t>
            </a:r>
            <a:r>
              <a:rPr lang="en-US" altLang="zh-CN" sz="2400" dirty="0"/>
              <a:t>n</a:t>
            </a:r>
            <a:r>
              <a:rPr lang="en-US" altLang="zh-CN" sz="2400" baseline="-25000" dirty="0"/>
              <a:t>3</a:t>
            </a:r>
            <a:r>
              <a:rPr lang="zh-CN" altLang="zh-CN" sz="2400" dirty="0"/>
              <a:t>、</a:t>
            </a:r>
            <a:r>
              <a:rPr lang="en-US" altLang="zh-CN" sz="2400" dirty="0"/>
              <a:t>n</a:t>
            </a:r>
            <a:r>
              <a:rPr lang="en-US" altLang="zh-CN" sz="2400" baseline="-25000" dirty="0"/>
              <a:t>6</a:t>
            </a:r>
            <a:r>
              <a:rPr lang="zh-CN" altLang="zh-CN" sz="2400" dirty="0"/>
              <a:t>。</a:t>
            </a:r>
          </a:p>
          <a:p>
            <a:r>
              <a:rPr lang="zh-CN" altLang="zh-CN" sz="2800" dirty="0" smtClean="0"/>
              <a:t>如</a:t>
            </a:r>
            <a:r>
              <a:rPr lang="en-US" altLang="zh-CN" sz="2800" dirty="0" smtClean="0"/>
              <a:t>G1</a:t>
            </a:r>
            <a:r>
              <a:rPr lang="zh-CN" altLang="zh-CN" sz="2800" dirty="0"/>
              <a:t>、</a:t>
            </a:r>
            <a:r>
              <a:rPr lang="en-US" altLang="zh-CN" sz="2800" dirty="0"/>
              <a:t>G2</a:t>
            </a:r>
            <a:r>
              <a:rPr lang="zh-CN" altLang="zh-CN" sz="2800" dirty="0"/>
              <a:t>、</a:t>
            </a:r>
            <a:r>
              <a:rPr lang="en-US" altLang="zh-CN" sz="2800" dirty="0"/>
              <a:t>G3</a:t>
            </a:r>
            <a:r>
              <a:rPr lang="zh-CN" altLang="zh-CN" sz="2800" dirty="0"/>
              <a:t>都有数据出错</a:t>
            </a:r>
            <a:r>
              <a:rPr lang="zh-CN" altLang="zh-CN" sz="2800" dirty="0" smtClean="0"/>
              <a:t>了</a:t>
            </a:r>
            <a:endParaRPr lang="en-US" altLang="zh-CN" sz="2800" dirty="0" smtClean="0"/>
          </a:p>
          <a:p>
            <a:pPr lvl="1"/>
            <a:r>
              <a:rPr lang="zh-CN" altLang="zh-CN" sz="2400" dirty="0" smtClean="0"/>
              <a:t>只能</a:t>
            </a:r>
            <a:r>
              <a:rPr lang="zh-CN" altLang="zh-CN" sz="2400" dirty="0"/>
              <a:t>是</a:t>
            </a:r>
            <a:r>
              <a:rPr lang="en-US" altLang="zh-CN" sz="2400" dirty="0"/>
              <a:t>n</a:t>
            </a:r>
            <a:r>
              <a:rPr lang="en-US" altLang="zh-CN" sz="2400" baseline="-25000" dirty="0"/>
              <a:t>7</a:t>
            </a:r>
            <a:r>
              <a:rPr lang="zh-CN" altLang="zh-CN" sz="2400" dirty="0"/>
              <a:t>出错了</a:t>
            </a:r>
            <a:endParaRPr lang="zh-CN" altLang="en-US" sz="24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8408" y="548680"/>
            <a:ext cx="3022104" cy="2466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9181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wheel(1)">
                                      <p:cBhvr>
                                        <p:cTn id="7" dur="20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 calcmode="lin" valueType="num">
                                      <p:cBhvr additive="base">
                                        <p:cTn id="1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 calcmode="lin" valueType="num">
                                      <p:cBhvr additive="base">
                                        <p:cTn id="18"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 calcmode="lin" valueType="num">
                                      <p:cBhvr additive="base">
                                        <p:cTn id="24"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 calcmode="lin" valueType="num">
                                      <p:cBhvr additive="base">
                                        <p:cTn id="30"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 calcmode="lin" valueType="num">
                                      <p:cBhvr additive="base">
                                        <p:cTn id="36"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 calcmode="lin" valueType="num">
                                      <p:cBhvr additive="base">
                                        <p:cTn id="42"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3">
                                            <p:txEl>
                                              <p:pRg st="10" end="10"/>
                                            </p:txEl>
                                          </p:spTgt>
                                        </p:tgtEl>
                                        <p:attrNameLst>
                                          <p:attrName>style.visibility</p:attrName>
                                        </p:attrNameLst>
                                      </p:cBhvr>
                                      <p:to>
                                        <p:strVal val="visible"/>
                                      </p:to>
                                    </p:set>
                                    <p:anim calcmode="lin" valueType="num">
                                      <p:cBhvr additive="base">
                                        <p:cTn id="48"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3">
                                            <p:txEl>
                                              <p:pRg st="11" end="11"/>
                                            </p:txEl>
                                          </p:spTgt>
                                        </p:tgtEl>
                                        <p:attrNameLst>
                                          <p:attrName>style.visibility</p:attrName>
                                        </p:attrNameLst>
                                      </p:cBhvr>
                                      <p:to>
                                        <p:strVal val="visible"/>
                                      </p:to>
                                    </p:set>
                                    <p:anim calcmode="lin" valueType="num">
                                      <p:cBhvr additive="base">
                                        <p:cTn id="54"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
          </p:nvPr>
        </p:nvSpPr>
        <p:spPr/>
        <p:txBody>
          <a:bodyPr/>
          <a:lstStyle/>
          <a:p>
            <a:r>
              <a:rPr lang="zh-CN" altLang="zh-CN" dirty="0"/>
              <a:t>海明码在发送方对数据进行分组（例如</a:t>
            </a:r>
            <a:r>
              <a:rPr lang="en-US" altLang="zh-CN" dirty="0"/>
              <a:t>{n</a:t>
            </a:r>
            <a:r>
              <a:rPr lang="en-US" altLang="zh-CN" baseline="-25000" dirty="0"/>
              <a:t>3</a:t>
            </a:r>
            <a:r>
              <a:rPr lang="zh-CN" altLang="zh-CN" dirty="0"/>
              <a:t>、</a:t>
            </a:r>
            <a:r>
              <a:rPr lang="en-US" altLang="zh-CN" dirty="0"/>
              <a:t>n</a:t>
            </a:r>
            <a:r>
              <a:rPr lang="en-US" altLang="zh-CN" baseline="-25000" dirty="0"/>
              <a:t>5</a:t>
            </a:r>
            <a:r>
              <a:rPr lang="zh-CN" altLang="zh-CN" dirty="0"/>
              <a:t>、</a:t>
            </a:r>
            <a:r>
              <a:rPr lang="en-US" altLang="zh-CN" dirty="0"/>
              <a:t>n</a:t>
            </a:r>
            <a:r>
              <a:rPr lang="en-US" altLang="zh-CN" baseline="-25000" dirty="0"/>
              <a:t>7</a:t>
            </a:r>
            <a:r>
              <a:rPr lang="en-US" altLang="zh-CN" dirty="0"/>
              <a:t>}</a:t>
            </a:r>
            <a:r>
              <a:rPr lang="zh-CN" altLang="zh-CN" dirty="0"/>
              <a:t>、</a:t>
            </a:r>
            <a:r>
              <a:rPr lang="en-US" altLang="zh-CN" dirty="0"/>
              <a:t>{n</a:t>
            </a:r>
            <a:r>
              <a:rPr lang="en-US" altLang="zh-CN" baseline="-25000" dirty="0"/>
              <a:t>5</a:t>
            </a:r>
            <a:r>
              <a:rPr lang="zh-CN" altLang="zh-CN" dirty="0"/>
              <a:t>、</a:t>
            </a:r>
            <a:r>
              <a:rPr lang="en-US" altLang="zh-CN" dirty="0"/>
              <a:t>n</a:t>
            </a:r>
            <a:r>
              <a:rPr lang="en-US" altLang="zh-CN" baseline="-25000" dirty="0"/>
              <a:t>6</a:t>
            </a:r>
            <a:r>
              <a:rPr lang="zh-CN" altLang="zh-CN" dirty="0"/>
              <a:t>、</a:t>
            </a:r>
            <a:r>
              <a:rPr lang="en-US" altLang="zh-CN" dirty="0"/>
              <a:t>n</a:t>
            </a:r>
            <a:r>
              <a:rPr lang="en-US" altLang="zh-CN" baseline="-25000" dirty="0"/>
              <a:t>7</a:t>
            </a:r>
            <a:r>
              <a:rPr lang="en-US" altLang="zh-CN" dirty="0"/>
              <a:t>}</a:t>
            </a:r>
            <a:r>
              <a:rPr lang="zh-CN" altLang="zh-CN" dirty="0"/>
              <a:t>、</a:t>
            </a:r>
            <a:r>
              <a:rPr lang="en-US" altLang="zh-CN" dirty="0"/>
              <a:t>{n</a:t>
            </a:r>
            <a:r>
              <a:rPr lang="en-US" altLang="zh-CN" baseline="-25000" dirty="0"/>
              <a:t>3</a:t>
            </a:r>
            <a:r>
              <a:rPr lang="zh-CN" altLang="zh-CN" dirty="0"/>
              <a:t>、</a:t>
            </a:r>
            <a:r>
              <a:rPr lang="en-US" altLang="zh-CN" dirty="0"/>
              <a:t>n</a:t>
            </a:r>
            <a:r>
              <a:rPr lang="en-US" altLang="zh-CN" baseline="-25000" dirty="0"/>
              <a:t>6</a:t>
            </a:r>
            <a:r>
              <a:rPr lang="zh-CN" altLang="zh-CN" dirty="0"/>
              <a:t>、</a:t>
            </a:r>
            <a:r>
              <a:rPr lang="en-US" altLang="zh-CN" dirty="0"/>
              <a:t>n</a:t>
            </a:r>
            <a:r>
              <a:rPr lang="en-US" altLang="zh-CN" baseline="-25000" dirty="0"/>
              <a:t>7</a:t>
            </a:r>
            <a:r>
              <a:rPr lang="en-US" altLang="zh-CN" dirty="0"/>
              <a:t>}</a:t>
            </a:r>
            <a:r>
              <a:rPr lang="zh-CN" altLang="zh-CN" dirty="0" smtClean="0"/>
              <a:t>）</a:t>
            </a:r>
            <a:endParaRPr lang="en-US" altLang="zh-CN" dirty="0" smtClean="0"/>
          </a:p>
          <a:p>
            <a:r>
              <a:rPr lang="zh-CN" altLang="zh-CN" dirty="0" smtClean="0"/>
              <a:t>对</a:t>
            </a:r>
            <a:r>
              <a:rPr lang="zh-CN" altLang="zh-CN" dirty="0"/>
              <a:t>每一组分别</a:t>
            </a:r>
            <a:r>
              <a:rPr lang="zh-CN" altLang="zh-CN" dirty="0" smtClean="0"/>
              <a:t>计算</a:t>
            </a:r>
            <a:r>
              <a:rPr lang="zh-CN" altLang="en-US" dirty="0" smtClean="0"/>
              <a:t>奇</a:t>
            </a:r>
            <a:r>
              <a:rPr lang="en-US" altLang="zh-CN" dirty="0" smtClean="0"/>
              <a:t>/</a:t>
            </a:r>
            <a:r>
              <a:rPr lang="zh-CN" altLang="en-US" dirty="0" smtClean="0"/>
              <a:t>偶</a:t>
            </a:r>
            <a:r>
              <a:rPr lang="zh-CN" altLang="zh-CN" dirty="0" smtClean="0"/>
              <a:t>校验和</a:t>
            </a:r>
            <a:r>
              <a:rPr lang="zh-CN" altLang="zh-CN" dirty="0"/>
              <a:t>（如</a:t>
            </a:r>
            <a:r>
              <a:rPr lang="en-US" altLang="zh-CN" dirty="0"/>
              <a:t>n</a:t>
            </a:r>
            <a:r>
              <a:rPr lang="en-US" altLang="zh-CN" baseline="-25000" dirty="0"/>
              <a:t>1</a:t>
            </a:r>
            <a:r>
              <a:rPr lang="zh-CN" altLang="zh-CN" dirty="0"/>
              <a:t>、</a:t>
            </a:r>
            <a:r>
              <a:rPr lang="en-US" altLang="zh-CN" dirty="0"/>
              <a:t>n</a:t>
            </a:r>
            <a:r>
              <a:rPr lang="en-US" altLang="zh-CN" baseline="-25000" dirty="0"/>
              <a:t>2</a:t>
            </a:r>
            <a:r>
              <a:rPr lang="zh-CN" altLang="zh-CN" dirty="0"/>
              <a:t>、</a:t>
            </a:r>
            <a:r>
              <a:rPr lang="en-US" altLang="zh-CN" dirty="0"/>
              <a:t>n</a:t>
            </a:r>
            <a:r>
              <a:rPr lang="en-US" altLang="zh-CN" baseline="-25000" dirty="0"/>
              <a:t>4</a:t>
            </a:r>
            <a:r>
              <a:rPr lang="zh-CN" altLang="zh-CN" dirty="0"/>
              <a:t>），将数据与校验和统一排序（</a:t>
            </a:r>
            <a:r>
              <a:rPr lang="en-US" altLang="zh-CN" dirty="0"/>
              <a:t>n</a:t>
            </a:r>
            <a:r>
              <a:rPr lang="en-US" altLang="zh-CN" baseline="-25000" dirty="0"/>
              <a:t>1</a:t>
            </a:r>
            <a:r>
              <a:rPr lang="en-US" altLang="zh-CN" dirty="0"/>
              <a:t>~n</a:t>
            </a:r>
            <a:r>
              <a:rPr lang="en-US" altLang="zh-CN" baseline="-25000" dirty="0"/>
              <a:t>7</a:t>
            </a:r>
            <a:r>
              <a:rPr lang="zh-CN" altLang="zh-CN" dirty="0"/>
              <a:t>），最后发给接收</a:t>
            </a:r>
            <a:r>
              <a:rPr lang="zh-CN" altLang="zh-CN" dirty="0" smtClean="0"/>
              <a:t>方</a:t>
            </a:r>
            <a:endParaRPr lang="en-US" altLang="zh-CN" dirty="0" smtClean="0"/>
          </a:p>
          <a:p>
            <a:pPr lvl="1"/>
            <a:r>
              <a:rPr lang="en-US" altLang="zh-CN" dirty="0" smtClean="0"/>
              <a:t>1~7</a:t>
            </a:r>
            <a:r>
              <a:rPr lang="zh-CN" altLang="zh-CN" dirty="0"/>
              <a:t>是数据位</a:t>
            </a:r>
            <a:r>
              <a:rPr lang="en-US" altLang="zh-CN" dirty="0"/>
              <a:t>/</a:t>
            </a:r>
            <a:r>
              <a:rPr lang="zh-CN" altLang="zh-CN" dirty="0"/>
              <a:t>校验和位在最终发送数据中的</a:t>
            </a:r>
            <a:r>
              <a:rPr lang="zh-CN" altLang="zh-CN" dirty="0" smtClean="0"/>
              <a:t>位置</a:t>
            </a:r>
            <a:endParaRPr lang="en-US" altLang="zh-CN" dirty="0" smtClean="0"/>
          </a:p>
          <a:p>
            <a:pPr lvl="1"/>
            <a:r>
              <a:rPr lang="zh-CN" altLang="zh-CN" dirty="0" smtClean="0"/>
              <a:t>称之为</a:t>
            </a:r>
            <a:r>
              <a:rPr lang="zh-CN" altLang="zh-CN" dirty="0"/>
              <a:t>汉明码</a:t>
            </a:r>
            <a:r>
              <a:rPr lang="zh-CN" altLang="zh-CN" dirty="0" smtClean="0"/>
              <a:t>位置</a:t>
            </a:r>
            <a:endParaRPr lang="en-US" altLang="zh-CN" dirty="0" smtClean="0"/>
          </a:p>
        </p:txBody>
      </p:sp>
    </p:spTree>
    <p:extLst>
      <p:ext uri="{BB962C8B-B14F-4D97-AF65-F5344CB8AC3E}">
        <p14:creationId xmlns:p14="http://schemas.microsoft.com/office/powerpoint/2010/main" val="45342217"/>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接收</a:t>
            </a:r>
            <a:r>
              <a:rPr lang="zh-CN" altLang="zh-CN" dirty="0" smtClean="0"/>
              <a:t>方</a:t>
            </a:r>
            <a:endParaRPr lang="zh-CN" altLang="en-US" dirty="0"/>
          </a:p>
        </p:txBody>
      </p:sp>
      <p:sp>
        <p:nvSpPr>
          <p:cNvPr id="3" name="内容占位符 2"/>
          <p:cNvSpPr>
            <a:spLocks noGrp="1"/>
          </p:cNvSpPr>
          <p:nvPr>
            <p:ph sz="quarter" idx="1"/>
          </p:nvPr>
        </p:nvSpPr>
        <p:spPr/>
        <p:txBody>
          <a:bodyPr/>
          <a:lstStyle/>
          <a:p>
            <a:r>
              <a:rPr lang="zh-CN" altLang="zh-CN" dirty="0" smtClean="0"/>
              <a:t>根据</a:t>
            </a:r>
            <a:r>
              <a:rPr lang="zh-CN" altLang="zh-CN" dirty="0"/>
              <a:t>数据的位置知道数据所在组</a:t>
            </a:r>
            <a:endParaRPr lang="en-US" altLang="zh-CN" dirty="0"/>
          </a:p>
          <a:p>
            <a:r>
              <a:rPr lang="zh-CN" altLang="zh-CN" dirty="0"/>
              <a:t>对每一组进行</a:t>
            </a:r>
            <a:r>
              <a:rPr lang="zh-CN" altLang="zh-CN" dirty="0" smtClean="0"/>
              <a:t>校验</a:t>
            </a:r>
            <a:endParaRPr lang="en-US" altLang="zh-CN" dirty="0" smtClean="0"/>
          </a:p>
          <a:p>
            <a:r>
              <a:rPr lang="zh-CN" altLang="zh-CN" dirty="0" smtClean="0"/>
              <a:t>如果</a:t>
            </a:r>
            <a:r>
              <a:rPr lang="zh-CN" altLang="zh-CN" dirty="0"/>
              <a:t>出错则根据上面的规则找出出错数字的</a:t>
            </a:r>
            <a:r>
              <a:rPr lang="zh-CN" altLang="zh-CN" dirty="0" smtClean="0"/>
              <a:t>位置</a:t>
            </a:r>
            <a:endParaRPr lang="en-US" altLang="zh-CN" dirty="0" smtClean="0"/>
          </a:p>
          <a:p>
            <a:r>
              <a:rPr lang="zh-CN" altLang="zh-CN" dirty="0" smtClean="0"/>
              <a:t>把</a:t>
            </a:r>
            <a:r>
              <a:rPr lang="zh-CN" altLang="zh-CN" dirty="0"/>
              <a:t>出错位置的数字取反（</a:t>
            </a:r>
            <a:r>
              <a:rPr lang="en-US" altLang="zh-CN" dirty="0"/>
              <a:t>0</a:t>
            </a:r>
            <a:r>
              <a:rPr lang="zh-CN" altLang="zh-CN" dirty="0"/>
              <a:t>改成</a:t>
            </a:r>
            <a:r>
              <a:rPr lang="en-US" altLang="zh-CN" dirty="0"/>
              <a:t>1</a:t>
            </a:r>
            <a:r>
              <a:rPr lang="zh-CN" altLang="zh-CN" dirty="0"/>
              <a:t>，</a:t>
            </a:r>
            <a:r>
              <a:rPr lang="en-US" altLang="zh-CN" dirty="0"/>
              <a:t>1</a:t>
            </a:r>
            <a:r>
              <a:rPr lang="zh-CN" altLang="zh-CN" dirty="0"/>
              <a:t>改成</a:t>
            </a:r>
            <a:r>
              <a:rPr lang="en-US" altLang="zh-CN" dirty="0"/>
              <a:t>0</a:t>
            </a:r>
            <a:r>
              <a:rPr lang="zh-CN" altLang="zh-CN" dirty="0"/>
              <a:t>）即可</a:t>
            </a:r>
            <a:endParaRPr lang="zh-CN" altLang="en-US" dirty="0"/>
          </a:p>
          <a:p>
            <a:endParaRPr lang="zh-CN" altLang="en-US" dirty="0"/>
          </a:p>
        </p:txBody>
      </p:sp>
    </p:spTree>
    <p:extLst>
      <p:ext uri="{BB962C8B-B14F-4D97-AF65-F5344CB8AC3E}">
        <p14:creationId xmlns:p14="http://schemas.microsoft.com/office/powerpoint/2010/main" val="400750819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2. </a:t>
            </a:r>
            <a:r>
              <a:rPr lang="zh-CN" altLang="zh-CN" dirty="0">
                <a:solidFill>
                  <a:srgbClr val="FF0000"/>
                </a:solidFill>
              </a:rPr>
              <a:t>数据长度的限制</a:t>
            </a:r>
            <a:endParaRPr lang="zh-CN" altLang="en-US" dirty="0">
              <a:solidFill>
                <a:srgbClr val="FF0000"/>
              </a:solidFill>
            </a:endParaRPr>
          </a:p>
        </p:txBody>
      </p:sp>
      <p:sp>
        <p:nvSpPr>
          <p:cNvPr id="3" name="内容占位符 2"/>
          <p:cNvSpPr>
            <a:spLocks noGrp="1"/>
          </p:cNvSpPr>
          <p:nvPr>
            <p:ph sz="quarter" idx="1"/>
          </p:nvPr>
        </p:nvSpPr>
        <p:spPr>
          <a:xfrm>
            <a:off x="301752" y="1671064"/>
            <a:ext cx="8503920" cy="4854280"/>
          </a:xfrm>
        </p:spPr>
        <p:txBody>
          <a:bodyPr>
            <a:normAutofit lnSpcReduction="10000"/>
          </a:bodyPr>
          <a:lstStyle/>
          <a:p>
            <a:r>
              <a:rPr lang="zh-CN" altLang="zh-CN" dirty="0"/>
              <a:t>本例</a:t>
            </a:r>
            <a:r>
              <a:rPr lang="zh-CN" altLang="zh-CN" dirty="0" smtClean="0"/>
              <a:t>中</a:t>
            </a:r>
            <a:r>
              <a:rPr lang="zh-CN" altLang="en-US" dirty="0" smtClean="0"/>
              <a:t>，</a:t>
            </a:r>
            <a:r>
              <a:rPr lang="zh-CN" altLang="zh-CN" dirty="0" smtClean="0"/>
              <a:t>每</a:t>
            </a:r>
            <a:r>
              <a:rPr lang="zh-CN" altLang="zh-CN" dirty="0"/>
              <a:t>组只能</a:t>
            </a:r>
            <a:r>
              <a:rPr lang="en-US" altLang="zh-CN" dirty="0"/>
              <a:t>3</a:t>
            </a:r>
            <a:r>
              <a:rPr lang="zh-CN" altLang="zh-CN" dirty="0"/>
              <a:t>个实际数字，第</a:t>
            </a:r>
            <a:r>
              <a:rPr lang="en-US" altLang="zh-CN" dirty="0"/>
              <a:t>4</a:t>
            </a:r>
            <a:r>
              <a:rPr lang="zh-CN" altLang="zh-CN" dirty="0" smtClean="0"/>
              <a:t>个为校验和</a:t>
            </a:r>
            <a:endParaRPr lang="en-US" altLang="zh-CN" dirty="0" smtClean="0"/>
          </a:p>
          <a:p>
            <a:pPr lvl="1"/>
            <a:r>
              <a:rPr lang="zh-CN" altLang="zh-CN" dirty="0" smtClean="0"/>
              <a:t>也就是</a:t>
            </a:r>
            <a:r>
              <a:rPr lang="en-US" altLang="zh-CN" dirty="0"/>
              <a:t>7</a:t>
            </a:r>
            <a:r>
              <a:rPr lang="zh-CN" altLang="zh-CN" dirty="0"/>
              <a:t>个数字中，只能有</a:t>
            </a:r>
            <a:r>
              <a:rPr lang="en-US" altLang="zh-CN" dirty="0" smtClean="0"/>
              <a:t>4</a:t>
            </a:r>
            <a:r>
              <a:rPr lang="zh-CN" altLang="en-US" dirty="0" smtClean="0"/>
              <a:t>个</a:t>
            </a:r>
            <a:r>
              <a:rPr lang="zh-CN" altLang="zh-CN" dirty="0" smtClean="0"/>
              <a:t>是</a:t>
            </a:r>
            <a:r>
              <a:rPr lang="zh-CN" altLang="zh-CN" dirty="0"/>
              <a:t>数据，其它</a:t>
            </a:r>
            <a:r>
              <a:rPr lang="en-US" altLang="zh-CN" dirty="0" smtClean="0"/>
              <a:t>3</a:t>
            </a:r>
            <a:r>
              <a:rPr lang="zh-CN" altLang="en-US" dirty="0"/>
              <a:t>个</a:t>
            </a:r>
            <a:r>
              <a:rPr lang="zh-CN" altLang="zh-CN" dirty="0" smtClean="0"/>
              <a:t>为校验和</a:t>
            </a:r>
            <a:endParaRPr lang="en-US" altLang="zh-CN" dirty="0" smtClean="0"/>
          </a:p>
          <a:p>
            <a:pPr lvl="1"/>
            <a:r>
              <a:rPr lang="zh-CN" altLang="zh-CN" dirty="0"/>
              <a:t>或者说：</a:t>
            </a:r>
            <a:r>
              <a:rPr lang="en-US" altLang="zh-CN" dirty="0"/>
              <a:t>4</a:t>
            </a:r>
            <a:r>
              <a:rPr lang="zh-CN" altLang="zh-CN" dirty="0"/>
              <a:t>位数据需要</a:t>
            </a:r>
            <a:r>
              <a:rPr lang="en-US" altLang="zh-CN" dirty="0"/>
              <a:t>3</a:t>
            </a:r>
            <a:r>
              <a:rPr lang="zh-CN" altLang="zh-CN" dirty="0"/>
              <a:t>位校验和</a:t>
            </a:r>
            <a:endParaRPr lang="en-US" altLang="zh-CN" dirty="0" smtClean="0"/>
          </a:p>
          <a:p>
            <a:r>
              <a:rPr lang="zh-CN" altLang="zh-CN" dirty="0"/>
              <a:t>数据位数再长一些是否可以呢</a:t>
            </a:r>
            <a:r>
              <a:rPr lang="zh-CN" altLang="zh-CN" dirty="0" smtClean="0"/>
              <a:t>？</a:t>
            </a:r>
            <a:endParaRPr lang="en-US" altLang="zh-CN" dirty="0" smtClean="0"/>
          </a:p>
          <a:p>
            <a:pPr lvl="1"/>
            <a:r>
              <a:rPr lang="zh-CN" altLang="zh-CN" dirty="0" smtClean="0"/>
              <a:t>当然</a:t>
            </a:r>
            <a:r>
              <a:rPr lang="zh-CN" altLang="zh-CN" dirty="0"/>
              <a:t>是可以的，</a:t>
            </a:r>
            <a:r>
              <a:rPr lang="zh-CN" altLang="zh-CN" dirty="0" smtClean="0"/>
              <a:t>但是有条件</a:t>
            </a:r>
            <a:endParaRPr lang="en-US" altLang="zh-CN" dirty="0" smtClean="0"/>
          </a:p>
          <a:p>
            <a:r>
              <a:rPr lang="zh-CN" altLang="zh-CN" sz="2800" dirty="0"/>
              <a:t>设</a:t>
            </a:r>
            <a:r>
              <a:rPr lang="zh-CN" altLang="zh-CN" sz="2800" dirty="0" smtClean="0"/>
              <a:t>数据为</a:t>
            </a:r>
            <a:r>
              <a:rPr lang="en-US" altLang="zh-CN" sz="2800" dirty="0" smtClean="0"/>
              <a:t>n</a:t>
            </a:r>
            <a:r>
              <a:rPr lang="zh-CN" altLang="zh-CN" sz="2800" dirty="0"/>
              <a:t>位</a:t>
            </a:r>
            <a:r>
              <a:rPr lang="zh-CN" altLang="zh-CN" sz="2800" dirty="0" smtClean="0"/>
              <a:t>，</a:t>
            </a:r>
            <a:r>
              <a:rPr lang="zh-CN" altLang="zh-CN" sz="2800" dirty="0"/>
              <a:t>校验位为</a:t>
            </a:r>
            <a:r>
              <a:rPr lang="en-US" altLang="zh-CN" sz="2800" dirty="0" smtClean="0"/>
              <a:t>k</a:t>
            </a:r>
            <a:r>
              <a:rPr lang="zh-CN" altLang="zh-CN" sz="2800" dirty="0"/>
              <a:t>位</a:t>
            </a:r>
            <a:r>
              <a:rPr lang="zh-CN" altLang="zh-CN" sz="2800" dirty="0" smtClean="0"/>
              <a:t>（把</a:t>
            </a:r>
            <a:r>
              <a:rPr lang="zh-CN" altLang="zh-CN" sz="2800" dirty="0"/>
              <a:t>数据分为</a:t>
            </a:r>
            <a:r>
              <a:rPr lang="en-US" altLang="zh-CN" sz="2800" dirty="0"/>
              <a:t>k</a:t>
            </a:r>
            <a:r>
              <a:rPr lang="zh-CN" altLang="zh-CN" sz="2800" dirty="0"/>
              <a:t>组</a:t>
            </a:r>
            <a:r>
              <a:rPr lang="zh-CN" altLang="zh-CN" sz="2800" dirty="0" smtClean="0"/>
              <a:t>），必须</a:t>
            </a:r>
            <a:r>
              <a:rPr lang="zh-CN" altLang="zh-CN" sz="2800" dirty="0"/>
              <a:t>满足：</a:t>
            </a:r>
          </a:p>
          <a:p>
            <a:pPr lvl="1"/>
            <a:r>
              <a:rPr lang="en-US" altLang="zh-CN" sz="2300" dirty="0">
                <a:solidFill>
                  <a:srgbClr val="FF0000"/>
                </a:solidFill>
              </a:rPr>
              <a:t>2</a:t>
            </a:r>
            <a:r>
              <a:rPr lang="en-US" altLang="zh-CN" sz="2300" baseline="30000" dirty="0">
                <a:solidFill>
                  <a:srgbClr val="FF0000"/>
                </a:solidFill>
              </a:rPr>
              <a:t>k</a:t>
            </a:r>
            <a:r>
              <a:rPr lang="zh-CN" altLang="zh-CN" sz="2300" dirty="0">
                <a:solidFill>
                  <a:srgbClr val="FF0000"/>
                </a:solidFill>
              </a:rPr>
              <a:t>≥</a:t>
            </a:r>
            <a:r>
              <a:rPr lang="en-US" altLang="zh-CN" sz="2300" dirty="0" smtClean="0">
                <a:solidFill>
                  <a:srgbClr val="FF0000"/>
                </a:solidFill>
              </a:rPr>
              <a:t>n+k+1</a:t>
            </a:r>
          </a:p>
          <a:p>
            <a:r>
              <a:rPr lang="zh-CN" altLang="zh-CN" dirty="0"/>
              <a:t>将</a:t>
            </a:r>
            <a:r>
              <a:rPr lang="en-US" altLang="zh-CN" dirty="0"/>
              <a:t>k=3</a:t>
            </a:r>
            <a:r>
              <a:rPr lang="zh-CN" altLang="zh-CN" dirty="0"/>
              <a:t>，</a:t>
            </a:r>
            <a:r>
              <a:rPr lang="en-US" altLang="zh-CN" dirty="0"/>
              <a:t>n=4</a:t>
            </a:r>
            <a:r>
              <a:rPr lang="zh-CN" altLang="zh-CN" dirty="0"/>
              <a:t>带入发现，分成</a:t>
            </a:r>
            <a:r>
              <a:rPr lang="en-US" altLang="zh-CN" dirty="0"/>
              <a:t>3</a:t>
            </a:r>
            <a:r>
              <a:rPr lang="zh-CN" altLang="zh-CN" dirty="0"/>
              <a:t>组的情况下，</a:t>
            </a:r>
            <a:r>
              <a:rPr lang="en-US" altLang="zh-CN" dirty="0" smtClean="0"/>
              <a:t>4</a:t>
            </a:r>
            <a:r>
              <a:rPr lang="zh-CN" altLang="zh-CN" dirty="0"/>
              <a:t>位</a:t>
            </a:r>
            <a:r>
              <a:rPr lang="zh-CN" altLang="zh-CN" dirty="0" smtClean="0"/>
              <a:t>数据</a:t>
            </a:r>
            <a:r>
              <a:rPr lang="zh-CN" altLang="zh-CN" dirty="0"/>
              <a:t>已经是上限</a:t>
            </a:r>
            <a:r>
              <a:rPr lang="zh-CN" altLang="zh-CN" dirty="0" smtClean="0"/>
              <a:t>了</a:t>
            </a:r>
            <a:endParaRPr lang="en-US" altLang="zh-CN" dirty="0" smtClean="0"/>
          </a:p>
          <a:p>
            <a:r>
              <a:rPr lang="zh-CN" altLang="zh-CN" dirty="0" smtClean="0"/>
              <a:t>如果</a:t>
            </a:r>
            <a:r>
              <a:rPr lang="zh-CN" altLang="zh-CN" dirty="0"/>
              <a:t>数据再多一些，就需要更多的分组以及</a:t>
            </a:r>
            <a:r>
              <a:rPr lang="zh-CN" altLang="zh-CN" dirty="0" smtClean="0"/>
              <a:t>校验和</a:t>
            </a:r>
            <a:endParaRPr lang="zh-CN" altLang="en-US" dirty="0">
              <a:solidFill>
                <a:srgbClr val="FF0000"/>
              </a:solidFill>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7391" y="0"/>
            <a:ext cx="2016224" cy="1645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308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3. </a:t>
            </a:r>
            <a:r>
              <a:rPr lang="zh-CN" altLang="zh-CN" dirty="0">
                <a:solidFill>
                  <a:srgbClr val="FF0000"/>
                </a:solidFill>
              </a:rPr>
              <a:t>排排坐，分苹果</a:t>
            </a:r>
            <a:endParaRPr lang="zh-CN" altLang="en-US" dirty="0">
              <a:solidFill>
                <a:srgbClr val="FF0000"/>
              </a:solidFill>
            </a:endParaRPr>
          </a:p>
        </p:txBody>
      </p:sp>
      <p:sp>
        <p:nvSpPr>
          <p:cNvPr id="3" name="内容占位符 2"/>
          <p:cNvSpPr>
            <a:spLocks noGrp="1"/>
          </p:cNvSpPr>
          <p:nvPr>
            <p:ph sz="quarter" idx="1"/>
          </p:nvPr>
        </p:nvSpPr>
        <p:spPr>
          <a:xfrm>
            <a:off x="301752" y="1527048"/>
            <a:ext cx="8662736" cy="4572000"/>
          </a:xfrm>
        </p:spPr>
        <p:txBody>
          <a:bodyPr/>
          <a:lstStyle/>
          <a:p>
            <a:r>
              <a:rPr lang="zh-CN" altLang="zh-CN" dirty="0"/>
              <a:t>海明码的排序规则，有点小</a:t>
            </a:r>
            <a:r>
              <a:rPr lang="zh-CN" altLang="zh-CN" dirty="0" smtClean="0"/>
              <a:t>烦</a:t>
            </a:r>
            <a:endParaRPr lang="en-US" altLang="zh-CN" dirty="0" smtClean="0"/>
          </a:p>
          <a:p>
            <a:r>
              <a:rPr lang="zh-CN" altLang="zh-CN" dirty="0"/>
              <a:t>设数据（</a:t>
            </a:r>
            <a:r>
              <a:rPr lang="en-US" altLang="zh-CN" dirty="0"/>
              <a:t>D</a:t>
            </a:r>
            <a:r>
              <a:rPr lang="en-US" altLang="zh-CN" baseline="-25000" dirty="0"/>
              <a:t>1</a:t>
            </a:r>
            <a:r>
              <a:rPr lang="zh-CN" altLang="zh-CN" dirty="0"/>
              <a:t>、</a:t>
            </a:r>
            <a:r>
              <a:rPr lang="en-US" altLang="zh-CN" dirty="0"/>
              <a:t>D</a:t>
            </a:r>
            <a:r>
              <a:rPr lang="en-US" altLang="zh-CN" baseline="-25000" dirty="0"/>
              <a:t>2</a:t>
            </a:r>
            <a:r>
              <a:rPr lang="zh-CN" altLang="zh-CN" dirty="0"/>
              <a:t>、</a:t>
            </a:r>
            <a:r>
              <a:rPr lang="en-US" altLang="zh-CN" dirty="0"/>
              <a:t>...</a:t>
            </a:r>
            <a:r>
              <a:rPr lang="zh-CN" altLang="zh-CN" dirty="0"/>
              <a:t>、</a:t>
            </a:r>
            <a:r>
              <a:rPr lang="en-US" altLang="zh-CN" dirty="0" err="1"/>
              <a:t>D</a:t>
            </a:r>
            <a:r>
              <a:rPr lang="en-US" altLang="zh-CN" baseline="-25000" dirty="0" err="1"/>
              <a:t>n</a:t>
            </a:r>
            <a:r>
              <a:rPr lang="zh-CN" altLang="zh-CN" dirty="0"/>
              <a:t>）被分成了</a:t>
            </a:r>
            <a:r>
              <a:rPr lang="en-US" altLang="zh-CN" dirty="0"/>
              <a:t>k</a:t>
            </a:r>
            <a:r>
              <a:rPr lang="zh-CN" altLang="zh-CN" dirty="0"/>
              <a:t>组</a:t>
            </a:r>
            <a:r>
              <a:rPr lang="zh-CN" altLang="zh-CN" dirty="0" smtClean="0"/>
              <a:t>，</a:t>
            </a:r>
            <a:r>
              <a:rPr lang="en-US" altLang="zh-CN" dirty="0" smtClean="0"/>
              <a:t>H</a:t>
            </a:r>
            <a:r>
              <a:rPr lang="en-US" altLang="zh-CN" baseline="-25000" dirty="0" smtClean="0"/>
              <a:t>1</a:t>
            </a:r>
            <a:r>
              <a:rPr lang="zh-CN" altLang="zh-CN" dirty="0"/>
              <a:t>、</a:t>
            </a:r>
            <a:r>
              <a:rPr lang="en-US" altLang="zh-CN" dirty="0"/>
              <a:t>H</a:t>
            </a:r>
            <a:r>
              <a:rPr lang="en-US" altLang="zh-CN" baseline="-25000" dirty="0"/>
              <a:t>2</a:t>
            </a:r>
            <a:r>
              <a:rPr lang="zh-CN" altLang="zh-CN" dirty="0"/>
              <a:t>、</a:t>
            </a:r>
            <a:r>
              <a:rPr lang="en-US" altLang="zh-CN" dirty="0"/>
              <a:t>...</a:t>
            </a:r>
            <a:r>
              <a:rPr lang="zh-CN" altLang="zh-CN" dirty="0"/>
              <a:t>、</a:t>
            </a:r>
            <a:r>
              <a:rPr lang="en-US" altLang="zh-CN" dirty="0" err="1"/>
              <a:t>H</a:t>
            </a:r>
            <a:r>
              <a:rPr lang="en-US" altLang="zh-CN" baseline="-25000" dirty="0" err="1"/>
              <a:t>k</a:t>
            </a:r>
            <a:r>
              <a:rPr lang="zh-CN" altLang="zh-CN" dirty="0"/>
              <a:t>分别为每一组的</a:t>
            </a:r>
            <a:r>
              <a:rPr lang="zh-CN" altLang="zh-CN" dirty="0" smtClean="0"/>
              <a:t>校验和</a:t>
            </a:r>
            <a:endParaRPr lang="en-US" altLang="zh-CN" dirty="0" smtClean="0"/>
          </a:p>
          <a:p>
            <a:r>
              <a:rPr lang="zh-CN" altLang="zh-CN" dirty="0" smtClean="0"/>
              <a:t>把</a:t>
            </a:r>
            <a:r>
              <a:rPr lang="zh-CN" altLang="zh-CN" dirty="0"/>
              <a:t>校验和与数据统一排列成一行</a:t>
            </a:r>
            <a:r>
              <a:rPr lang="en-US" altLang="zh-CN" dirty="0" err="1"/>
              <a:t>n+k</a:t>
            </a:r>
            <a:r>
              <a:rPr lang="zh-CN" altLang="zh-CN" dirty="0"/>
              <a:t>位（本</a:t>
            </a:r>
            <a:r>
              <a:rPr lang="zh-CN" altLang="zh-CN" dirty="0" smtClean="0"/>
              <a:t>例</a:t>
            </a:r>
            <a:r>
              <a:rPr lang="en-US" altLang="zh-CN" dirty="0" smtClean="0"/>
              <a:t>7</a:t>
            </a:r>
            <a:r>
              <a:rPr lang="zh-CN" altLang="zh-CN" dirty="0"/>
              <a:t>位</a:t>
            </a:r>
            <a:r>
              <a:rPr lang="zh-CN" altLang="zh-CN" dirty="0" smtClean="0"/>
              <a:t>）</a:t>
            </a:r>
            <a:endParaRPr lang="en-US" altLang="zh-CN" dirty="0" smtClean="0"/>
          </a:p>
          <a:p>
            <a:r>
              <a:rPr lang="zh-CN" altLang="zh-CN" dirty="0"/>
              <a:t>第</a:t>
            </a:r>
            <a:r>
              <a:rPr lang="en-US" altLang="zh-CN" dirty="0" err="1"/>
              <a:t>i</a:t>
            </a:r>
            <a:r>
              <a:rPr lang="zh-CN" altLang="zh-CN" dirty="0"/>
              <a:t>组的校验和位置是</a:t>
            </a:r>
            <a:r>
              <a:rPr lang="en-US" altLang="zh-CN" dirty="0"/>
              <a:t>2</a:t>
            </a:r>
            <a:r>
              <a:rPr lang="en-US" altLang="zh-CN" baseline="30000" dirty="0"/>
              <a:t>i–1</a:t>
            </a:r>
            <a:r>
              <a:rPr lang="zh-CN" altLang="zh-CN" dirty="0"/>
              <a:t>（先暂时空着）</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2199482626"/>
              </p:ext>
            </p:extLst>
          </p:nvPr>
        </p:nvGraphicFramePr>
        <p:xfrm>
          <a:off x="971600" y="4149080"/>
          <a:ext cx="7056786" cy="1224136"/>
        </p:xfrm>
        <a:graphic>
          <a:graphicData uri="http://schemas.openxmlformats.org/drawingml/2006/table">
            <a:tbl>
              <a:tblPr firstRow="1" firstCol="1" bandRow="1">
                <a:tableStyleId>{5C22544A-7EE6-4342-B048-85BDC9FD1C3A}</a:tableStyleId>
              </a:tblPr>
              <a:tblGrid>
                <a:gridCol w="2076846"/>
                <a:gridCol w="711420"/>
                <a:gridCol w="711420"/>
                <a:gridCol w="711420"/>
                <a:gridCol w="711420"/>
                <a:gridCol w="711420"/>
                <a:gridCol w="711420"/>
                <a:gridCol w="711420"/>
              </a:tblGrid>
              <a:tr h="612068">
                <a:tc>
                  <a:txBody>
                    <a:bodyPr/>
                    <a:lstStyle/>
                    <a:p>
                      <a:pPr algn="ctr">
                        <a:spcAft>
                          <a:spcPts val="0"/>
                        </a:spcAft>
                      </a:pPr>
                      <a:r>
                        <a:rPr lang="zh-CN" sz="2800" kern="100" dirty="0">
                          <a:effectLst/>
                        </a:rPr>
                        <a:t>汉明码位置</a:t>
                      </a:r>
                      <a:endParaRPr lang="zh-CN" sz="2800" kern="100" dirty="0">
                        <a:effectLst/>
                        <a:latin typeface="Calibri"/>
                        <a:ea typeface="宋体"/>
                        <a:cs typeface="Times New Roman"/>
                      </a:endParaRPr>
                    </a:p>
                  </a:txBody>
                  <a:tcPr marL="68580" marR="68580" marT="0" marB="0"/>
                </a:tc>
                <a:tc>
                  <a:txBody>
                    <a:bodyPr/>
                    <a:lstStyle/>
                    <a:p>
                      <a:pPr algn="ctr">
                        <a:spcAft>
                          <a:spcPts val="0"/>
                        </a:spcAft>
                      </a:pPr>
                      <a:r>
                        <a:rPr lang="en-US" sz="2800" kern="100" dirty="0">
                          <a:effectLst/>
                        </a:rPr>
                        <a:t>1</a:t>
                      </a:r>
                      <a:endParaRPr lang="zh-CN" sz="2800" kern="100" dirty="0">
                        <a:effectLst/>
                        <a:latin typeface="Calibri"/>
                        <a:ea typeface="宋体"/>
                        <a:cs typeface="Times New Roman"/>
                      </a:endParaRPr>
                    </a:p>
                  </a:txBody>
                  <a:tcPr marL="68580" marR="68580" marT="0" marB="0"/>
                </a:tc>
                <a:tc>
                  <a:txBody>
                    <a:bodyPr/>
                    <a:lstStyle/>
                    <a:p>
                      <a:pPr algn="ctr">
                        <a:spcAft>
                          <a:spcPts val="0"/>
                        </a:spcAft>
                      </a:pPr>
                      <a:r>
                        <a:rPr lang="en-US" sz="2800" kern="100">
                          <a:effectLst/>
                        </a:rPr>
                        <a:t>2</a:t>
                      </a:r>
                      <a:endParaRPr lang="zh-CN" sz="2800" kern="100">
                        <a:effectLst/>
                        <a:latin typeface="Calibri"/>
                        <a:ea typeface="宋体"/>
                        <a:cs typeface="Times New Roman"/>
                      </a:endParaRPr>
                    </a:p>
                  </a:txBody>
                  <a:tcPr marL="68580" marR="68580" marT="0" marB="0"/>
                </a:tc>
                <a:tc>
                  <a:txBody>
                    <a:bodyPr/>
                    <a:lstStyle/>
                    <a:p>
                      <a:pPr algn="ctr">
                        <a:spcAft>
                          <a:spcPts val="0"/>
                        </a:spcAft>
                      </a:pPr>
                      <a:r>
                        <a:rPr lang="en-US" sz="2800" kern="100">
                          <a:effectLst/>
                        </a:rPr>
                        <a:t>3</a:t>
                      </a:r>
                      <a:endParaRPr lang="zh-CN" sz="2800" kern="100">
                        <a:effectLst/>
                        <a:latin typeface="Calibri"/>
                        <a:ea typeface="宋体"/>
                        <a:cs typeface="Times New Roman"/>
                      </a:endParaRPr>
                    </a:p>
                  </a:txBody>
                  <a:tcPr marL="68580" marR="68580" marT="0" marB="0"/>
                </a:tc>
                <a:tc>
                  <a:txBody>
                    <a:bodyPr/>
                    <a:lstStyle/>
                    <a:p>
                      <a:pPr algn="ctr">
                        <a:spcAft>
                          <a:spcPts val="0"/>
                        </a:spcAft>
                      </a:pPr>
                      <a:r>
                        <a:rPr lang="en-US" sz="2800" kern="100" dirty="0" smtClean="0">
                          <a:effectLst/>
                        </a:rPr>
                        <a:t>4</a:t>
                      </a:r>
                      <a:endParaRPr lang="zh-CN" sz="2800" kern="100" dirty="0">
                        <a:effectLst/>
                        <a:latin typeface="Calibri"/>
                        <a:ea typeface="宋体"/>
                        <a:cs typeface="Times New Roman"/>
                      </a:endParaRPr>
                    </a:p>
                  </a:txBody>
                  <a:tcPr marL="68580" marR="68580" marT="0" marB="0"/>
                </a:tc>
                <a:tc>
                  <a:txBody>
                    <a:bodyPr/>
                    <a:lstStyle/>
                    <a:p>
                      <a:pPr algn="ctr">
                        <a:spcAft>
                          <a:spcPts val="0"/>
                        </a:spcAft>
                      </a:pPr>
                      <a:r>
                        <a:rPr lang="en-US" sz="2800" kern="100" dirty="0" smtClean="0">
                          <a:effectLst/>
                        </a:rPr>
                        <a:t>5</a:t>
                      </a:r>
                      <a:endParaRPr lang="zh-CN" sz="2800" kern="100" dirty="0">
                        <a:effectLst/>
                        <a:latin typeface="Calibri"/>
                        <a:ea typeface="宋体"/>
                        <a:cs typeface="Times New Roman"/>
                      </a:endParaRPr>
                    </a:p>
                  </a:txBody>
                  <a:tcPr marL="68580" marR="68580" marT="0" marB="0"/>
                </a:tc>
                <a:tc>
                  <a:txBody>
                    <a:bodyPr/>
                    <a:lstStyle/>
                    <a:p>
                      <a:pPr marL="0" algn="ctr" rtl="0" eaLnBrk="1" latinLnBrk="0" hangingPunct="1">
                        <a:spcAft>
                          <a:spcPts val="0"/>
                        </a:spcAft>
                      </a:pPr>
                      <a:r>
                        <a:rPr kumimoji="0" lang="en-US" sz="2800" b="1" kern="100" dirty="0">
                          <a:solidFill>
                            <a:schemeClr val="lt1"/>
                          </a:solidFill>
                          <a:effectLst/>
                          <a:latin typeface="+mn-lt"/>
                          <a:ea typeface="+mn-ea"/>
                          <a:cs typeface="+mn-cs"/>
                        </a:rPr>
                        <a:t>6</a:t>
                      </a:r>
                      <a:endParaRPr kumimoji="0" lang="zh-CN" sz="2800" b="1" kern="100" dirty="0">
                        <a:solidFill>
                          <a:schemeClr val="lt1"/>
                        </a:solidFill>
                        <a:effectLst/>
                        <a:latin typeface="+mn-lt"/>
                        <a:ea typeface="+mn-ea"/>
                        <a:cs typeface="+mn-cs"/>
                      </a:endParaRPr>
                    </a:p>
                  </a:txBody>
                  <a:tcPr marL="68580" marR="68580" marT="0" marB="0"/>
                </a:tc>
                <a:tc>
                  <a:txBody>
                    <a:bodyPr/>
                    <a:lstStyle/>
                    <a:p>
                      <a:pPr marL="0" algn="ctr" rtl="0" eaLnBrk="1" latinLnBrk="0" hangingPunct="1">
                        <a:spcAft>
                          <a:spcPts val="0"/>
                        </a:spcAft>
                      </a:pPr>
                      <a:r>
                        <a:rPr kumimoji="0" lang="en-US" sz="2800" b="1" kern="100" dirty="0">
                          <a:solidFill>
                            <a:schemeClr val="lt1"/>
                          </a:solidFill>
                          <a:effectLst/>
                          <a:latin typeface="+mn-lt"/>
                          <a:ea typeface="+mn-ea"/>
                          <a:cs typeface="+mn-cs"/>
                        </a:rPr>
                        <a:t>7</a:t>
                      </a:r>
                      <a:endParaRPr kumimoji="0" lang="zh-CN" sz="2800" b="1" kern="100" dirty="0">
                        <a:solidFill>
                          <a:schemeClr val="lt1"/>
                        </a:solidFill>
                        <a:effectLst/>
                        <a:latin typeface="+mn-lt"/>
                        <a:ea typeface="+mn-ea"/>
                        <a:cs typeface="+mn-cs"/>
                      </a:endParaRPr>
                    </a:p>
                  </a:txBody>
                  <a:tcPr marL="68580" marR="68580" marT="0" marB="0"/>
                </a:tc>
              </a:tr>
              <a:tr h="612068">
                <a:tc>
                  <a:txBody>
                    <a:bodyPr/>
                    <a:lstStyle/>
                    <a:p>
                      <a:pPr algn="ctr">
                        <a:spcAft>
                          <a:spcPts val="0"/>
                        </a:spcAft>
                      </a:pPr>
                      <a:r>
                        <a:rPr lang="zh-CN" sz="2800" kern="100" dirty="0">
                          <a:effectLst/>
                        </a:rPr>
                        <a:t>校验和位置</a:t>
                      </a:r>
                      <a:endParaRPr lang="zh-CN" sz="2800" kern="100" dirty="0">
                        <a:effectLst/>
                        <a:latin typeface="Calibri"/>
                        <a:ea typeface="宋体"/>
                        <a:cs typeface="Times New Roman"/>
                      </a:endParaRPr>
                    </a:p>
                  </a:txBody>
                  <a:tcPr marL="68580" marR="68580" marT="0" marB="0"/>
                </a:tc>
                <a:tc>
                  <a:txBody>
                    <a:bodyPr/>
                    <a:lstStyle/>
                    <a:p>
                      <a:endParaRPr lang="zh-CN" altLang="en-US"/>
                    </a:p>
                  </a:txBody>
                  <a:tcPr marL="68580" marR="68580" marT="0" marB="0"/>
                </a:tc>
                <a:tc>
                  <a:txBody>
                    <a:bodyPr/>
                    <a:lstStyle/>
                    <a:p>
                      <a:endParaRPr lang="zh-CN" altLang="en-US"/>
                    </a:p>
                  </a:txBody>
                  <a:tcPr marL="68580" marR="68580" marT="0" marB="0"/>
                </a:tc>
                <a:tc>
                  <a:txBody>
                    <a:bodyPr/>
                    <a:lstStyle/>
                    <a:p>
                      <a:endParaRPr lang="zh-CN" altLang="en-US"/>
                    </a:p>
                  </a:txBody>
                  <a:tcPr marL="68580" marR="68580" marT="0" marB="0"/>
                </a:tc>
                <a:tc>
                  <a:txBody>
                    <a:bodyPr/>
                    <a:lstStyle/>
                    <a:p>
                      <a:endParaRPr lang="zh-CN" altLang="en-US"/>
                    </a:p>
                  </a:txBody>
                  <a:tcPr marL="68580" marR="68580" marT="0" marB="0"/>
                </a:tc>
                <a:tc>
                  <a:txBody>
                    <a:bodyPr/>
                    <a:lstStyle/>
                    <a:p>
                      <a:endParaRPr lang="zh-CN" altLang="en-US"/>
                    </a:p>
                  </a:txBody>
                  <a:tcPr marL="68580" marR="68580" marT="0" marB="0"/>
                </a:tc>
                <a:tc>
                  <a:txBody>
                    <a:bodyPr/>
                    <a:lstStyle/>
                    <a:p>
                      <a:endParaRPr lang="zh-CN" altLang="en-US"/>
                    </a:p>
                  </a:txBody>
                  <a:tcPr marL="68580" marR="68580" marT="0" marB="0"/>
                </a:tc>
                <a:tc>
                  <a:txBody>
                    <a:bodyPr/>
                    <a:lstStyle/>
                    <a:p>
                      <a:endParaRPr lang="zh-CN" altLang="en-US" dirty="0"/>
                    </a:p>
                  </a:txBody>
                  <a:tcPr marL="68580" marR="68580" marT="0" marB="0"/>
                </a:tc>
              </a:tr>
            </a:tbl>
          </a:graphicData>
        </a:graphic>
      </p:graphicFrame>
      <p:sp>
        <p:nvSpPr>
          <p:cNvPr id="6" name="心形 5"/>
          <p:cNvSpPr/>
          <p:nvPr/>
        </p:nvSpPr>
        <p:spPr>
          <a:xfrm>
            <a:off x="3203848" y="4888033"/>
            <a:ext cx="360040" cy="360040"/>
          </a:xfrm>
          <a:prstGeom prst="hear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心形 6"/>
          <p:cNvSpPr/>
          <p:nvPr/>
        </p:nvSpPr>
        <p:spPr>
          <a:xfrm>
            <a:off x="3923928" y="4888033"/>
            <a:ext cx="360040" cy="360040"/>
          </a:xfrm>
          <a:prstGeom prst="hear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心形 7"/>
          <p:cNvSpPr/>
          <p:nvPr/>
        </p:nvSpPr>
        <p:spPr>
          <a:xfrm>
            <a:off x="5364088" y="4888033"/>
            <a:ext cx="360040" cy="360040"/>
          </a:xfrm>
          <a:prstGeom prst="hear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600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solidFill>
                <a:srgbClr val="FF0000"/>
              </a:solidFill>
            </a:endParaRPr>
          </a:p>
        </p:txBody>
      </p:sp>
      <p:sp>
        <p:nvSpPr>
          <p:cNvPr id="3" name="内容占位符 2"/>
          <p:cNvSpPr>
            <a:spLocks noGrp="1"/>
          </p:cNvSpPr>
          <p:nvPr>
            <p:ph sz="quarter" idx="1"/>
          </p:nvPr>
        </p:nvSpPr>
        <p:spPr>
          <a:xfrm>
            <a:off x="301752" y="1527048"/>
            <a:ext cx="8662736" cy="4572000"/>
          </a:xfrm>
        </p:spPr>
        <p:txBody>
          <a:bodyPr/>
          <a:lstStyle/>
          <a:p>
            <a:r>
              <a:rPr lang="zh-CN" altLang="zh-CN" dirty="0"/>
              <a:t>把</a:t>
            </a:r>
            <a:r>
              <a:rPr lang="en-US" altLang="zh-CN" dirty="0"/>
              <a:t>D</a:t>
            </a:r>
            <a:r>
              <a:rPr lang="en-US" altLang="zh-CN" baseline="-25000" dirty="0"/>
              <a:t>1</a:t>
            </a:r>
            <a:r>
              <a:rPr lang="zh-CN" altLang="zh-CN" dirty="0"/>
              <a:t>、</a:t>
            </a:r>
            <a:r>
              <a:rPr lang="en-US" altLang="zh-CN" dirty="0"/>
              <a:t>D</a:t>
            </a:r>
            <a:r>
              <a:rPr lang="en-US" altLang="zh-CN" baseline="-25000" dirty="0"/>
              <a:t>2</a:t>
            </a:r>
            <a:r>
              <a:rPr lang="zh-CN" altLang="zh-CN" dirty="0"/>
              <a:t>、</a:t>
            </a:r>
            <a:r>
              <a:rPr lang="en-US" altLang="zh-CN" dirty="0"/>
              <a:t>...</a:t>
            </a:r>
            <a:r>
              <a:rPr lang="zh-CN" altLang="zh-CN" dirty="0"/>
              <a:t>、</a:t>
            </a:r>
            <a:r>
              <a:rPr lang="en-US" altLang="zh-CN" dirty="0" err="1"/>
              <a:t>D</a:t>
            </a:r>
            <a:r>
              <a:rPr lang="en-US" altLang="zh-CN" baseline="-25000" dirty="0" err="1"/>
              <a:t>n</a:t>
            </a:r>
            <a:r>
              <a:rPr lang="zh-CN" altLang="zh-CN" dirty="0"/>
              <a:t>按顺序见缝插针地插入空闲的</a:t>
            </a:r>
            <a:r>
              <a:rPr lang="zh-CN" altLang="zh-CN" dirty="0" smtClean="0"/>
              <a:t>位置</a:t>
            </a:r>
            <a:endParaRPr lang="en-US" altLang="zh-CN" dirty="0" smtClean="0"/>
          </a:p>
          <a:p>
            <a:endParaRPr lang="en-US" altLang="zh-CN" dirty="0"/>
          </a:p>
          <a:p>
            <a:endParaRPr lang="en-US" altLang="zh-CN" dirty="0" smtClean="0"/>
          </a:p>
          <a:p>
            <a:endParaRPr lang="en-US" altLang="zh-CN" dirty="0"/>
          </a:p>
          <a:p>
            <a:r>
              <a:rPr lang="zh-CN" altLang="zh-CN" dirty="0" smtClean="0"/>
              <a:t>对于数据位，依照所处的位置按下面思想进行分组</a:t>
            </a:r>
            <a:endParaRPr lang="en-US" altLang="zh-CN" dirty="0" smtClean="0"/>
          </a:p>
          <a:p>
            <a:pPr lvl="1"/>
            <a:r>
              <a:rPr lang="en-US" altLang="zh-CN" dirty="0" smtClean="0"/>
              <a:t>D</a:t>
            </a:r>
            <a:r>
              <a:rPr lang="en-US" altLang="zh-CN" baseline="-25000" dirty="0" smtClean="0"/>
              <a:t>1</a:t>
            </a:r>
            <a:r>
              <a:rPr lang="zh-CN" altLang="zh-CN" dirty="0" smtClean="0"/>
              <a:t>处于第</a:t>
            </a:r>
            <a:r>
              <a:rPr lang="en-US" altLang="zh-CN" dirty="0" smtClean="0"/>
              <a:t>3</a:t>
            </a:r>
            <a:r>
              <a:rPr lang="zh-CN" altLang="zh-CN" dirty="0" smtClean="0"/>
              <a:t>位，二进制是</a:t>
            </a:r>
            <a:r>
              <a:rPr lang="en-US" altLang="zh-CN" dirty="0" smtClean="0"/>
              <a:t>0 1 1</a:t>
            </a:r>
            <a:endParaRPr lang="zh-CN" altLang="zh-CN" dirty="0" smtClean="0"/>
          </a:p>
          <a:p>
            <a:pPr lvl="1"/>
            <a:r>
              <a:rPr lang="en-US" altLang="zh-CN" dirty="0" smtClean="0"/>
              <a:t>D</a:t>
            </a:r>
            <a:r>
              <a:rPr lang="en-US" altLang="zh-CN" baseline="-25000" dirty="0" smtClean="0"/>
              <a:t>2</a:t>
            </a:r>
            <a:r>
              <a:rPr lang="zh-CN" altLang="zh-CN" dirty="0" smtClean="0"/>
              <a:t>处于第</a:t>
            </a:r>
            <a:r>
              <a:rPr lang="en-US" altLang="zh-CN" dirty="0" smtClean="0"/>
              <a:t>5</a:t>
            </a:r>
            <a:r>
              <a:rPr lang="zh-CN" altLang="zh-CN" dirty="0" smtClean="0"/>
              <a:t>位，二进制是</a:t>
            </a:r>
            <a:r>
              <a:rPr lang="en-US" altLang="zh-CN" dirty="0" smtClean="0"/>
              <a:t>1 0 1</a:t>
            </a:r>
            <a:endParaRPr lang="zh-CN" altLang="zh-CN" dirty="0" smtClean="0"/>
          </a:p>
          <a:p>
            <a:pPr lvl="1"/>
            <a:r>
              <a:rPr lang="en-US" altLang="zh-CN" dirty="0" smtClean="0"/>
              <a:t>D</a:t>
            </a:r>
            <a:r>
              <a:rPr lang="en-US" altLang="zh-CN" baseline="-25000" dirty="0" smtClean="0"/>
              <a:t>3</a:t>
            </a:r>
            <a:r>
              <a:rPr lang="zh-CN" altLang="zh-CN" dirty="0" smtClean="0"/>
              <a:t>处于第</a:t>
            </a:r>
            <a:r>
              <a:rPr lang="en-US" altLang="zh-CN" dirty="0" smtClean="0"/>
              <a:t>6</a:t>
            </a:r>
            <a:r>
              <a:rPr lang="zh-CN" altLang="zh-CN" dirty="0" smtClean="0"/>
              <a:t>位，二进制是</a:t>
            </a:r>
            <a:r>
              <a:rPr lang="en-US" altLang="zh-CN" dirty="0" smtClean="0"/>
              <a:t>1 1 0</a:t>
            </a:r>
            <a:endParaRPr lang="zh-CN" altLang="zh-CN" dirty="0" smtClean="0"/>
          </a:p>
          <a:p>
            <a:pPr lvl="1"/>
            <a:r>
              <a:rPr lang="en-US" altLang="zh-CN" dirty="0" smtClean="0"/>
              <a:t>D</a:t>
            </a:r>
            <a:r>
              <a:rPr lang="en-US" altLang="zh-CN" baseline="-25000" dirty="0" smtClean="0"/>
              <a:t>4</a:t>
            </a:r>
            <a:r>
              <a:rPr lang="zh-CN" altLang="zh-CN" dirty="0" smtClean="0"/>
              <a:t>处于第</a:t>
            </a:r>
            <a:r>
              <a:rPr lang="en-US" altLang="zh-CN" dirty="0" smtClean="0"/>
              <a:t>7</a:t>
            </a:r>
            <a:r>
              <a:rPr lang="zh-CN" altLang="zh-CN" dirty="0" smtClean="0"/>
              <a:t>位，二进制是</a:t>
            </a:r>
            <a:r>
              <a:rPr lang="en-US" altLang="zh-CN" dirty="0" smtClean="0"/>
              <a:t>1 1 1</a:t>
            </a:r>
            <a:endParaRPr lang="zh-CN" altLang="en-US" dirty="0" smtClean="0"/>
          </a:p>
          <a:p>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3451474056"/>
              </p:ext>
            </p:extLst>
          </p:nvPr>
        </p:nvGraphicFramePr>
        <p:xfrm>
          <a:off x="899592" y="2276872"/>
          <a:ext cx="7056786" cy="1224136"/>
        </p:xfrm>
        <a:graphic>
          <a:graphicData uri="http://schemas.openxmlformats.org/drawingml/2006/table">
            <a:tbl>
              <a:tblPr firstRow="1" firstCol="1" bandRow="1">
                <a:tableStyleId>{5C22544A-7EE6-4342-B048-85BDC9FD1C3A}</a:tableStyleId>
              </a:tblPr>
              <a:tblGrid>
                <a:gridCol w="2076846"/>
                <a:gridCol w="711420"/>
                <a:gridCol w="711420"/>
                <a:gridCol w="711420"/>
                <a:gridCol w="711420"/>
                <a:gridCol w="711420"/>
                <a:gridCol w="711420"/>
                <a:gridCol w="711420"/>
              </a:tblGrid>
              <a:tr h="612068">
                <a:tc>
                  <a:txBody>
                    <a:bodyPr/>
                    <a:lstStyle/>
                    <a:p>
                      <a:pPr algn="ctr">
                        <a:spcAft>
                          <a:spcPts val="0"/>
                        </a:spcAft>
                      </a:pPr>
                      <a:r>
                        <a:rPr lang="zh-CN" sz="2800" kern="100" dirty="0">
                          <a:effectLst/>
                        </a:rPr>
                        <a:t>汉明码位置</a:t>
                      </a:r>
                      <a:endParaRPr lang="zh-CN" sz="2800" kern="100" dirty="0">
                        <a:effectLst/>
                        <a:latin typeface="Calibri"/>
                        <a:ea typeface="宋体"/>
                        <a:cs typeface="Times New Roman"/>
                      </a:endParaRPr>
                    </a:p>
                  </a:txBody>
                  <a:tcPr marL="68580" marR="68580" marT="0" marB="0"/>
                </a:tc>
                <a:tc>
                  <a:txBody>
                    <a:bodyPr/>
                    <a:lstStyle/>
                    <a:p>
                      <a:pPr algn="ctr">
                        <a:spcAft>
                          <a:spcPts val="0"/>
                        </a:spcAft>
                      </a:pPr>
                      <a:r>
                        <a:rPr lang="en-US" sz="2800" kern="100" dirty="0">
                          <a:effectLst/>
                        </a:rPr>
                        <a:t>1</a:t>
                      </a:r>
                      <a:endParaRPr lang="zh-CN" sz="2800" kern="100" dirty="0">
                        <a:effectLst/>
                        <a:latin typeface="Calibri"/>
                        <a:ea typeface="宋体"/>
                        <a:cs typeface="Times New Roman"/>
                      </a:endParaRPr>
                    </a:p>
                  </a:txBody>
                  <a:tcPr marL="68580" marR="68580" marT="0" marB="0"/>
                </a:tc>
                <a:tc>
                  <a:txBody>
                    <a:bodyPr/>
                    <a:lstStyle/>
                    <a:p>
                      <a:pPr algn="ctr">
                        <a:spcAft>
                          <a:spcPts val="0"/>
                        </a:spcAft>
                      </a:pPr>
                      <a:r>
                        <a:rPr lang="en-US" sz="2800" kern="100">
                          <a:effectLst/>
                        </a:rPr>
                        <a:t>2</a:t>
                      </a:r>
                      <a:endParaRPr lang="zh-CN" sz="2800" kern="100">
                        <a:effectLst/>
                        <a:latin typeface="Calibri"/>
                        <a:ea typeface="宋体"/>
                        <a:cs typeface="Times New Roman"/>
                      </a:endParaRPr>
                    </a:p>
                  </a:txBody>
                  <a:tcPr marL="68580" marR="68580" marT="0" marB="0"/>
                </a:tc>
                <a:tc>
                  <a:txBody>
                    <a:bodyPr/>
                    <a:lstStyle/>
                    <a:p>
                      <a:pPr algn="ctr">
                        <a:spcAft>
                          <a:spcPts val="0"/>
                        </a:spcAft>
                      </a:pPr>
                      <a:r>
                        <a:rPr lang="en-US" sz="2800" kern="100">
                          <a:effectLst/>
                        </a:rPr>
                        <a:t>3</a:t>
                      </a:r>
                      <a:endParaRPr lang="zh-CN" sz="2800" kern="100">
                        <a:effectLst/>
                        <a:latin typeface="Calibri"/>
                        <a:ea typeface="宋体"/>
                        <a:cs typeface="Times New Roman"/>
                      </a:endParaRPr>
                    </a:p>
                  </a:txBody>
                  <a:tcPr marL="68580" marR="68580" marT="0" marB="0"/>
                </a:tc>
                <a:tc>
                  <a:txBody>
                    <a:bodyPr/>
                    <a:lstStyle/>
                    <a:p>
                      <a:pPr algn="ctr">
                        <a:spcAft>
                          <a:spcPts val="0"/>
                        </a:spcAft>
                      </a:pPr>
                      <a:r>
                        <a:rPr lang="en-US" sz="2800" kern="100">
                          <a:effectLst/>
                        </a:rPr>
                        <a:t>4</a:t>
                      </a:r>
                      <a:endParaRPr lang="zh-CN" sz="2800" kern="100">
                        <a:effectLst/>
                        <a:latin typeface="Calibri"/>
                        <a:ea typeface="宋体"/>
                        <a:cs typeface="Times New Roman"/>
                      </a:endParaRPr>
                    </a:p>
                  </a:txBody>
                  <a:tcPr marL="68580" marR="68580" marT="0" marB="0"/>
                </a:tc>
                <a:tc>
                  <a:txBody>
                    <a:bodyPr/>
                    <a:lstStyle/>
                    <a:p>
                      <a:pPr algn="ctr">
                        <a:spcAft>
                          <a:spcPts val="0"/>
                        </a:spcAft>
                      </a:pPr>
                      <a:r>
                        <a:rPr lang="en-US" sz="2800" kern="100">
                          <a:effectLst/>
                        </a:rPr>
                        <a:t>5</a:t>
                      </a:r>
                      <a:endParaRPr lang="zh-CN" sz="2800" kern="100">
                        <a:effectLst/>
                        <a:latin typeface="Calibri"/>
                        <a:ea typeface="宋体"/>
                        <a:cs typeface="Times New Roman"/>
                      </a:endParaRPr>
                    </a:p>
                  </a:txBody>
                  <a:tcPr marL="68580" marR="68580" marT="0" marB="0"/>
                </a:tc>
                <a:tc>
                  <a:txBody>
                    <a:bodyPr/>
                    <a:lstStyle/>
                    <a:p>
                      <a:pPr algn="ctr">
                        <a:spcAft>
                          <a:spcPts val="0"/>
                        </a:spcAft>
                      </a:pPr>
                      <a:r>
                        <a:rPr lang="en-US" sz="2800" kern="100">
                          <a:effectLst/>
                        </a:rPr>
                        <a:t>6</a:t>
                      </a:r>
                      <a:endParaRPr lang="zh-CN" sz="2800" kern="100">
                        <a:effectLst/>
                        <a:latin typeface="Calibri"/>
                        <a:ea typeface="宋体"/>
                        <a:cs typeface="Times New Roman"/>
                      </a:endParaRPr>
                    </a:p>
                  </a:txBody>
                  <a:tcPr marL="68580" marR="68580" marT="0" marB="0"/>
                </a:tc>
                <a:tc>
                  <a:txBody>
                    <a:bodyPr/>
                    <a:lstStyle/>
                    <a:p>
                      <a:pPr algn="ctr">
                        <a:spcAft>
                          <a:spcPts val="0"/>
                        </a:spcAft>
                      </a:pPr>
                      <a:r>
                        <a:rPr lang="en-US" sz="2800" kern="100">
                          <a:effectLst/>
                        </a:rPr>
                        <a:t>7</a:t>
                      </a:r>
                      <a:endParaRPr lang="zh-CN" sz="2800" kern="100">
                        <a:effectLst/>
                        <a:latin typeface="Calibri"/>
                        <a:ea typeface="宋体"/>
                        <a:cs typeface="Times New Roman"/>
                      </a:endParaRPr>
                    </a:p>
                  </a:txBody>
                  <a:tcPr marL="68580" marR="68580" marT="0" marB="0"/>
                </a:tc>
              </a:tr>
              <a:tr h="612068">
                <a:tc>
                  <a:txBody>
                    <a:bodyPr/>
                    <a:lstStyle/>
                    <a:p>
                      <a:pPr algn="ctr">
                        <a:spcAft>
                          <a:spcPts val="0"/>
                        </a:spcAft>
                      </a:pPr>
                      <a:r>
                        <a:rPr lang="zh-CN" sz="2800" kern="100" dirty="0">
                          <a:effectLst/>
                        </a:rPr>
                        <a:t>校验和位置</a:t>
                      </a:r>
                      <a:endParaRPr lang="zh-CN" sz="2800" kern="100" dirty="0">
                        <a:effectLst/>
                        <a:latin typeface="Calibri"/>
                        <a:ea typeface="宋体"/>
                        <a:cs typeface="Times New Roman"/>
                      </a:endParaRPr>
                    </a:p>
                  </a:txBody>
                  <a:tcPr marL="68580" marR="68580" marT="0" marB="0"/>
                </a:tc>
                <a:tc>
                  <a:txBody>
                    <a:bodyPr/>
                    <a:lstStyle/>
                    <a:p>
                      <a:endParaRPr lang="zh-CN" altLang="en-US"/>
                    </a:p>
                  </a:txBody>
                  <a:tcPr marL="68580" marR="68580" marT="0" marB="0"/>
                </a:tc>
                <a:tc>
                  <a:txBody>
                    <a:bodyPr/>
                    <a:lstStyle/>
                    <a:p>
                      <a:endParaRPr lang="zh-CN" altLang="en-US"/>
                    </a:p>
                  </a:txBody>
                  <a:tcPr marL="68580" marR="68580" marT="0" marB="0"/>
                </a:tc>
                <a:tc>
                  <a:txBody>
                    <a:bodyPr/>
                    <a:lstStyle/>
                    <a:p>
                      <a:endParaRPr lang="zh-CN" altLang="en-US"/>
                    </a:p>
                  </a:txBody>
                  <a:tcPr marL="68580" marR="68580" marT="0" marB="0"/>
                </a:tc>
                <a:tc>
                  <a:txBody>
                    <a:bodyPr/>
                    <a:lstStyle/>
                    <a:p>
                      <a:endParaRPr lang="zh-CN" altLang="en-US" dirty="0"/>
                    </a:p>
                  </a:txBody>
                  <a:tcPr marL="68580" marR="68580" marT="0" marB="0"/>
                </a:tc>
                <a:tc>
                  <a:txBody>
                    <a:bodyPr/>
                    <a:lstStyle/>
                    <a:p>
                      <a:endParaRPr lang="zh-CN" altLang="en-US"/>
                    </a:p>
                  </a:txBody>
                  <a:tcPr marL="68580" marR="68580" marT="0" marB="0"/>
                </a:tc>
                <a:tc>
                  <a:txBody>
                    <a:bodyPr/>
                    <a:lstStyle/>
                    <a:p>
                      <a:endParaRPr lang="zh-CN" altLang="en-US"/>
                    </a:p>
                  </a:txBody>
                  <a:tcPr marL="68580" marR="68580" marT="0" marB="0"/>
                </a:tc>
                <a:tc>
                  <a:txBody>
                    <a:bodyPr/>
                    <a:lstStyle/>
                    <a:p>
                      <a:endParaRPr lang="zh-CN" altLang="en-US" dirty="0"/>
                    </a:p>
                  </a:txBody>
                  <a:tcPr marL="68580" marR="68580" marT="0" marB="0"/>
                </a:tc>
              </a:tr>
            </a:tbl>
          </a:graphicData>
        </a:graphic>
      </p:graphicFrame>
      <p:sp>
        <p:nvSpPr>
          <p:cNvPr id="6" name="心形 5"/>
          <p:cNvSpPr/>
          <p:nvPr/>
        </p:nvSpPr>
        <p:spPr>
          <a:xfrm>
            <a:off x="3131840" y="2996952"/>
            <a:ext cx="360040" cy="360040"/>
          </a:xfrm>
          <a:prstGeom prst="hear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心形 6"/>
          <p:cNvSpPr/>
          <p:nvPr/>
        </p:nvSpPr>
        <p:spPr>
          <a:xfrm>
            <a:off x="3851920" y="2996952"/>
            <a:ext cx="360040" cy="360040"/>
          </a:xfrm>
          <a:prstGeom prst="hear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心形 7"/>
          <p:cNvSpPr/>
          <p:nvPr/>
        </p:nvSpPr>
        <p:spPr>
          <a:xfrm>
            <a:off x="5292080" y="2996952"/>
            <a:ext cx="360040" cy="360040"/>
          </a:xfrm>
          <a:prstGeom prst="hear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474608" y="2924944"/>
            <a:ext cx="601448" cy="523220"/>
          </a:xfrm>
          <a:prstGeom prst="rect">
            <a:avLst/>
          </a:prstGeom>
        </p:spPr>
        <p:txBody>
          <a:bodyPr wrap="none">
            <a:spAutoFit/>
          </a:bodyPr>
          <a:lstStyle/>
          <a:p>
            <a:pPr algn="ctr">
              <a:spcAft>
                <a:spcPts val="0"/>
              </a:spcAft>
            </a:pPr>
            <a:r>
              <a:rPr lang="en-US" altLang="zh-CN" sz="2800" b="1" kern="100" dirty="0"/>
              <a:t>D</a:t>
            </a:r>
            <a:r>
              <a:rPr lang="en-US" altLang="zh-CN" sz="2800" b="1" kern="100" baseline="-25000" dirty="0"/>
              <a:t>1</a:t>
            </a:r>
            <a:endParaRPr lang="zh-CN" altLang="zh-CN" sz="2800" b="1" kern="100" dirty="0">
              <a:latin typeface="Calibri"/>
              <a:ea typeface="宋体"/>
              <a:cs typeface="Times New Roman"/>
            </a:endParaRPr>
          </a:p>
        </p:txBody>
      </p:sp>
      <p:sp>
        <p:nvSpPr>
          <p:cNvPr id="11" name="矩形 10"/>
          <p:cNvSpPr/>
          <p:nvPr/>
        </p:nvSpPr>
        <p:spPr>
          <a:xfrm>
            <a:off x="5851313" y="2924944"/>
            <a:ext cx="635110" cy="523220"/>
          </a:xfrm>
          <a:prstGeom prst="rect">
            <a:avLst/>
          </a:prstGeom>
        </p:spPr>
        <p:txBody>
          <a:bodyPr wrap="none">
            <a:spAutoFit/>
          </a:bodyPr>
          <a:lstStyle/>
          <a:p>
            <a:pPr algn="ctr">
              <a:spcAft>
                <a:spcPts val="0"/>
              </a:spcAft>
            </a:pPr>
            <a:r>
              <a:rPr lang="en-US" altLang="zh-CN" sz="2800" b="1" kern="100" dirty="0" smtClean="0"/>
              <a:t>D</a:t>
            </a:r>
            <a:r>
              <a:rPr lang="en-US" altLang="zh-CN" sz="2800" b="1" kern="100" baseline="-25000" dirty="0" smtClean="0"/>
              <a:t>2</a:t>
            </a:r>
            <a:endParaRPr lang="zh-CN" altLang="zh-CN" sz="2800" b="1" kern="100" dirty="0">
              <a:latin typeface="Calibri"/>
              <a:ea typeface="宋体"/>
              <a:cs typeface="Times New Roman"/>
            </a:endParaRPr>
          </a:p>
        </p:txBody>
      </p:sp>
      <p:sp>
        <p:nvSpPr>
          <p:cNvPr id="12" name="矩形 11"/>
          <p:cNvSpPr/>
          <p:nvPr/>
        </p:nvSpPr>
        <p:spPr>
          <a:xfrm>
            <a:off x="6572195" y="2934423"/>
            <a:ext cx="633507" cy="523220"/>
          </a:xfrm>
          <a:prstGeom prst="rect">
            <a:avLst/>
          </a:prstGeom>
        </p:spPr>
        <p:txBody>
          <a:bodyPr wrap="none">
            <a:spAutoFit/>
          </a:bodyPr>
          <a:lstStyle/>
          <a:p>
            <a:pPr algn="ctr">
              <a:spcAft>
                <a:spcPts val="0"/>
              </a:spcAft>
            </a:pPr>
            <a:r>
              <a:rPr lang="en-US" altLang="zh-CN" sz="2800" b="1" kern="100" dirty="0" smtClean="0"/>
              <a:t>D</a:t>
            </a:r>
            <a:r>
              <a:rPr lang="en-US" altLang="zh-CN" sz="2800" b="1" kern="100" baseline="-25000" dirty="0" smtClean="0"/>
              <a:t>3</a:t>
            </a:r>
            <a:endParaRPr lang="zh-CN" altLang="zh-CN" sz="2800" b="1" kern="100" dirty="0">
              <a:latin typeface="Calibri"/>
              <a:ea typeface="宋体"/>
              <a:cs typeface="Times New Roman"/>
            </a:endParaRPr>
          </a:p>
        </p:txBody>
      </p:sp>
      <p:sp>
        <p:nvSpPr>
          <p:cNvPr id="13" name="矩形 12"/>
          <p:cNvSpPr/>
          <p:nvPr/>
        </p:nvSpPr>
        <p:spPr>
          <a:xfrm>
            <a:off x="7289069" y="2924944"/>
            <a:ext cx="639919" cy="523220"/>
          </a:xfrm>
          <a:prstGeom prst="rect">
            <a:avLst/>
          </a:prstGeom>
        </p:spPr>
        <p:txBody>
          <a:bodyPr wrap="none">
            <a:spAutoFit/>
          </a:bodyPr>
          <a:lstStyle/>
          <a:p>
            <a:pPr algn="ctr">
              <a:spcAft>
                <a:spcPts val="0"/>
              </a:spcAft>
            </a:pPr>
            <a:r>
              <a:rPr lang="en-US" altLang="zh-CN" sz="2800" b="1" kern="100" dirty="0" smtClean="0"/>
              <a:t>D</a:t>
            </a:r>
            <a:r>
              <a:rPr lang="en-US" altLang="zh-CN" sz="2800" b="1" kern="100" baseline="-25000" dirty="0" smtClean="0"/>
              <a:t>4</a:t>
            </a:r>
            <a:endParaRPr lang="zh-CN" altLang="zh-CN" sz="2800" b="1" kern="100" dirty="0">
              <a:latin typeface="Calibri"/>
              <a:ea typeface="宋体"/>
              <a:cs typeface="Times New Roman"/>
            </a:endParaRPr>
          </a:p>
        </p:txBody>
      </p:sp>
    </p:spTree>
    <p:extLst>
      <p:ext uri="{BB962C8B-B14F-4D97-AF65-F5344CB8AC3E}">
        <p14:creationId xmlns:p14="http://schemas.microsoft.com/office/powerpoint/2010/main" val="3392905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heel(1)">
                                      <p:cBhvr>
                                        <p:cTn id="12" dur="1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heel(1)">
                                      <p:cBhvr>
                                        <p:cTn id="17" dur="10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heel(1)">
                                      <p:cBhvr>
                                        <p:cTn id="22" dur="10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 calcmode="lin" valueType="num">
                                      <p:cBhvr additive="base">
                                        <p:cTn id="4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
          </p:nvPr>
        </p:nvSpPr>
        <p:spPr/>
        <p:txBody>
          <a:bodyPr/>
          <a:lstStyle/>
          <a:p>
            <a:pPr lvl="1"/>
            <a:r>
              <a:rPr lang="en-US" altLang="zh-CN" dirty="0"/>
              <a:t>D</a:t>
            </a:r>
            <a:r>
              <a:rPr lang="en-US" altLang="zh-CN" baseline="-25000" dirty="0"/>
              <a:t>1</a:t>
            </a:r>
            <a:r>
              <a:rPr lang="zh-CN" altLang="zh-CN" dirty="0"/>
              <a:t>处于第</a:t>
            </a:r>
            <a:r>
              <a:rPr lang="en-US" altLang="zh-CN" dirty="0"/>
              <a:t>3</a:t>
            </a:r>
            <a:r>
              <a:rPr lang="zh-CN" altLang="zh-CN" dirty="0"/>
              <a:t>位，二进制是</a:t>
            </a:r>
            <a:r>
              <a:rPr lang="en-US" altLang="zh-CN" dirty="0"/>
              <a:t>0 1 </a:t>
            </a:r>
            <a:r>
              <a:rPr lang="en-US" altLang="zh-CN" dirty="0">
                <a:solidFill>
                  <a:srgbClr val="FF0000"/>
                </a:solidFill>
              </a:rPr>
              <a:t>1</a:t>
            </a:r>
            <a:endParaRPr lang="zh-CN" altLang="zh-CN" dirty="0">
              <a:solidFill>
                <a:srgbClr val="FF0000"/>
              </a:solidFill>
            </a:endParaRPr>
          </a:p>
          <a:p>
            <a:pPr lvl="1"/>
            <a:r>
              <a:rPr lang="en-US" altLang="zh-CN" dirty="0"/>
              <a:t>D</a:t>
            </a:r>
            <a:r>
              <a:rPr lang="en-US" altLang="zh-CN" baseline="-25000" dirty="0"/>
              <a:t>2</a:t>
            </a:r>
            <a:r>
              <a:rPr lang="zh-CN" altLang="zh-CN" dirty="0"/>
              <a:t>处于第</a:t>
            </a:r>
            <a:r>
              <a:rPr lang="en-US" altLang="zh-CN" dirty="0"/>
              <a:t>5</a:t>
            </a:r>
            <a:r>
              <a:rPr lang="zh-CN" altLang="zh-CN" dirty="0"/>
              <a:t>位，二进制是</a:t>
            </a:r>
            <a:r>
              <a:rPr lang="en-US" altLang="zh-CN" dirty="0"/>
              <a:t>1 0 </a:t>
            </a:r>
            <a:r>
              <a:rPr lang="en-US" altLang="zh-CN" dirty="0">
                <a:solidFill>
                  <a:srgbClr val="FF0000"/>
                </a:solidFill>
              </a:rPr>
              <a:t>1</a:t>
            </a:r>
            <a:endParaRPr lang="zh-CN" altLang="zh-CN" dirty="0">
              <a:solidFill>
                <a:srgbClr val="FF0000"/>
              </a:solidFill>
            </a:endParaRPr>
          </a:p>
          <a:p>
            <a:pPr lvl="1"/>
            <a:r>
              <a:rPr lang="en-US" altLang="zh-CN" dirty="0"/>
              <a:t>D</a:t>
            </a:r>
            <a:r>
              <a:rPr lang="en-US" altLang="zh-CN" baseline="-25000" dirty="0"/>
              <a:t>3</a:t>
            </a:r>
            <a:r>
              <a:rPr lang="zh-CN" altLang="zh-CN" dirty="0"/>
              <a:t>处于第</a:t>
            </a:r>
            <a:r>
              <a:rPr lang="en-US" altLang="zh-CN" dirty="0"/>
              <a:t>6</a:t>
            </a:r>
            <a:r>
              <a:rPr lang="zh-CN" altLang="zh-CN" dirty="0"/>
              <a:t>位，二进制是</a:t>
            </a:r>
            <a:r>
              <a:rPr lang="en-US" altLang="zh-CN" dirty="0"/>
              <a:t>1 1 0</a:t>
            </a:r>
            <a:endParaRPr lang="zh-CN" altLang="zh-CN" dirty="0"/>
          </a:p>
          <a:p>
            <a:pPr lvl="1"/>
            <a:r>
              <a:rPr lang="en-US" altLang="zh-CN" dirty="0"/>
              <a:t>D</a:t>
            </a:r>
            <a:r>
              <a:rPr lang="en-US" altLang="zh-CN" baseline="-25000" dirty="0"/>
              <a:t>4</a:t>
            </a:r>
            <a:r>
              <a:rPr lang="zh-CN" altLang="zh-CN" dirty="0"/>
              <a:t>处于第</a:t>
            </a:r>
            <a:r>
              <a:rPr lang="en-US" altLang="zh-CN" dirty="0"/>
              <a:t>7</a:t>
            </a:r>
            <a:r>
              <a:rPr lang="zh-CN" altLang="zh-CN" dirty="0"/>
              <a:t>位，二进制是</a:t>
            </a:r>
            <a:r>
              <a:rPr lang="en-US" altLang="zh-CN" dirty="0"/>
              <a:t>1 1 </a:t>
            </a:r>
            <a:r>
              <a:rPr lang="en-US" altLang="zh-CN" dirty="0">
                <a:solidFill>
                  <a:srgbClr val="FF0000"/>
                </a:solidFill>
              </a:rPr>
              <a:t>1</a:t>
            </a:r>
            <a:endParaRPr lang="zh-CN" altLang="en-US" dirty="0">
              <a:solidFill>
                <a:srgbClr val="FF0000"/>
              </a:solidFill>
            </a:endParaRPr>
          </a:p>
          <a:p>
            <a:r>
              <a:rPr lang="zh-CN" altLang="zh-CN" dirty="0" smtClean="0"/>
              <a:t>其中</a:t>
            </a:r>
            <a:r>
              <a:rPr lang="en-US" altLang="zh-CN" dirty="0" smtClean="0"/>
              <a:t>D</a:t>
            </a:r>
            <a:r>
              <a:rPr lang="en-US" altLang="zh-CN" baseline="-25000" dirty="0" smtClean="0"/>
              <a:t>1</a:t>
            </a:r>
            <a:r>
              <a:rPr lang="zh-CN" altLang="zh-CN" dirty="0" smtClean="0"/>
              <a:t>、</a:t>
            </a:r>
            <a:r>
              <a:rPr lang="en-US" altLang="zh-CN" dirty="0" smtClean="0"/>
              <a:t>D</a:t>
            </a:r>
            <a:r>
              <a:rPr lang="en-US" altLang="zh-CN" baseline="-25000" dirty="0" smtClean="0"/>
              <a:t>2</a:t>
            </a:r>
            <a:r>
              <a:rPr lang="zh-CN" altLang="zh-CN" dirty="0" smtClean="0"/>
              <a:t>、</a:t>
            </a:r>
            <a:r>
              <a:rPr lang="en-US" altLang="zh-CN" dirty="0" smtClean="0"/>
              <a:t>D</a:t>
            </a:r>
            <a:r>
              <a:rPr lang="en-US" altLang="zh-CN" baseline="-25000" dirty="0" smtClean="0"/>
              <a:t>4</a:t>
            </a:r>
            <a:r>
              <a:rPr lang="zh-CN" altLang="zh-CN" dirty="0" smtClean="0"/>
              <a:t>所处位置的最低位（第</a:t>
            </a:r>
            <a:r>
              <a:rPr lang="en-US" altLang="zh-CN" dirty="0" smtClean="0"/>
              <a:t>1</a:t>
            </a:r>
            <a:r>
              <a:rPr lang="zh-CN" altLang="zh-CN" dirty="0" smtClean="0"/>
              <a:t>位）都是</a:t>
            </a:r>
            <a:r>
              <a:rPr lang="en-US" altLang="zh-CN" dirty="0" smtClean="0"/>
              <a:t>1</a:t>
            </a:r>
            <a:r>
              <a:rPr lang="zh-CN" altLang="zh-CN" dirty="0" smtClean="0"/>
              <a:t>，划归第</a:t>
            </a:r>
            <a:r>
              <a:rPr lang="en-US" altLang="zh-CN" dirty="0" smtClean="0"/>
              <a:t>1</a:t>
            </a:r>
            <a:r>
              <a:rPr lang="zh-CN" altLang="zh-CN" dirty="0" smtClean="0"/>
              <a:t>组</a:t>
            </a:r>
            <a:endParaRPr lang="en-US" altLang="zh-CN" dirty="0" smtClean="0"/>
          </a:p>
          <a:p>
            <a:r>
              <a:rPr lang="zh-CN" altLang="zh-CN" dirty="0" smtClean="0"/>
              <a:t>计算</a:t>
            </a:r>
            <a:r>
              <a:rPr lang="zh-CN" altLang="zh-CN" dirty="0"/>
              <a:t>其校验和</a:t>
            </a:r>
            <a:r>
              <a:rPr lang="en-US" altLang="zh-CN" dirty="0"/>
              <a:t>H</a:t>
            </a:r>
            <a:r>
              <a:rPr lang="en-US" altLang="zh-CN" baseline="-25000" dirty="0"/>
              <a:t>1</a:t>
            </a:r>
            <a:r>
              <a:rPr lang="zh-CN" altLang="zh-CN" dirty="0"/>
              <a:t>，填入汉明码的第</a:t>
            </a:r>
            <a:r>
              <a:rPr lang="en-US" altLang="zh-CN" dirty="0"/>
              <a:t>1</a:t>
            </a:r>
            <a:r>
              <a:rPr lang="zh-CN" altLang="zh-CN" dirty="0"/>
              <a:t>位。</a:t>
            </a:r>
          </a:p>
          <a:p>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2206357955"/>
              </p:ext>
            </p:extLst>
          </p:nvPr>
        </p:nvGraphicFramePr>
        <p:xfrm>
          <a:off x="899592" y="4581128"/>
          <a:ext cx="7056786" cy="1224136"/>
        </p:xfrm>
        <a:graphic>
          <a:graphicData uri="http://schemas.openxmlformats.org/drawingml/2006/table">
            <a:tbl>
              <a:tblPr firstRow="1" firstCol="1" bandRow="1">
                <a:tableStyleId>{5C22544A-7EE6-4342-B048-85BDC9FD1C3A}</a:tableStyleId>
              </a:tblPr>
              <a:tblGrid>
                <a:gridCol w="2076846"/>
                <a:gridCol w="711420"/>
                <a:gridCol w="711420"/>
                <a:gridCol w="711420"/>
                <a:gridCol w="711420"/>
                <a:gridCol w="711420"/>
                <a:gridCol w="711420"/>
                <a:gridCol w="711420"/>
              </a:tblGrid>
              <a:tr h="612068">
                <a:tc>
                  <a:txBody>
                    <a:bodyPr/>
                    <a:lstStyle/>
                    <a:p>
                      <a:pPr algn="ctr">
                        <a:spcAft>
                          <a:spcPts val="0"/>
                        </a:spcAft>
                      </a:pPr>
                      <a:r>
                        <a:rPr lang="zh-CN" sz="2800" kern="100" dirty="0">
                          <a:effectLst/>
                        </a:rPr>
                        <a:t>汉明码位置</a:t>
                      </a:r>
                      <a:endParaRPr lang="zh-CN" sz="2800" kern="100" dirty="0">
                        <a:effectLst/>
                        <a:latin typeface="Calibri"/>
                        <a:ea typeface="宋体"/>
                        <a:cs typeface="Times New Roman"/>
                      </a:endParaRPr>
                    </a:p>
                  </a:txBody>
                  <a:tcPr marL="68580" marR="68580" marT="0" marB="0"/>
                </a:tc>
                <a:tc>
                  <a:txBody>
                    <a:bodyPr/>
                    <a:lstStyle/>
                    <a:p>
                      <a:pPr algn="ctr">
                        <a:spcAft>
                          <a:spcPts val="0"/>
                        </a:spcAft>
                      </a:pPr>
                      <a:r>
                        <a:rPr lang="en-US" sz="2800" kern="100" dirty="0">
                          <a:effectLst/>
                        </a:rPr>
                        <a:t>1</a:t>
                      </a:r>
                      <a:endParaRPr lang="zh-CN" sz="2800" kern="100" dirty="0">
                        <a:effectLst/>
                        <a:latin typeface="Calibri"/>
                        <a:ea typeface="宋体"/>
                        <a:cs typeface="Times New Roman"/>
                      </a:endParaRPr>
                    </a:p>
                  </a:txBody>
                  <a:tcPr marL="68580" marR="68580" marT="0" marB="0"/>
                </a:tc>
                <a:tc>
                  <a:txBody>
                    <a:bodyPr/>
                    <a:lstStyle/>
                    <a:p>
                      <a:pPr algn="ctr">
                        <a:spcAft>
                          <a:spcPts val="0"/>
                        </a:spcAft>
                      </a:pPr>
                      <a:r>
                        <a:rPr lang="en-US" sz="2800" kern="100">
                          <a:effectLst/>
                        </a:rPr>
                        <a:t>2</a:t>
                      </a:r>
                      <a:endParaRPr lang="zh-CN" sz="2800" kern="100">
                        <a:effectLst/>
                        <a:latin typeface="Calibri"/>
                        <a:ea typeface="宋体"/>
                        <a:cs typeface="Times New Roman"/>
                      </a:endParaRPr>
                    </a:p>
                  </a:txBody>
                  <a:tcPr marL="68580" marR="68580" marT="0" marB="0"/>
                </a:tc>
                <a:tc>
                  <a:txBody>
                    <a:bodyPr/>
                    <a:lstStyle/>
                    <a:p>
                      <a:pPr algn="ctr">
                        <a:spcAft>
                          <a:spcPts val="0"/>
                        </a:spcAft>
                      </a:pPr>
                      <a:r>
                        <a:rPr lang="en-US" sz="2800" kern="100">
                          <a:effectLst/>
                        </a:rPr>
                        <a:t>3</a:t>
                      </a:r>
                      <a:endParaRPr lang="zh-CN" sz="2800" kern="100">
                        <a:effectLst/>
                        <a:latin typeface="Calibri"/>
                        <a:ea typeface="宋体"/>
                        <a:cs typeface="Times New Roman"/>
                      </a:endParaRPr>
                    </a:p>
                  </a:txBody>
                  <a:tcPr marL="68580" marR="68580" marT="0" marB="0"/>
                </a:tc>
                <a:tc>
                  <a:txBody>
                    <a:bodyPr/>
                    <a:lstStyle/>
                    <a:p>
                      <a:pPr algn="ctr">
                        <a:spcAft>
                          <a:spcPts val="0"/>
                        </a:spcAft>
                      </a:pPr>
                      <a:r>
                        <a:rPr lang="en-US" sz="2800" kern="100">
                          <a:effectLst/>
                        </a:rPr>
                        <a:t>4</a:t>
                      </a:r>
                      <a:endParaRPr lang="zh-CN" sz="2800" kern="100">
                        <a:effectLst/>
                        <a:latin typeface="Calibri"/>
                        <a:ea typeface="宋体"/>
                        <a:cs typeface="Times New Roman"/>
                      </a:endParaRPr>
                    </a:p>
                  </a:txBody>
                  <a:tcPr marL="68580" marR="68580" marT="0" marB="0"/>
                </a:tc>
                <a:tc>
                  <a:txBody>
                    <a:bodyPr/>
                    <a:lstStyle/>
                    <a:p>
                      <a:pPr algn="ctr">
                        <a:spcAft>
                          <a:spcPts val="0"/>
                        </a:spcAft>
                      </a:pPr>
                      <a:r>
                        <a:rPr lang="en-US" sz="2800" kern="100">
                          <a:effectLst/>
                        </a:rPr>
                        <a:t>5</a:t>
                      </a:r>
                      <a:endParaRPr lang="zh-CN" sz="2800" kern="100">
                        <a:effectLst/>
                        <a:latin typeface="Calibri"/>
                        <a:ea typeface="宋体"/>
                        <a:cs typeface="Times New Roman"/>
                      </a:endParaRPr>
                    </a:p>
                  </a:txBody>
                  <a:tcPr marL="68580" marR="68580" marT="0" marB="0"/>
                </a:tc>
                <a:tc>
                  <a:txBody>
                    <a:bodyPr/>
                    <a:lstStyle/>
                    <a:p>
                      <a:pPr algn="ctr">
                        <a:spcAft>
                          <a:spcPts val="0"/>
                        </a:spcAft>
                      </a:pPr>
                      <a:r>
                        <a:rPr lang="en-US" sz="2800" kern="100">
                          <a:effectLst/>
                        </a:rPr>
                        <a:t>6</a:t>
                      </a:r>
                      <a:endParaRPr lang="zh-CN" sz="2800" kern="100">
                        <a:effectLst/>
                        <a:latin typeface="Calibri"/>
                        <a:ea typeface="宋体"/>
                        <a:cs typeface="Times New Roman"/>
                      </a:endParaRPr>
                    </a:p>
                  </a:txBody>
                  <a:tcPr marL="68580" marR="68580" marT="0" marB="0"/>
                </a:tc>
                <a:tc>
                  <a:txBody>
                    <a:bodyPr/>
                    <a:lstStyle/>
                    <a:p>
                      <a:pPr algn="ctr">
                        <a:spcAft>
                          <a:spcPts val="0"/>
                        </a:spcAft>
                      </a:pPr>
                      <a:r>
                        <a:rPr lang="en-US" sz="2800" kern="100">
                          <a:effectLst/>
                        </a:rPr>
                        <a:t>7</a:t>
                      </a:r>
                      <a:endParaRPr lang="zh-CN" sz="2800" kern="100">
                        <a:effectLst/>
                        <a:latin typeface="Calibri"/>
                        <a:ea typeface="宋体"/>
                        <a:cs typeface="Times New Roman"/>
                      </a:endParaRPr>
                    </a:p>
                  </a:txBody>
                  <a:tcPr marL="68580" marR="68580" marT="0" marB="0"/>
                </a:tc>
              </a:tr>
              <a:tr h="612068">
                <a:tc>
                  <a:txBody>
                    <a:bodyPr/>
                    <a:lstStyle/>
                    <a:p>
                      <a:pPr algn="ctr">
                        <a:spcAft>
                          <a:spcPts val="0"/>
                        </a:spcAft>
                      </a:pPr>
                      <a:r>
                        <a:rPr lang="zh-CN" sz="2800" kern="100" dirty="0">
                          <a:effectLst/>
                        </a:rPr>
                        <a:t>校验和位置</a:t>
                      </a:r>
                      <a:endParaRPr lang="zh-CN" sz="2800" kern="100" dirty="0">
                        <a:effectLst/>
                        <a:latin typeface="Calibri"/>
                        <a:ea typeface="宋体"/>
                        <a:cs typeface="Times New Roman"/>
                      </a:endParaRPr>
                    </a:p>
                  </a:txBody>
                  <a:tcPr marL="68580" marR="68580" marT="0" marB="0"/>
                </a:tc>
                <a:tc>
                  <a:txBody>
                    <a:bodyPr/>
                    <a:lstStyle/>
                    <a:p>
                      <a:endParaRPr lang="zh-CN" altLang="en-US"/>
                    </a:p>
                  </a:txBody>
                  <a:tcPr marL="68580" marR="68580" marT="0" marB="0"/>
                </a:tc>
                <a:tc>
                  <a:txBody>
                    <a:bodyPr/>
                    <a:lstStyle/>
                    <a:p>
                      <a:endParaRPr lang="zh-CN" altLang="en-US"/>
                    </a:p>
                  </a:txBody>
                  <a:tcPr marL="68580" marR="68580" marT="0" marB="0"/>
                </a:tc>
                <a:tc>
                  <a:txBody>
                    <a:bodyPr/>
                    <a:lstStyle/>
                    <a:p>
                      <a:endParaRPr lang="zh-CN" altLang="en-US"/>
                    </a:p>
                  </a:txBody>
                  <a:tcPr marL="68580" marR="68580" marT="0" marB="0"/>
                </a:tc>
                <a:tc>
                  <a:txBody>
                    <a:bodyPr/>
                    <a:lstStyle/>
                    <a:p>
                      <a:endParaRPr lang="zh-CN" altLang="en-US" dirty="0"/>
                    </a:p>
                  </a:txBody>
                  <a:tcPr marL="68580" marR="68580" marT="0" marB="0"/>
                </a:tc>
                <a:tc>
                  <a:txBody>
                    <a:bodyPr/>
                    <a:lstStyle/>
                    <a:p>
                      <a:endParaRPr lang="zh-CN" altLang="en-US"/>
                    </a:p>
                  </a:txBody>
                  <a:tcPr marL="68580" marR="68580" marT="0" marB="0"/>
                </a:tc>
                <a:tc>
                  <a:txBody>
                    <a:bodyPr/>
                    <a:lstStyle/>
                    <a:p>
                      <a:endParaRPr lang="zh-CN" altLang="en-US"/>
                    </a:p>
                  </a:txBody>
                  <a:tcPr marL="68580" marR="68580" marT="0" marB="0"/>
                </a:tc>
                <a:tc>
                  <a:txBody>
                    <a:bodyPr/>
                    <a:lstStyle/>
                    <a:p>
                      <a:endParaRPr lang="zh-CN" altLang="en-US" dirty="0"/>
                    </a:p>
                  </a:txBody>
                  <a:tcPr marL="68580" marR="68580" marT="0" marB="0"/>
                </a:tc>
              </a:tr>
            </a:tbl>
          </a:graphicData>
        </a:graphic>
      </p:graphicFrame>
      <p:sp>
        <p:nvSpPr>
          <p:cNvPr id="5" name="心形 4"/>
          <p:cNvSpPr/>
          <p:nvPr/>
        </p:nvSpPr>
        <p:spPr>
          <a:xfrm>
            <a:off x="3131840" y="5301208"/>
            <a:ext cx="360040" cy="360040"/>
          </a:xfrm>
          <a:prstGeom prst="hear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心形 5"/>
          <p:cNvSpPr/>
          <p:nvPr/>
        </p:nvSpPr>
        <p:spPr>
          <a:xfrm>
            <a:off x="3851920" y="5301208"/>
            <a:ext cx="360040" cy="360040"/>
          </a:xfrm>
          <a:prstGeom prst="hear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心形 6"/>
          <p:cNvSpPr/>
          <p:nvPr/>
        </p:nvSpPr>
        <p:spPr>
          <a:xfrm>
            <a:off x="5292080" y="5301208"/>
            <a:ext cx="360040" cy="360040"/>
          </a:xfrm>
          <a:prstGeom prst="hear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474608" y="5229200"/>
            <a:ext cx="601448" cy="523220"/>
          </a:xfrm>
          <a:prstGeom prst="rect">
            <a:avLst/>
          </a:prstGeom>
        </p:spPr>
        <p:txBody>
          <a:bodyPr wrap="none">
            <a:spAutoFit/>
          </a:bodyPr>
          <a:lstStyle/>
          <a:p>
            <a:pPr algn="ctr">
              <a:spcAft>
                <a:spcPts val="0"/>
              </a:spcAft>
            </a:pPr>
            <a:r>
              <a:rPr lang="en-US" altLang="zh-CN" sz="2800" b="1" kern="100" dirty="0"/>
              <a:t>D</a:t>
            </a:r>
            <a:r>
              <a:rPr lang="en-US" altLang="zh-CN" sz="2800" b="1" kern="100" baseline="-25000" dirty="0"/>
              <a:t>1</a:t>
            </a:r>
            <a:endParaRPr lang="zh-CN" altLang="zh-CN" sz="2800" b="1" kern="100" dirty="0">
              <a:latin typeface="Calibri"/>
              <a:ea typeface="宋体"/>
              <a:cs typeface="Times New Roman"/>
            </a:endParaRPr>
          </a:p>
        </p:txBody>
      </p:sp>
      <p:sp>
        <p:nvSpPr>
          <p:cNvPr id="9" name="矩形 8"/>
          <p:cNvSpPr/>
          <p:nvPr/>
        </p:nvSpPr>
        <p:spPr>
          <a:xfrm>
            <a:off x="5851313" y="5229200"/>
            <a:ext cx="635110" cy="523220"/>
          </a:xfrm>
          <a:prstGeom prst="rect">
            <a:avLst/>
          </a:prstGeom>
        </p:spPr>
        <p:txBody>
          <a:bodyPr wrap="none">
            <a:spAutoFit/>
          </a:bodyPr>
          <a:lstStyle/>
          <a:p>
            <a:pPr algn="ctr">
              <a:spcAft>
                <a:spcPts val="0"/>
              </a:spcAft>
            </a:pPr>
            <a:r>
              <a:rPr lang="en-US" altLang="zh-CN" sz="2800" b="1" kern="100" dirty="0" smtClean="0"/>
              <a:t>D</a:t>
            </a:r>
            <a:r>
              <a:rPr lang="en-US" altLang="zh-CN" sz="2800" b="1" kern="100" baseline="-25000" dirty="0" smtClean="0"/>
              <a:t>2</a:t>
            </a:r>
            <a:endParaRPr lang="zh-CN" altLang="zh-CN" sz="2800" b="1" kern="100" dirty="0">
              <a:latin typeface="Calibri"/>
              <a:ea typeface="宋体"/>
              <a:cs typeface="Times New Roman"/>
            </a:endParaRPr>
          </a:p>
        </p:txBody>
      </p:sp>
      <p:sp>
        <p:nvSpPr>
          <p:cNvPr id="10" name="矩形 9"/>
          <p:cNvSpPr/>
          <p:nvPr/>
        </p:nvSpPr>
        <p:spPr>
          <a:xfrm>
            <a:off x="6572195" y="5238679"/>
            <a:ext cx="633507" cy="523220"/>
          </a:xfrm>
          <a:prstGeom prst="rect">
            <a:avLst/>
          </a:prstGeom>
        </p:spPr>
        <p:txBody>
          <a:bodyPr wrap="none">
            <a:spAutoFit/>
          </a:bodyPr>
          <a:lstStyle/>
          <a:p>
            <a:pPr algn="ctr">
              <a:spcAft>
                <a:spcPts val="0"/>
              </a:spcAft>
            </a:pPr>
            <a:r>
              <a:rPr lang="en-US" altLang="zh-CN" sz="2800" b="1" kern="100" dirty="0" smtClean="0"/>
              <a:t>D</a:t>
            </a:r>
            <a:r>
              <a:rPr lang="en-US" altLang="zh-CN" sz="2800" b="1" kern="100" baseline="-25000" dirty="0" smtClean="0"/>
              <a:t>3</a:t>
            </a:r>
            <a:endParaRPr lang="zh-CN" altLang="zh-CN" sz="2800" b="1" kern="100" dirty="0">
              <a:latin typeface="Calibri"/>
              <a:ea typeface="宋体"/>
              <a:cs typeface="Times New Roman"/>
            </a:endParaRPr>
          </a:p>
        </p:txBody>
      </p:sp>
      <p:sp>
        <p:nvSpPr>
          <p:cNvPr id="11" name="矩形 10"/>
          <p:cNvSpPr/>
          <p:nvPr/>
        </p:nvSpPr>
        <p:spPr>
          <a:xfrm>
            <a:off x="7289069" y="5229200"/>
            <a:ext cx="639919" cy="523220"/>
          </a:xfrm>
          <a:prstGeom prst="rect">
            <a:avLst/>
          </a:prstGeom>
        </p:spPr>
        <p:txBody>
          <a:bodyPr wrap="none">
            <a:spAutoFit/>
          </a:bodyPr>
          <a:lstStyle/>
          <a:p>
            <a:pPr algn="ctr">
              <a:spcAft>
                <a:spcPts val="0"/>
              </a:spcAft>
            </a:pPr>
            <a:r>
              <a:rPr lang="en-US" altLang="zh-CN" sz="2800" b="1" kern="100" dirty="0" smtClean="0"/>
              <a:t>D</a:t>
            </a:r>
            <a:r>
              <a:rPr lang="en-US" altLang="zh-CN" sz="2800" b="1" kern="100" baseline="-25000" dirty="0" smtClean="0"/>
              <a:t>4</a:t>
            </a:r>
            <a:endParaRPr lang="zh-CN" altLang="zh-CN" sz="2800" b="1" kern="100" dirty="0">
              <a:latin typeface="Calibri"/>
              <a:ea typeface="宋体"/>
              <a:cs typeface="Times New Roman"/>
            </a:endParaRPr>
          </a:p>
        </p:txBody>
      </p:sp>
      <p:sp>
        <p:nvSpPr>
          <p:cNvPr id="12" name="矩形 11"/>
          <p:cNvSpPr/>
          <p:nvPr/>
        </p:nvSpPr>
        <p:spPr>
          <a:xfrm>
            <a:off x="3037788" y="5138028"/>
            <a:ext cx="614271" cy="523220"/>
          </a:xfrm>
          <a:prstGeom prst="rect">
            <a:avLst/>
          </a:prstGeom>
        </p:spPr>
        <p:txBody>
          <a:bodyPr wrap="none">
            <a:spAutoFit/>
          </a:bodyPr>
          <a:lstStyle/>
          <a:p>
            <a:pPr algn="ctr">
              <a:spcAft>
                <a:spcPts val="0"/>
              </a:spcAft>
            </a:pPr>
            <a:r>
              <a:rPr lang="en-US" altLang="zh-CN" sz="4000" b="1" kern="100" baseline="-25000" dirty="0" smtClean="0"/>
              <a:t>H</a:t>
            </a:r>
            <a:r>
              <a:rPr lang="en-US" altLang="zh-CN" sz="2800" b="1" kern="100" baseline="-25000" dirty="0" smtClean="0"/>
              <a:t>1</a:t>
            </a:r>
            <a:endParaRPr lang="zh-CN" altLang="zh-CN" sz="2800" b="1" kern="100" dirty="0">
              <a:latin typeface="Calibri"/>
              <a:ea typeface="宋体"/>
              <a:cs typeface="Times New Roman"/>
            </a:endParaRPr>
          </a:p>
        </p:txBody>
      </p:sp>
    </p:spTree>
    <p:extLst>
      <p:ext uri="{BB962C8B-B14F-4D97-AF65-F5344CB8AC3E}">
        <p14:creationId xmlns:p14="http://schemas.microsoft.com/office/powerpoint/2010/main" val="295494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
          </p:nvPr>
        </p:nvSpPr>
        <p:spPr/>
        <p:txBody>
          <a:bodyPr/>
          <a:lstStyle/>
          <a:p>
            <a:pPr lvl="1"/>
            <a:r>
              <a:rPr lang="en-US" altLang="zh-CN" dirty="0"/>
              <a:t>D</a:t>
            </a:r>
            <a:r>
              <a:rPr lang="en-US" altLang="zh-CN" baseline="-25000" dirty="0"/>
              <a:t>1</a:t>
            </a:r>
            <a:r>
              <a:rPr lang="zh-CN" altLang="zh-CN" dirty="0"/>
              <a:t>处于第</a:t>
            </a:r>
            <a:r>
              <a:rPr lang="en-US" altLang="zh-CN" dirty="0"/>
              <a:t>3</a:t>
            </a:r>
            <a:r>
              <a:rPr lang="zh-CN" altLang="zh-CN" dirty="0"/>
              <a:t>位，二进制是</a:t>
            </a:r>
            <a:r>
              <a:rPr lang="en-US" altLang="zh-CN" dirty="0"/>
              <a:t>0 </a:t>
            </a:r>
            <a:r>
              <a:rPr lang="en-US" altLang="zh-CN" dirty="0">
                <a:solidFill>
                  <a:srgbClr val="FF0000"/>
                </a:solidFill>
              </a:rPr>
              <a:t>1</a:t>
            </a:r>
            <a:r>
              <a:rPr lang="en-US" altLang="zh-CN" dirty="0"/>
              <a:t> 1</a:t>
            </a:r>
            <a:endParaRPr lang="zh-CN" altLang="zh-CN" dirty="0"/>
          </a:p>
          <a:p>
            <a:pPr lvl="1"/>
            <a:r>
              <a:rPr lang="en-US" altLang="zh-CN" dirty="0"/>
              <a:t>D</a:t>
            </a:r>
            <a:r>
              <a:rPr lang="en-US" altLang="zh-CN" baseline="-25000" dirty="0"/>
              <a:t>2</a:t>
            </a:r>
            <a:r>
              <a:rPr lang="zh-CN" altLang="zh-CN" dirty="0"/>
              <a:t>处于第</a:t>
            </a:r>
            <a:r>
              <a:rPr lang="en-US" altLang="zh-CN" dirty="0"/>
              <a:t>5</a:t>
            </a:r>
            <a:r>
              <a:rPr lang="zh-CN" altLang="zh-CN" dirty="0"/>
              <a:t>位，二进制是</a:t>
            </a:r>
            <a:r>
              <a:rPr lang="en-US" altLang="zh-CN" dirty="0"/>
              <a:t>1 0 1</a:t>
            </a:r>
            <a:endParaRPr lang="zh-CN" altLang="zh-CN" dirty="0"/>
          </a:p>
          <a:p>
            <a:pPr lvl="1"/>
            <a:r>
              <a:rPr lang="en-US" altLang="zh-CN" dirty="0"/>
              <a:t>D</a:t>
            </a:r>
            <a:r>
              <a:rPr lang="en-US" altLang="zh-CN" baseline="-25000" dirty="0"/>
              <a:t>3</a:t>
            </a:r>
            <a:r>
              <a:rPr lang="zh-CN" altLang="zh-CN" dirty="0"/>
              <a:t>处于第</a:t>
            </a:r>
            <a:r>
              <a:rPr lang="en-US" altLang="zh-CN" dirty="0"/>
              <a:t>6</a:t>
            </a:r>
            <a:r>
              <a:rPr lang="zh-CN" altLang="zh-CN" dirty="0"/>
              <a:t>位，二进制是</a:t>
            </a:r>
            <a:r>
              <a:rPr lang="en-US" altLang="zh-CN" dirty="0"/>
              <a:t>1 </a:t>
            </a:r>
            <a:r>
              <a:rPr lang="en-US" altLang="zh-CN" dirty="0">
                <a:solidFill>
                  <a:srgbClr val="FF0000"/>
                </a:solidFill>
              </a:rPr>
              <a:t>1</a:t>
            </a:r>
            <a:r>
              <a:rPr lang="en-US" altLang="zh-CN" dirty="0"/>
              <a:t> 0</a:t>
            </a:r>
            <a:endParaRPr lang="zh-CN" altLang="zh-CN" dirty="0"/>
          </a:p>
          <a:p>
            <a:pPr lvl="1"/>
            <a:r>
              <a:rPr lang="en-US" altLang="zh-CN" dirty="0"/>
              <a:t>D</a:t>
            </a:r>
            <a:r>
              <a:rPr lang="en-US" altLang="zh-CN" baseline="-25000" dirty="0"/>
              <a:t>4</a:t>
            </a:r>
            <a:r>
              <a:rPr lang="zh-CN" altLang="zh-CN" dirty="0"/>
              <a:t>处于第</a:t>
            </a:r>
            <a:r>
              <a:rPr lang="en-US" altLang="zh-CN" dirty="0"/>
              <a:t>7</a:t>
            </a:r>
            <a:r>
              <a:rPr lang="zh-CN" altLang="zh-CN" dirty="0"/>
              <a:t>位，二进制是</a:t>
            </a:r>
            <a:r>
              <a:rPr lang="en-US" altLang="zh-CN" dirty="0"/>
              <a:t>1 </a:t>
            </a:r>
            <a:r>
              <a:rPr lang="en-US" altLang="zh-CN" dirty="0">
                <a:solidFill>
                  <a:srgbClr val="FF0000"/>
                </a:solidFill>
              </a:rPr>
              <a:t>1</a:t>
            </a:r>
            <a:r>
              <a:rPr lang="en-US" altLang="zh-CN" dirty="0"/>
              <a:t> 1</a:t>
            </a:r>
            <a:endParaRPr lang="zh-CN" altLang="en-US" dirty="0"/>
          </a:p>
          <a:p>
            <a:r>
              <a:rPr lang="en-US" altLang="zh-CN" dirty="0"/>
              <a:t>D</a:t>
            </a:r>
            <a:r>
              <a:rPr lang="en-US" altLang="zh-CN" baseline="-25000" dirty="0"/>
              <a:t>1</a:t>
            </a:r>
            <a:r>
              <a:rPr lang="zh-CN" altLang="zh-CN" dirty="0"/>
              <a:t>、</a:t>
            </a:r>
            <a:r>
              <a:rPr lang="en-US" altLang="zh-CN" dirty="0"/>
              <a:t>D</a:t>
            </a:r>
            <a:r>
              <a:rPr lang="en-US" altLang="zh-CN" baseline="-25000" dirty="0"/>
              <a:t>3</a:t>
            </a:r>
            <a:r>
              <a:rPr lang="zh-CN" altLang="zh-CN" dirty="0"/>
              <a:t>、</a:t>
            </a:r>
            <a:r>
              <a:rPr lang="en-US" altLang="zh-CN" dirty="0"/>
              <a:t>D</a:t>
            </a:r>
            <a:r>
              <a:rPr lang="en-US" altLang="zh-CN" baseline="-25000" dirty="0"/>
              <a:t>4</a:t>
            </a:r>
            <a:r>
              <a:rPr lang="zh-CN" altLang="zh-CN" dirty="0"/>
              <a:t>所处位置的第</a:t>
            </a:r>
            <a:r>
              <a:rPr lang="en-US" altLang="zh-CN" dirty="0"/>
              <a:t>2</a:t>
            </a:r>
            <a:r>
              <a:rPr lang="zh-CN" altLang="zh-CN" dirty="0"/>
              <a:t>位都是</a:t>
            </a:r>
            <a:r>
              <a:rPr lang="en-US" altLang="zh-CN" dirty="0"/>
              <a:t>1</a:t>
            </a:r>
            <a:r>
              <a:rPr lang="zh-CN" altLang="zh-CN" dirty="0" smtClean="0"/>
              <a:t>，划归第</a:t>
            </a:r>
            <a:r>
              <a:rPr lang="en-US" altLang="zh-CN" dirty="0" smtClean="0"/>
              <a:t>2</a:t>
            </a:r>
            <a:r>
              <a:rPr lang="zh-CN" altLang="zh-CN" dirty="0" smtClean="0"/>
              <a:t>组</a:t>
            </a:r>
            <a:endParaRPr lang="en-US" altLang="zh-CN" dirty="0" smtClean="0"/>
          </a:p>
          <a:p>
            <a:r>
              <a:rPr lang="zh-CN" altLang="zh-CN" dirty="0" smtClean="0"/>
              <a:t>计算</a:t>
            </a:r>
            <a:r>
              <a:rPr lang="zh-CN" altLang="zh-CN" dirty="0"/>
              <a:t>其校验和</a:t>
            </a:r>
            <a:r>
              <a:rPr lang="en-US" altLang="zh-CN" dirty="0" smtClean="0"/>
              <a:t>H</a:t>
            </a:r>
            <a:r>
              <a:rPr lang="en-US" altLang="zh-CN" baseline="-25000" dirty="0" smtClean="0"/>
              <a:t>2</a:t>
            </a:r>
            <a:r>
              <a:rPr lang="zh-CN" altLang="zh-CN" dirty="0" smtClean="0"/>
              <a:t>，</a:t>
            </a:r>
            <a:r>
              <a:rPr lang="zh-CN" altLang="zh-CN" dirty="0"/>
              <a:t>填入汉明码的</a:t>
            </a:r>
            <a:r>
              <a:rPr lang="zh-CN" altLang="zh-CN" dirty="0" smtClean="0"/>
              <a:t>第</a:t>
            </a:r>
            <a:r>
              <a:rPr lang="en-US" altLang="zh-CN" dirty="0" smtClean="0"/>
              <a:t>2</a:t>
            </a:r>
            <a:r>
              <a:rPr lang="zh-CN" altLang="zh-CN" dirty="0" smtClean="0"/>
              <a:t>位</a:t>
            </a:r>
            <a:r>
              <a:rPr lang="zh-CN" altLang="zh-CN" dirty="0"/>
              <a:t>。</a:t>
            </a:r>
          </a:p>
          <a:p>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910670871"/>
              </p:ext>
            </p:extLst>
          </p:nvPr>
        </p:nvGraphicFramePr>
        <p:xfrm>
          <a:off x="899592" y="4581128"/>
          <a:ext cx="7056786" cy="1224136"/>
        </p:xfrm>
        <a:graphic>
          <a:graphicData uri="http://schemas.openxmlformats.org/drawingml/2006/table">
            <a:tbl>
              <a:tblPr firstRow="1" firstCol="1" bandRow="1">
                <a:tableStyleId>{5C22544A-7EE6-4342-B048-85BDC9FD1C3A}</a:tableStyleId>
              </a:tblPr>
              <a:tblGrid>
                <a:gridCol w="2076846"/>
                <a:gridCol w="711420"/>
                <a:gridCol w="711420"/>
                <a:gridCol w="711420"/>
                <a:gridCol w="711420"/>
                <a:gridCol w="711420"/>
                <a:gridCol w="711420"/>
                <a:gridCol w="711420"/>
              </a:tblGrid>
              <a:tr h="612068">
                <a:tc>
                  <a:txBody>
                    <a:bodyPr/>
                    <a:lstStyle/>
                    <a:p>
                      <a:pPr algn="ctr">
                        <a:spcAft>
                          <a:spcPts val="0"/>
                        </a:spcAft>
                      </a:pPr>
                      <a:r>
                        <a:rPr lang="zh-CN" sz="2800" kern="100" dirty="0">
                          <a:effectLst/>
                        </a:rPr>
                        <a:t>汉明码位置</a:t>
                      </a:r>
                      <a:endParaRPr lang="zh-CN" sz="2800" kern="100" dirty="0">
                        <a:effectLst/>
                        <a:latin typeface="Calibri"/>
                        <a:ea typeface="宋体"/>
                        <a:cs typeface="Times New Roman"/>
                      </a:endParaRPr>
                    </a:p>
                  </a:txBody>
                  <a:tcPr marL="68580" marR="68580" marT="0" marB="0"/>
                </a:tc>
                <a:tc>
                  <a:txBody>
                    <a:bodyPr/>
                    <a:lstStyle/>
                    <a:p>
                      <a:pPr algn="ctr">
                        <a:spcAft>
                          <a:spcPts val="0"/>
                        </a:spcAft>
                      </a:pPr>
                      <a:r>
                        <a:rPr lang="en-US" sz="2800" kern="100" dirty="0">
                          <a:effectLst/>
                        </a:rPr>
                        <a:t>1</a:t>
                      </a:r>
                      <a:endParaRPr lang="zh-CN" sz="2800" kern="100" dirty="0">
                        <a:effectLst/>
                        <a:latin typeface="Calibri"/>
                        <a:ea typeface="宋体"/>
                        <a:cs typeface="Times New Roman"/>
                      </a:endParaRPr>
                    </a:p>
                  </a:txBody>
                  <a:tcPr marL="68580" marR="68580" marT="0" marB="0"/>
                </a:tc>
                <a:tc>
                  <a:txBody>
                    <a:bodyPr/>
                    <a:lstStyle/>
                    <a:p>
                      <a:pPr algn="ctr">
                        <a:spcAft>
                          <a:spcPts val="0"/>
                        </a:spcAft>
                      </a:pPr>
                      <a:r>
                        <a:rPr lang="en-US" sz="2800" kern="100">
                          <a:effectLst/>
                        </a:rPr>
                        <a:t>2</a:t>
                      </a:r>
                      <a:endParaRPr lang="zh-CN" sz="2800" kern="100">
                        <a:effectLst/>
                        <a:latin typeface="Calibri"/>
                        <a:ea typeface="宋体"/>
                        <a:cs typeface="Times New Roman"/>
                      </a:endParaRPr>
                    </a:p>
                  </a:txBody>
                  <a:tcPr marL="68580" marR="68580" marT="0" marB="0"/>
                </a:tc>
                <a:tc>
                  <a:txBody>
                    <a:bodyPr/>
                    <a:lstStyle/>
                    <a:p>
                      <a:pPr algn="ctr">
                        <a:spcAft>
                          <a:spcPts val="0"/>
                        </a:spcAft>
                      </a:pPr>
                      <a:r>
                        <a:rPr lang="en-US" sz="2800" kern="100">
                          <a:effectLst/>
                        </a:rPr>
                        <a:t>3</a:t>
                      </a:r>
                      <a:endParaRPr lang="zh-CN" sz="2800" kern="100">
                        <a:effectLst/>
                        <a:latin typeface="Calibri"/>
                        <a:ea typeface="宋体"/>
                        <a:cs typeface="Times New Roman"/>
                      </a:endParaRPr>
                    </a:p>
                  </a:txBody>
                  <a:tcPr marL="68580" marR="68580" marT="0" marB="0"/>
                </a:tc>
                <a:tc>
                  <a:txBody>
                    <a:bodyPr/>
                    <a:lstStyle/>
                    <a:p>
                      <a:pPr algn="ctr">
                        <a:spcAft>
                          <a:spcPts val="0"/>
                        </a:spcAft>
                      </a:pPr>
                      <a:r>
                        <a:rPr lang="en-US" sz="2800" kern="100">
                          <a:effectLst/>
                        </a:rPr>
                        <a:t>4</a:t>
                      </a:r>
                      <a:endParaRPr lang="zh-CN" sz="2800" kern="100">
                        <a:effectLst/>
                        <a:latin typeface="Calibri"/>
                        <a:ea typeface="宋体"/>
                        <a:cs typeface="Times New Roman"/>
                      </a:endParaRPr>
                    </a:p>
                  </a:txBody>
                  <a:tcPr marL="68580" marR="68580" marT="0" marB="0"/>
                </a:tc>
                <a:tc>
                  <a:txBody>
                    <a:bodyPr/>
                    <a:lstStyle/>
                    <a:p>
                      <a:pPr algn="ctr">
                        <a:spcAft>
                          <a:spcPts val="0"/>
                        </a:spcAft>
                      </a:pPr>
                      <a:r>
                        <a:rPr lang="en-US" sz="2800" kern="100">
                          <a:effectLst/>
                        </a:rPr>
                        <a:t>5</a:t>
                      </a:r>
                      <a:endParaRPr lang="zh-CN" sz="2800" kern="100">
                        <a:effectLst/>
                        <a:latin typeface="Calibri"/>
                        <a:ea typeface="宋体"/>
                        <a:cs typeface="Times New Roman"/>
                      </a:endParaRPr>
                    </a:p>
                  </a:txBody>
                  <a:tcPr marL="68580" marR="68580" marT="0" marB="0"/>
                </a:tc>
                <a:tc>
                  <a:txBody>
                    <a:bodyPr/>
                    <a:lstStyle/>
                    <a:p>
                      <a:pPr algn="ctr">
                        <a:spcAft>
                          <a:spcPts val="0"/>
                        </a:spcAft>
                      </a:pPr>
                      <a:r>
                        <a:rPr lang="en-US" sz="2800" kern="100">
                          <a:effectLst/>
                        </a:rPr>
                        <a:t>6</a:t>
                      </a:r>
                      <a:endParaRPr lang="zh-CN" sz="2800" kern="100">
                        <a:effectLst/>
                        <a:latin typeface="Calibri"/>
                        <a:ea typeface="宋体"/>
                        <a:cs typeface="Times New Roman"/>
                      </a:endParaRPr>
                    </a:p>
                  </a:txBody>
                  <a:tcPr marL="68580" marR="68580" marT="0" marB="0"/>
                </a:tc>
                <a:tc>
                  <a:txBody>
                    <a:bodyPr/>
                    <a:lstStyle/>
                    <a:p>
                      <a:pPr algn="ctr">
                        <a:spcAft>
                          <a:spcPts val="0"/>
                        </a:spcAft>
                      </a:pPr>
                      <a:r>
                        <a:rPr lang="en-US" sz="2800" kern="100">
                          <a:effectLst/>
                        </a:rPr>
                        <a:t>7</a:t>
                      </a:r>
                      <a:endParaRPr lang="zh-CN" sz="2800" kern="100">
                        <a:effectLst/>
                        <a:latin typeface="Calibri"/>
                        <a:ea typeface="宋体"/>
                        <a:cs typeface="Times New Roman"/>
                      </a:endParaRPr>
                    </a:p>
                  </a:txBody>
                  <a:tcPr marL="68580" marR="68580" marT="0" marB="0"/>
                </a:tc>
              </a:tr>
              <a:tr h="612068">
                <a:tc>
                  <a:txBody>
                    <a:bodyPr/>
                    <a:lstStyle/>
                    <a:p>
                      <a:pPr algn="ctr">
                        <a:spcAft>
                          <a:spcPts val="0"/>
                        </a:spcAft>
                      </a:pPr>
                      <a:r>
                        <a:rPr lang="zh-CN" sz="2800" kern="100" dirty="0">
                          <a:effectLst/>
                        </a:rPr>
                        <a:t>校验和位置</a:t>
                      </a:r>
                      <a:endParaRPr lang="zh-CN" sz="2800" kern="100" dirty="0">
                        <a:effectLst/>
                        <a:latin typeface="Calibri"/>
                        <a:ea typeface="宋体"/>
                        <a:cs typeface="Times New Roman"/>
                      </a:endParaRPr>
                    </a:p>
                  </a:txBody>
                  <a:tcPr marL="68580" marR="68580" marT="0" marB="0"/>
                </a:tc>
                <a:tc>
                  <a:txBody>
                    <a:bodyPr/>
                    <a:lstStyle/>
                    <a:p>
                      <a:endParaRPr lang="zh-CN" altLang="en-US"/>
                    </a:p>
                  </a:txBody>
                  <a:tcPr marL="68580" marR="68580" marT="0" marB="0"/>
                </a:tc>
                <a:tc>
                  <a:txBody>
                    <a:bodyPr/>
                    <a:lstStyle/>
                    <a:p>
                      <a:endParaRPr lang="zh-CN" altLang="en-US"/>
                    </a:p>
                  </a:txBody>
                  <a:tcPr marL="68580" marR="68580" marT="0" marB="0"/>
                </a:tc>
                <a:tc>
                  <a:txBody>
                    <a:bodyPr/>
                    <a:lstStyle/>
                    <a:p>
                      <a:endParaRPr lang="zh-CN" altLang="en-US"/>
                    </a:p>
                  </a:txBody>
                  <a:tcPr marL="68580" marR="68580" marT="0" marB="0"/>
                </a:tc>
                <a:tc>
                  <a:txBody>
                    <a:bodyPr/>
                    <a:lstStyle/>
                    <a:p>
                      <a:endParaRPr lang="zh-CN" altLang="en-US" dirty="0"/>
                    </a:p>
                  </a:txBody>
                  <a:tcPr marL="68580" marR="68580" marT="0" marB="0"/>
                </a:tc>
                <a:tc>
                  <a:txBody>
                    <a:bodyPr/>
                    <a:lstStyle/>
                    <a:p>
                      <a:endParaRPr lang="zh-CN" altLang="en-US"/>
                    </a:p>
                  </a:txBody>
                  <a:tcPr marL="68580" marR="68580" marT="0" marB="0"/>
                </a:tc>
                <a:tc>
                  <a:txBody>
                    <a:bodyPr/>
                    <a:lstStyle/>
                    <a:p>
                      <a:endParaRPr lang="zh-CN" altLang="en-US"/>
                    </a:p>
                  </a:txBody>
                  <a:tcPr marL="68580" marR="68580" marT="0" marB="0"/>
                </a:tc>
                <a:tc>
                  <a:txBody>
                    <a:bodyPr/>
                    <a:lstStyle/>
                    <a:p>
                      <a:endParaRPr lang="zh-CN" altLang="en-US" dirty="0"/>
                    </a:p>
                  </a:txBody>
                  <a:tcPr marL="68580" marR="68580" marT="0" marB="0"/>
                </a:tc>
              </a:tr>
            </a:tbl>
          </a:graphicData>
        </a:graphic>
      </p:graphicFrame>
      <p:sp>
        <p:nvSpPr>
          <p:cNvPr id="6" name="心形 5"/>
          <p:cNvSpPr/>
          <p:nvPr/>
        </p:nvSpPr>
        <p:spPr>
          <a:xfrm>
            <a:off x="3851920" y="5301208"/>
            <a:ext cx="360040" cy="360040"/>
          </a:xfrm>
          <a:prstGeom prst="hear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心形 6"/>
          <p:cNvSpPr/>
          <p:nvPr/>
        </p:nvSpPr>
        <p:spPr>
          <a:xfrm>
            <a:off x="5292080" y="5301208"/>
            <a:ext cx="360040" cy="360040"/>
          </a:xfrm>
          <a:prstGeom prst="hear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474608" y="5229200"/>
            <a:ext cx="601448" cy="523220"/>
          </a:xfrm>
          <a:prstGeom prst="rect">
            <a:avLst/>
          </a:prstGeom>
        </p:spPr>
        <p:txBody>
          <a:bodyPr wrap="none">
            <a:spAutoFit/>
          </a:bodyPr>
          <a:lstStyle/>
          <a:p>
            <a:pPr algn="ctr">
              <a:spcAft>
                <a:spcPts val="0"/>
              </a:spcAft>
            </a:pPr>
            <a:r>
              <a:rPr lang="en-US" altLang="zh-CN" sz="2800" b="1" kern="100" dirty="0"/>
              <a:t>D</a:t>
            </a:r>
            <a:r>
              <a:rPr lang="en-US" altLang="zh-CN" sz="2800" b="1" kern="100" baseline="-25000" dirty="0"/>
              <a:t>1</a:t>
            </a:r>
            <a:endParaRPr lang="zh-CN" altLang="zh-CN" sz="2800" b="1" kern="100" dirty="0">
              <a:latin typeface="Calibri"/>
              <a:ea typeface="宋体"/>
              <a:cs typeface="Times New Roman"/>
            </a:endParaRPr>
          </a:p>
        </p:txBody>
      </p:sp>
      <p:sp>
        <p:nvSpPr>
          <p:cNvPr id="9" name="矩形 8"/>
          <p:cNvSpPr/>
          <p:nvPr/>
        </p:nvSpPr>
        <p:spPr>
          <a:xfrm>
            <a:off x="5851313" y="5229200"/>
            <a:ext cx="635110" cy="523220"/>
          </a:xfrm>
          <a:prstGeom prst="rect">
            <a:avLst/>
          </a:prstGeom>
        </p:spPr>
        <p:txBody>
          <a:bodyPr wrap="none">
            <a:spAutoFit/>
          </a:bodyPr>
          <a:lstStyle/>
          <a:p>
            <a:pPr algn="ctr">
              <a:spcAft>
                <a:spcPts val="0"/>
              </a:spcAft>
            </a:pPr>
            <a:r>
              <a:rPr lang="en-US" altLang="zh-CN" sz="2800" b="1" kern="100" dirty="0" smtClean="0"/>
              <a:t>D</a:t>
            </a:r>
            <a:r>
              <a:rPr lang="en-US" altLang="zh-CN" sz="2800" b="1" kern="100" baseline="-25000" dirty="0" smtClean="0"/>
              <a:t>2</a:t>
            </a:r>
            <a:endParaRPr lang="zh-CN" altLang="zh-CN" sz="2800" b="1" kern="100" dirty="0">
              <a:latin typeface="Calibri"/>
              <a:ea typeface="宋体"/>
              <a:cs typeface="Times New Roman"/>
            </a:endParaRPr>
          </a:p>
        </p:txBody>
      </p:sp>
      <p:sp>
        <p:nvSpPr>
          <p:cNvPr id="10" name="矩形 9"/>
          <p:cNvSpPr/>
          <p:nvPr/>
        </p:nvSpPr>
        <p:spPr>
          <a:xfrm>
            <a:off x="6572195" y="5238679"/>
            <a:ext cx="633507" cy="523220"/>
          </a:xfrm>
          <a:prstGeom prst="rect">
            <a:avLst/>
          </a:prstGeom>
        </p:spPr>
        <p:txBody>
          <a:bodyPr wrap="none">
            <a:spAutoFit/>
          </a:bodyPr>
          <a:lstStyle/>
          <a:p>
            <a:pPr algn="ctr">
              <a:spcAft>
                <a:spcPts val="0"/>
              </a:spcAft>
            </a:pPr>
            <a:r>
              <a:rPr lang="en-US" altLang="zh-CN" sz="2800" b="1" kern="100" dirty="0" smtClean="0"/>
              <a:t>D</a:t>
            </a:r>
            <a:r>
              <a:rPr lang="en-US" altLang="zh-CN" sz="2800" b="1" kern="100" baseline="-25000" dirty="0" smtClean="0"/>
              <a:t>3</a:t>
            </a:r>
            <a:endParaRPr lang="zh-CN" altLang="zh-CN" sz="2800" b="1" kern="100" dirty="0">
              <a:latin typeface="Calibri"/>
              <a:ea typeface="宋体"/>
              <a:cs typeface="Times New Roman"/>
            </a:endParaRPr>
          </a:p>
        </p:txBody>
      </p:sp>
      <p:sp>
        <p:nvSpPr>
          <p:cNvPr id="11" name="矩形 10"/>
          <p:cNvSpPr/>
          <p:nvPr/>
        </p:nvSpPr>
        <p:spPr>
          <a:xfrm>
            <a:off x="7289069" y="5229200"/>
            <a:ext cx="639919" cy="523220"/>
          </a:xfrm>
          <a:prstGeom prst="rect">
            <a:avLst/>
          </a:prstGeom>
        </p:spPr>
        <p:txBody>
          <a:bodyPr wrap="none">
            <a:spAutoFit/>
          </a:bodyPr>
          <a:lstStyle/>
          <a:p>
            <a:pPr algn="ctr">
              <a:spcAft>
                <a:spcPts val="0"/>
              </a:spcAft>
            </a:pPr>
            <a:r>
              <a:rPr lang="en-US" altLang="zh-CN" sz="2800" b="1" kern="100" dirty="0" smtClean="0"/>
              <a:t>D</a:t>
            </a:r>
            <a:r>
              <a:rPr lang="en-US" altLang="zh-CN" sz="2800" b="1" kern="100" baseline="-25000" dirty="0" smtClean="0"/>
              <a:t>4</a:t>
            </a:r>
            <a:endParaRPr lang="zh-CN" altLang="zh-CN" sz="2800" b="1" kern="100" dirty="0">
              <a:latin typeface="Calibri"/>
              <a:ea typeface="宋体"/>
              <a:cs typeface="Times New Roman"/>
            </a:endParaRPr>
          </a:p>
        </p:txBody>
      </p:sp>
      <p:sp>
        <p:nvSpPr>
          <p:cNvPr id="12" name="矩形 11"/>
          <p:cNvSpPr/>
          <p:nvPr/>
        </p:nvSpPr>
        <p:spPr>
          <a:xfrm>
            <a:off x="3037788" y="5138028"/>
            <a:ext cx="614271" cy="523220"/>
          </a:xfrm>
          <a:prstGeom prst="rect">
            <a:avLst/>
          </a:prstGeom>
        </p:spPr>
        <p:txBody>
          <a:bodyPr wrap="none">
            <a:spAutoFit/>
          </a:bodyPr>
          <a:lstStyle/>
          <a:p>
            <a:pPr algn="ctr">
              <a:spcAft>
                <a:spcPts val="0"/>
              </a:spcAft>
            </a:pPr>
            <a:r>
              <a:rPr lang="en-US" altLang="zh-CN" sz="4000" b="1" kern="100" baseline="-25000" dirty="0" smtClean="0"/>
              <a:t>H</a:t>
            </a:r>
            <a:r>
              <a:rPr lang="en-US" altLang="zh-CN" sz="2800" b="1" kern="100" baseline="-25000" dirty="0" smtClean="0"/>
              <a:t>1</a:t>
            </a:r>
            <a:endParaRPr lang="zh-CN" altLang="zh-CN" sz="2800" b="1" kern="100" dirty="0">
              <a:latin typeface="Calibri"/>
              <a:ea typeface="宋体"/>
              <a:cs typeface="Times New Roman"/>
            </a:endParaRPr>
          </a:p>
        </p:txBody>
      </p:sp>
      <p:sp>
        <p:nvSpPr>
          <p:cNvPr id="13" name="矩形 12"/>
          <p:cNvSpPr/>
          <p:nvPr/>
        </p:nvSpPr>
        <p:spPr>
          <a:xfrm>
            <a:off x="3707904" y="5138028"/>
            <a:ext cx="647934" cy="523220"/>
          </a:xfrm>
          <a:prstGeom prst="rect">
            <a:avLst/>
          </a:prstGeom>
        </p:spPr>
        <p:txBody>
          <a:bodyPr wrap="none">
            <a:spAutoFit/>
          </a:bodyPr>
          <a:lstStyle/>
          <a:p>
            <a:pPr algn="ctr">
              <a:spcAft>
                <a:spcPts val="0"/>
              </a:spcAft>
            </a:pPr>
            <a:r>
              <a:rPr lang="en-US" altLang="zh-CN" sz="4000" b="1" kern="100" baseline="-25000" dirty="0" smtClean="0"/>
              <a:t>H</a:t>
            </a:r>
            <a:r>
              <a:rPr lang="en-US" altLang="zh-CN" sz="2800" b="1" kern="100" baseline="-25000" dirty="0" smtClean="0"/>
              <a:t>2</a:t>
            </a:r>
            <a:endParaRPr lang="zh-CN" altLang="zh-CN" sz="2800" b="1" kern="100" dirty="0">
              <a:latin typeface="Calibri"/>
              <a:ea typeface="宋体"/>
              <a:cs typeface="Times New Roman"/>
            </a:endParaRPr>
          </a:p>
        </p:txBody>
      </p:sp>
    </p:spTree>
    <p:extLst>
      <p:ext uri="{BB962C8B-B14F-4D97-AF65-F5344CB8AC3E}">
        <p14:creationId xmlns:p14="http://schemas.microsoft.com/office/powerpoint/2010/main" val="248119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
          </p:nvPr>
        </p:nvSpPr>
        <p:spPr/>
        <p:txBody>
          <a:bodyPr/>
          <a:lstStyle/>
          <a:p>
            <a:pPr lvl="1"/>
            <a:r>
              <a:rPr lang="en-US" altLang="zh-CN" dirty="0"/>
              <a:t>D</a:t>
            </a:r>
            <a:r>
              <a:rPr lang="en-US" altLang="zh-CN" baseline="-25000" dirty="0"/>
              <a:t>1</a:t>
            </a:r>
            <a:r>
              <a:rPr lang="zh-CN" altLang="zh-CN" dirty="0"/>
              <a:t>处于第</a:t>
            </a:r>
            <a:r>
              <a:rPr lang="en-US" altLang="zh-CN" dirty="0"/>
              <a:t>3</a:t>
            </a:r>
            <a:r>
              <a:rPr lang="zh-CN" altLang="zh-CN" dirty="0"/>
              <a:t>位，二进制是</a:t>
            </a:r>
            <a:r>
              <a:rPr lang="en-US" altLang="zh-CN" dirty="0"/>
              <a:t>0 1 1</a:t>
            </a:r>
            <a:endParaRPr lang="zh-CN" altLang="zh-CN" dirty="0"/>
          </a:p>
          <a:p>
            <a:pPr lvl="1"/>
            <a:r>
              <a:rPr lang="en-US" altLang="zh-CN" dirty="0"/>
              <a:t>D</a:t>
            </a:r>
            <a:r>
              <a:rPr lang="en-US" altLang="zh-CN" baseline="-25000" dirty="0"/>
              <a:t>2</a:t>
            </a:r>
            <a:r>
              <a:rPr lang="zh-CN" altLang="zh-CN" dirty="0"/>
              <a:t>处于第</a:t>
            </a:r>
            <a:r>
              <a:rPr lang="en-US" altLang="zh-CN" dirty="0"/>
              <a:t>5</a:t>
            </a:r>
            <a:r>
              <a:rPr lang="zh-CN" altLang="zh-CN" dirty="0"/>
              <a:t>位，二进制是</a:t>
            </a:r>
            <a:r>
              <a:rPr lang="en-US" altLang="zh-CN" dirty="0">
                <a:solidFill>
                  <a:srgbClr val="FF0000"/>
                </a:solidFill>
              </a:rPr>
              <a:t>1</a:t>
            </a:r>
            <a:r>
              <a:rPr lang="en-US" altLang="zh-CN" dirty="0"/>
              <a:t> 0 1</a:t>
            </a:r>
            <a:endParaRPr lang="zh-CN" altLang="zh-CN" dirty="0"/>
          </a:p>
          <a:p>
            <a:pPr lvl="1"/>
            <a:r>
              <a:rPr lang="en-US" altLang="zh-CN" dirty="0"/>
              <a:t>D</a:t>
            </a:r>
            <a:r>
              <a:rPr lang="en-US" altLang="zh-CN" baseline="-25000" dirty="0"/>
              <a:t>3</a:t>
            </a:r>
            <a:r>
              <a:rPr lang="zh-CN" altLang="zh-CN" dirty="0"/>
              <a:t>处于第</a:t>
            </a:r>
            <a:r>
              <a:rPr lang="en-US" altLang="zh-CN" dirty="0"/>
              <a:t>6</a:t>
            </a:r>
            <a:r>
              <a:rPr lang="zh-CN" altLang="zh-CN" dirty="0"/>
              <a:t>位，二进制是</a:t>
            </a:r>
            <a:r>
              <a:rPr lang="en-US" altLang="zh-CN" dirty="0">
                <a:solidFill>
                  <a:srgbClr val="FF0000"/>
                </a:solidFill>
              </a:rPr>
              <a:t>1</a:t>
            </a:r>
            <a:r>
              <a:rPr lang="en-US" altLang="zh-CN" dirty="0"/>
              <a:t> 1 0</a:t>
            </a:r>
            <a:endParaRPr lang="zh-CN" altLang="zh-CN" dirty="0"/>
          </a:p>
          <a:p>
            <a:pPr lvl="1"/>
            <a:r>
              <a:rPr lang="en-US" altLang="zh-CN" dirty="0"/>
              <a:t>D</a:t>
            </a:r>
            <a:r>
              <a:rPr lang="en-US" altLang="zh-CN" baseline="-25000" dirty="0"/>
              <a:t>4</a:t>
            </a:r>
            <a:r>
              <a:rPr lang="zh-CN" altLang="zh-CN" dirty="0"/>
              <a:t>处于第</a:t>
            </a:r>
            <a:r>
              <a:rPr lang="en-US" altLang="zh-CN" dirty="0"/>
              <a:t>7</a:t>
            </a:r>
            <a:r>
              <a:rPr lang="zh-CN" altLang="zh-CN" dirty="0"/>
              <a:t>位，二进制是</a:t>
            </a:r>
            <a:r>
              <a:rPr lang="en-US" altLang="zh-CN" dirty="0">
                <a:solidFill>
                  <a:srgbClr val="FF0000"/>
                </a:solidFill>
              </a:rPr>
              <a:t>1</a:t>
            </a:r>
            <a:r>
              <a:rPr lang="en-US" altLang="zh-CN" dirty="0"/>
              <a:t> 1 1</a:t>
            </a:r>
            <a:endParaRPr lang="zh-CN" altLang="en-US" dirty="0"/>
          </a:p>
          <a:p>
            <a:r>
              <a:rPr lang="en-US" altLang="zh-CN" sz="2800" dirty="0"/>
              <a:t>D</a:t>
            </a:r>
            <a:r>
              <a:rPr lang="en-US" altLang="zh-CN" sz="2800" baseline="-25000" dirty="0"/>
              <a:t>2</a:t>
            </a:r>
            <a:r>
              <a:rPr lang="zh-CN" altLang="zh-CN" sz="2800" dirty="0"/>
              <a:t>、</a:t>
            </a:r>
            <a:r>
              <a:rPr lang="en-US" altLang="zh-CN" sz="2800" dirty="0"/>
              <a:t>D</a:t>
            </a:r>
            <a:r>
              <a:rPr lang="en-US" altLang="zh-CN" sz="2800" baseline="-25000" dirty="0"/>
              <a:t>3</a:t>
            </a:r>
            <a:r>
              <a:rPr lang="zh-CN" altLang="zh-CN" sz="2800" dirty="0"/>
              <a:t>、</a:t>
            </a:r>
            <a:r>
              <a:rPr lang="en-US" altLang="zh-CN" sz="2800" dirty="0"/>
              <a:t>D</a:t>
            </a:r>
            <a:r>
              <a:rPr lang="en-US" altLang="zh-CN" sz="2800" baseline="-25000" dirty="0"/>
              <a:t>4</a:t>
            </a:r>
            <a:r>
              <a:rPr lang="zh-CN" altLang="zh-CN" dirty="0" smtClean="0"/>
              <a:t>所</a:t>
            </a:r>
            <a:r>
              <a:rPr lang="zh-CN" altLang="zh-CN" dirty="0"/>
              <a:t>处位置的</a:t>
            </a:r>
            <a:r>
              <a:rPr lang="zh-CN" altLang="zh-CN" dirty="0" smtClean="0"/>
              <a:t>第</a:t>
            </a:r>
            <a:r>
              <a:rPr lang="en-US" altLang="zh-CN" dirty="0" smtClean="0"/>
              <a:t>3</a:t>
            </a:r>
            <a:r>
              <a:rPr lang="zh-CN" altLang="zh-CN" dirty="0" smtClean="0"/>
              <a:t>位</a:t>
            </a:r>
            <a:r>
              <a:rPr lang="zh-CN" altLang="zh-CN" dirty="0"/>
              <a:t>都是</a:t>
            </a:r>
            <a:r>
              <a:rPr lang="en-US" altLang="zh-CN" dirty="0"/>
              <a:t>1</a:t>
            </a:r>
            <a:r>
              <a:rPr lang="zh-CN" altLang="zh-CN" dirty="0" smtClean="0"/>
              <a:t>，划归第</a:t>
            </a:r>
            <a:r>
              <a:rPr lang="en-US" altLang="zh-CN" dirty="0" smtClean="0"/>
              <a:t>3</a:t>
            </a:r>
            <a:r>
              <a:rPr lang="zh-CN" altLang="zh-CN" dirty="0" smtClean="0"/>
              <a:t>组</a:t>
            </a:r>
            <a:endParaRPr lang="en-US" altLang="zh-CN" dirty="0" smtClean="0"/>
          </a:p>
          <a:p>
            <a:r>
              <a:rPr lang="zh-CN" altLang="zh-CN" dirty="0" smtClean="0"/>
              <a:t>计算</a:t>
            </a:r>
            <a:r>
              <a:rPr lang="zh-CN" altLang="zh-CN" dirty="0"/>
              <a:t>其校验和</a:t>
            </a:r>
            <a:r>
              <a:rPr lang="en-US" altLang="zh-CN" dirty="0" smtClean="0"/>
              <a:t>H</a:t>
            </a:r>
            <a:r>
              <a:rPr lang="en-US" altLang="zh-CN" baseline="-25000" dirty="0" smtClean="0"/>
              <a:t>3</a:t>
            </a:r>
            <a:r>
              <a:rPr lang="zh-CN" altLang="zh-CN" dirty="0" smtClean="0"/>
              <a:t>，</a:t>
            </a:r>
            <a:r>
              <a:rPr lang="zh-CN" altLang="zh-CN" dirty="0"/>
              <a:t>填入汉明码的</a:t>
            </a:r>
            <a:r>
              <a:rPr lang="zh-CN" altLang="zh-CN" dirty="0" smtClean="0"/>
              <a:t>第</a:t>
            </a:r>
            <a:r>
              <a:rPr lang="en-US" altLang="zh-CN" dirty="0" smtClean="0"/>
              <a:t>4</a:t>
            </a:r>
            <a:r>
              <a:rPr lang="zh-CN" altLang="zh-CN" dirty="0" smtClean="0"/>
              <a:t>位</a:t>
            </a:r>
            <a:r>
              <a:rPr lang="zh-CN" altLang="zh-CN" dirty="0"/>
              <a:t>。</a:t>
            </a:r>
          </a:p>
          <a:p>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3876623337"/>
              </p:ext>
            </p:extLst>
          </p:nvPr>
        </p:nvGraphicFramePr>
        <p:xfrm>
          <a:off x="899592" y="4581128"/>
          <a:ext cx="7056786" cy="1224136"/>
        </p:xfrm>
        <a:graphic>
          <a:graphicData uri="http://schemas.openxmlformats.org/drawingml/2006/table">
            <a:tbl>
              <a:tblPr firstRow="1" firstCol="1" bandRow="1">
                <a:tableStyleId>{5C22544A-7EE6-4342-B048-85BDC9FD1C3A}</a:tableStyleId>
              </a:tblPr>
              <a:tblGrid>
                <a:gridCol w="2076846"/>
                <a:gridCol w="711420"/>
                <a:gridCol w="711420"/>
                <a:gridCol w="711420"/>
                <a:gridCol w="711420"/>
                <a:gridCol w="711420"/>
                <a:gridCol w="711420"/>
                <a:gridCol w="711420"/>
              </a:tblGrid>
              <a:tr h="612068">
                <a:tc>
                  <a:txBody>
                    <a:bodyPr/>
                    <a:lstStyle/>
                    <a:p>
                      <a:pPr algn="ctr">
                        <a:spcAft>
                          <a:spcPts val="0"/>
                        </a:spcAft>
                      </a:pPr>
                      <a:r>
                        <a:rPr lang="zh-CN" sz="2800" kern="100" dirty="0">
                          <a:effectLst/>
                        </a:rPr>
                        <a:t>汉明码位置</a:t>
                      </a:r>
                      <a:endParaRPr lang="zh-CN" sz="2800" kern="100" dirty="0">
                        <a:effectLst/>
                        <a:latin typeface="Calibri"/>
                        <a:ea typeface="宋体"/>
                        <a:cs typeface="Times New Roman"/>
                      </a:endParaRPr>
                    </a:p>
                  </a:txBody>
                  <a:tcPr marL="68580" marR="68580" marT="0" marB="0"/>
                </a:tc>
                <a:tc>
                  <a:txBody>
                    <a:bodyPr/>
                    <a:lstStyle/>
                    <a:p>
                      <a:pPr algn="ctr">
                        <a:spcAft>
                          <a:spcPts val="0"/>
                        </a:spcAft>
                      </a:pPr>
                      <a:r>
                        <a:rPr lang="en-US" sz="2800" kern="100" dirty="0">
                          <a:effectLst/>
                        </a:rPr>
                        <a:t>1</a:t>
                      </a:r>
                      <a:endParaRPr lang="zh-CN" sz="2800" kern="100" dirty="0">
                        <a:effectLst/>
                        <a:latin typeface="Calibri"/>
                        <a:ea typeface="宋体"/>
                        <a:cs typeface="Times New Roman"/>
                      </a:endParaRPr>
                    </a:p>
                  </a:txBody>
                  <a:tcPr marL="68580" marR="68580" marT="0" marB="0"/>
                </a:tc>
                <a:tc>
                  <a:txBody>
                    <a:bodyPr/>
                    <a:lstStyle/>
                    <a:p>
                      <a:pPr algn="ctr">
                        <a:spcAft>
                          <a:spcPts val="0"/>
                        </a:spcAft>
                      </a:pPr>
                      <a:r>
                        <a:rPr lang="en-US" sz="2800" kern="100">
                          <a:effectLst/>
                        </a:rPr>
                        <a:t>2</a:t>
                      </a:r>
                      <a:endParaRPr lang="zh-CN" sz="2800" kern="100">
                        <a:effectLst/>
                        <a:latin typeface="Calibri"/>
                        <a:ea typeface="宋体"/>
                        <a:cs typeface="Times New Roman"/>
                      </a:endParaRPr>
                    </a:p>
                  </a:txBody>
                  <a:tcPr marL="68580" marR="68580" marT="0" marB="0"/>
                </a:tc>
                <a:tc>
                  <a:txBody>
                    <a:bodyPr/>
                    <a:lstStyle/>
                    <a:p>
                      <a:pPr algn="ctr">
                        <a:spcAft>
                          <a:spcPts val="0"/>
                        </a:spcAft>
                      </a:pPr>
                      <a:r>
                        <a:rPr lang="en-US" sz="2800" kern="100">
                          <a:effectLst/>
                        </a:rPr>
                        <a:t>3</a:t>
                      </a:r>
                      <a:endParaRPr lang="zh-CN" sz="2800" kern="100">
                        <a:effectLst/>
                        <a:latin typeface="Calibri"/>
                        <a:ea typeface="宋体"/>
                        <a:cs typeface="Times New Roman"/>
                      </a:endParaRPr>
                    </a:p>
                  </a:txBody>
                  <a:tcPr marL="68580" marR="68580" marT="0" marB="0"/>
                </a:tc>
                <a:tc>
                  <a:txBody>
                    <a:bodyPr/>
                    <a:lstStyle/>
                    <a:p>
                      <a:pPr algn="ctr">
                        <a:spcAft>
                          <a:spcPts val="0"/>
                        </a:spcAft>
                      </a:pPr>
                      <a:r>
                        <a:rPr lang="en-US" sz="2800" kern="100">
                          <a:effectLst/>
                        </a:rPr>
                        <a:t>4</a:t>
                      </a:r>
                      <a:endParaRPr lang="zh-CN" sz="2800" kern="100">
                        <a:effectLst/>
                        <a:latin typeface="Calibri"/>
                        <a:ea typeface="宋体"/>
                        <a:cs typeface="Times New Roman"/>
                      </a:endParaRPr>
                    </a:p>
                  </a:txBody>
                  <a:tcPr marL="68580" marR="68580" marT="0" marB="0"/>
                </a:tc>
                <a:tc>
                  <a:txBody>
                    <a:bodyPr/>
                    <a:lstStyle/>
                    <a:p>
                      <a:pPr algn="ctr">
                        <a:spcAft>
                          <a:spcPts val="0"/>
                        </a:spcAft>
                      </a:pPr>
                      <a:r>
                        <a:rPr lang="en-US" sz="2800" kern="100">
                          <a:effectLst/>
                        </a:rPr>
                        <a:t>5</a:t>
                      </a:r>
                      <a:endParaRPr lang="zh-CN" sz="2800" kern="100">
                        <a:effectLst/>
                        <a:latin typeface="Calibri"/>
                        <a:ea typeface="宋体"/>
                        <a:cs typeface="Times New Roman"/>
                      </a:endParaRPr>
                    </a:p>
                  </a:txBody>
                  <a:tcPr marL="68580" marR="68580" marT="0" marB="0"/>
                </a:tc>
                <a:tc>
                  <a:txBody>
                    <a:bodyPr/>
                    <a:lstStyle/>
                    <a:p>
                      <a:pPr algn="ctr">
                        <a:spcAft>
                          <a:spcPts val="0"/>
                        </a:spcAft>
                      </a:pPr>
                      <a:r>
                        <a:rPr lang="en-US" sz="2800" kern="100">
                          <a:effectLst/>
                        </a:rPr>
                        <a:t>6</a:t>
                      </a:r>
                      <a:endParaRPr lang="zh-CN" sz="2800" kern="100">
                        <a:effectLst/>
                        <a:latin typeface="Calibri"/>
                        <a:ea typeface="宋体"/>
                        <a:cs typeface="Times New Roman"/>
                      </a:endParaRPr>
                    </a:p>
                  </a:txBody>
                  <a:tcPr marL="68580" marR="68580" marT="0" marB="0"/>
                </a:tc>
                <a:tc>
                  <a:txBody>
                    <a:bodyPr/>
                    <a:lstStyle/>
                    <a:p>
                      <a:pPr algn="ctr">
                        <a:spcAft>
                          <a:spcPts val="0"/>
                        </a:spcAft>
                      </a:pPr>
                      <a:r>
                        <a:rPr lang="en-US" sz="2800" kern="100">
                          <a:effectLst/>
                        </a:rPr>
                        <a:t>7</a:t>
                      </a:r>
                      <a:endParaRPr lang="zh-CN" sz="2800" kern="100">
                        <a:effectLst/>
                        <a:latin typeface="Calibri"/>
                        <a:ea typeface="宋体"/>
                        <a:cs typeface="Times New Roman"/>
                      </a:endParaRPr>
                    </a:p>
                  </a:txBody>
                  <a:tcPr marL="68580" marR="68580" marT="0" marB="0"/>
                </a:tc>
              </a:tr>
              <a:tr h="612068">
                <a:tc>
                  <a:txBody>
                    <a:bodyPr/>
                    <a:lstStyle/>
                    <a:p>
                      <a:pPr algn="ctr">
                        <a:spcAft>
                          <a:spcPts val="0"/>
                        </a:spcAft>
                      </a:pPr>
                      <a:r>
                        <a:rPr lang="zh-CN" sz="2800" kern="100" dirty="0">
                          <a:effectLst/>
                        </a:rPr>
                        <a:t>校验和位置</a:t>
                      </a:r>
                      <a:endParaRPr lang="zh-CN" sz="2800" kern="100" dirty="0">
                        <a:effectLst/>
                        <a:latin typeface="Calibri"/>
                        <a:ea typeface="宋体"/>
                        <a:cs typeface="Times New Roman"/>
                      </a:endParaRPr>
                    </a:p>
                  </a:txBody>
                  <a:tcPr marL="68580" marR="68580" marT="0" marB="0"/>
                </a:tc>
                <a:tc>
                  <a:txBody>
                    <a:bodyPr/>
                    <a:lstStyle/>
                    <a:p>
                      <a:endParaRPr lang="zh-CN" altLang="en-US" dirty="0"/>
                    </a:p>
                  </a:txBody>
                  <a:tcPr marL="68580" marR="68580" marT="0" marB="0"/>
                </a:tc>
                <a:tc>
                  <a:txBody>
                    <a:bodyPr/>
                    <a:lstStyle/>
                    <a:p>
                      <a:endParaRPr lang="zh-CN" altLang="en-US" dirty="0"/>
                    </a:p>
                  </a:txBody>
                  <a:tcPr marL="68580" marR="68580" marT="0" marB="0"/>
                </a:tc>
                <a:tc>
                  <a:txBody>
                    <a:bodyPr/>
                    <a:lstStyle/>
                    <a:p>
                      <a:endParaRPr lang="zh-CN" altLang="en-US"/>
                    </a:p>
                  </a:txBody>
                  <a:tcPr marL="68580" marR="68580" marT="0" marB="0"/>
                </a:tc>
                <a:tc>
                  <a:txBody>
                    <a:bodyPr/>
                    <a:lstStyle/>
                    <a:p>
                      <a:endParaRPr lang="zh-CN" altLang="en-US" dirty="0"/>
                    </a:p>
                  </a:txBody>
                  <a:tcPr marL="68580" marR="68580" marT="0" marB="0"/>
                </a:tc>
                <a:tc>
                  <a:txBody>
                    <a:bodyPr/>
                    <a:lstStyle/>
                    <a:p>
                      <a:endParaRPr lang="zh-CN" altLang="en-US"/>
                    </a:p>
                  </a:txBody>
                  <a:tcPr marL="68580" marR="68580" marT="0" marB="0"/>
                </a:tc>
                <a:tc>
                  <a:txBody>
                    <a:bodyPr/>
                    <a:lstStyle/>
                    <a:p>
                      <a:endParaRPr lang="zh-CN" altLang="en-US"/>
                    </a:p>
                  </a:txBody>
                  <a:tcPr marL="68580" marR="68580" marT="0" marB="0"/>
                </a:tc>
                <a:tc>
                  <a:txBody>
                    <a:bodyPr/>
                    <a:lstStyle/>
                    <a:p>
                      <a:endParaRPr lang="zh-CN" altLang="en-US" dirty="0"/>
                    </a:p>
                  </a:txBody>
                  <a:tcPr marL="68580" marR="68580" marT="0" marB="0"/>
                </a:tc>
              </a:tr>
            </a:tbl>
          </a:graphicData>
        </a:graphic>
      </p:graphicFrame>
      <p:sp>
        <p:nvSpPr>
          <p:cNvPr id="7" name="心形 6"/>
          <p:cNvSpPr/>
          <p:nvPr/>
        </p:nvSpPr>
        <p:spPr>
          <a:xfrm>
            <a:off x="5292080" y="5301208"/>
            <a:ext cx="360040" cy="360040"/>
          </a:xfrm>
          <a:prstGeom prst="hear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474608" y="5261004"/>
            <a:ext cx="601448" cy="523220"/>
          </a:xfrm>
          <a:prstGeom prst="rect">
            <a:avLst/>
          </a:prstGeom>
        </p:spPr>
        <p:txBody>
          <a:bodyPr wrap="none">
            <a:spAutoFit/>
          </a:bodyPr>
          <a:lstStyle/>
          <a:p>
            <a:pPr algn="ctr">
              <a:spcAft>
                <a:spcPts val="0"/>
              </a:spcAft>
            </a:pPr>
            <a:r>
              <a:rPr lang="en-US" altLang="zh-CN" sz="2800" b="1" kern="100" dirty="0"/>
              <a:t>D</a:t>
            </a:r>
            <a:r>
              <a:rPr lang="en-US" altLang="zh-CN" sz="2800" b="1" kern="100" baseline="-25000" dirty="0"/>
              <a:t>1</a:t>
            </a:r>
            <a:endParaRPr lang="zh-CN" altLang="zh-CN" sz="2800" b="1" kern="100" dirty="0">
              <a:latin typeface="Calibri"/>
              <a:ea typeface="宋体"/>
              <a:cs typeface="Times New Roman"/>
            </a:endParaRPr>
          </a:p>
        </p:txBody>
      </p:sp>
      <p:sp>
        <p:nvSpPr>
          <p:cNvPr id="9" name="矩形 8"/>
          <p:cNvSpPr/>
          <p:nvPr/>
        </p:nvSpPr>
        <p:spPr>
          <a:xfrm>
            <a:off x="5851313" y="5229200"/>
            <a:ext cx="635110" cy="523220"/>
          </a:xfrm>
          <a:prstGeom prst="rect">
            <a:avLst/>
          </a:prstGeom>
        </p:spPr>
        <p:txBody>
          <a:bodyPr wrap="none">
            <a:spAutoFit/>
          </a:bodyPr>
          <a:lstStyle/>
          <a:p>
            <a:pPr algn="ctr">
              <a:spcAft>
                <a:spcPts val="0"/>
              </a:spcAft>
            </a:pPr>
            <a:r>
              <a:rPr lang="en-US" altLang="zh-CN" sz="2800" b="1" kern="100" dirty="0" smtClean="0"/>
              <a:t>D</a:t>
            </a:r>
            <a:r>
              <a:rPr lang="en-US" altLang="zh-CN" sz="2800" b="1" kern="100" baseline="-25000" dirty="0" smtClean="0"/>
              <a:t>2</a:t>
            </a:r>
            <a:endParaRPr lang="zh-CN" altLang="zh-CN" sz="2800" b="1" kern="100" dirty="0">
              <a:latin typeface="Calibri"/>
              <a:ea typeface="宋体"/>
              <a:cs typeface="Times New Roman"/>
            </a:endParaRPr>
          </a:p>
        </p:txBody>
      </p:sp>
      <p:sp>
        <p:nvSpPr>
          <p:cNvPr id="10" name="矩形 9"/>
          <p:cNvSpPr/>
          <p:nvPr/>
        </p:nvSpPr>
        <p:spPr>
          <a:xfrm>
            <a:off x="6572195" y="5238679"/>
            <a:ext cx="633507" cy="523220"/>
          </a:xfrm>
          <a:prstGeom prst="rect">
            <a:avLst/>
          </a:prstGeom>
        </p:spPr>
        <p:txBody>
          <a:bodyPr wrap="none">
            <a:spAutoFit/>
          </a:bodyPr>
          <a:lstStyle/>
          <a:p>
            <a:pPr algn="ctr">
              <a:spcAft>
                <a:spcPts val="0"/>
              </a:spcAft>
            </a:pPr>
            <a:r>
              <a:rPr lang="en-US" altLang="zh-CN" sz="2800" b="1" kern="100" dirty="0" smtClean="0"/>
              <a:t>D</a:t>
            </a:r>
            <a:r>
              <a:rPr lang="en-US" altLang="zh-CN" sz="2800" b="1" kern="100" baseline="-25000" dirty="0" smtClean="0"/>
              <a:t>3</a:t>
            </a:r>
            <a:endParaRPr lang="zh-CN" altLang="zh-CN" sz="2800" b="1" kern="100" dirty="0">
              <a:latin typeface="Calibri"/>
              <a:ea typeface="宋体"/>
              <a:cs typeface="Times New Roman"/>
            </a:endParaRPr>
          </a:p>
        </p:txBody>
      </p:sp>
      <p:sp>
        <p:nvSpPr>
          <p:cNvPr id="11" name="矩形 10"/>
          <p:cNvSpPr/>
          <p:nvPr/>
        </p:nvSpPr>
        <p:spPr>
          <a:xfrm>
            <a:off x="7289069" y="5229200"/>
            <a:ext cx="639919" cy="523220"/>
          </a:xfrm>
          <a:prstGeom prst="rect">
            <a:avLst/>
          </a:prstGeom>
        </p:spPr>
        <p:txBody>
          <a:bodyPr wrap="none">
            <a:spAutoFit/>
          </a:bodyPr>
          <a:lstStyle/>
          <a:p>
            <a:pPr algn="ctr">
              <a:spcAft>
                <a:spcPts val="0"/>
              </a:spcAft>
            </a:pPr>
            <a:r>
              <a:rPr lang="en-US" altLang="zh-CN" sz="2800" b="1" kern="100" dirty="0" smtClean="0"/>
              <a:t>D</a:t>
            </a:r>
            <a:r>
              <a:rPr lang="en-US" altLang="zh-CN" sz="2800" b="1" kern="100" baseline="-25000" dirty="0" smtClean="0"/>
              <a:t>4</a:t>
            </a:r>
            <a:endParaRPr lang="zh-CN" altLang="zh-CN" sz="2800" b="1" kern="100" dirty="0">
              <a:latin typeface="Calibri"/>
              <a:ea typeface="宋体"/>
              <a:cs typeface="Times New Roman"/>
            </a:endParaRPr>
          </a:p>
        </p:txBody>
      </p:sp>
      <p:sp>
        <p:nvSpPr>
          <p:cNvPr id="12" name="矩形 11"/>
          <p:cNvSpPr/>
          <p:nvPr/>
        </p:nvSpPr>
        <p:spPr>
          <a:xfrm>
            <a:off x="3037788" y="5138028"/>
            <a:ext cx="614271" cy="523220"/>
          </a:xfrm>
          <a:prstGeom prst="rect">
            <a:avLst/>
          </a:prstGeom>
        </p:spPr>
        <p:txBody>
          <a:bodyPr wrap="none">
            <a:spAutoFit/>
          </a:bodyPr>
          <a:lstStyle/>
          <a:p>
            <a:pPr algn="ctr">
              <a:spcAft>
                <a:spcPts val="0"/>
              </a:spcAft>
            </a:pPr>
            <a:r>
              <a:rPr lang="en-US" altLang="zh-CN" sz="4000" b="1" kern="100" baseline="-25000" dirty="0" smtClean="0"/>
              <a:t>H</a:t>
            </a:r>
            <a:r>
              <a:rPr lang="en-US" altLang="zh-CN" sz="2800" b="1" kern="100" baseline="-25000" dirty="0" smtClean="0"/>
              <a:t>1</a:t>
            </a:r>
            <a:endParaRPr lang="zh-CN" altLang="zh-CN" sz="2800" b="1" kern="100" dirty="0">
              <a:latin typeface="Calibri"/>
              <a:ea typeface="宋体"/>
              <a:cs typeface="Times New Roman"/>
            </a:endParaRPr>
          </a:p>
        </p:txBody>
      </p:sp>
      <p:sp>
        <p:nvSpPr>
          <p:cNvPr id="13" name="矩形 12"/>
          <p:cNvSpPr/>
          <p:nvPr/>
        </p:nvSpPr>
        <p:spPr>
          <a:xfrm>
            <a:off x="3707904" y="5138028"/>
            <a:ext cx="647934" cy="523220"/>
          </a:xfrm>
          <a:prstGeom prst="rect">
            <a:avLst/>
          </a:prstGeom>
        </p:spPr>
        <p:txBody>
          <a:bodyPr wrap="none">
            <a:spAutoFit/>
          </a:bodyPr>
          <a:lstStyle/>
          <a:p>
            <a:pPr algn="ctr">
              <a:spcAft>
                <a:spcPts val="0"/>
              </a:spcAft>
            </a:pPr>
            <a:r>
              <a:rPr lang="en-US" altLang="zh-CN" sz="4000" b="1" kern="100" baseline="-25000" dirty="0" smtClean="0"/>
              <a:t>H</a:t>
            </a:r>
            <a:r>
              <a:rPr lang="en-US" altLang="zh-CN" sz="2800" b="1" kern="100" baseline="-25000" dirty="0" smtClean="0"/>
              <a:t>2</a:t>
            </a:r>
            <a:endParaRPr lang="zh-CN" altLang="zh-CN" sz="2800" b="1" kern="100" dirty="0">
              <a:latin typeface="Calibri"/>
              <a:ea typeface="宋体"/>
              <a:cs typeface="Times New Roman"/>
            </a:endParaRPr>
          </a:p>
        </p:txBody>
      </p:sp>
      <p:sp>
        <p:nvSpPr>
          <p:cNvPr id="14" name="矩形 13"/>
          <p:cNvSpPr/>
          <p:nvPr/>
        </p:nvSpPr>
        <p:spPr>
          <a:xfrm>
            <a:off x="5170097" y="5138028"/>
            <a:ext cx="647934" cy="523220"/>
          </a:xfrm>
          <a:prstGeom prst="rect">
            <a:avLst/>
          </a:prstGeom>
        </p:spPr>
        <p:txBody>
          <a:bodyPr wrap="none">
            <a:spAutoFit/>
          </a:bodyPr>
          <a:lstStyle/>
          <a:p>
            <a:pPr algn="ctr">
              <a:spcAft>
                <a:spcPts val="0"/>
              </a:spcAft>
            </a:pPr>
            <a:r>
              <a:rPr lang="en-US" altLang="zh-CN" sz="4000" b="1" kern="100" baseline="-25000" dirty="0" smtClean="0"/>
              <a:t>H</a:t>
            </a:r>
            <a:r>
              <a:rPr lang="en-US" altLang="zh-CN" sz="2800" b="1" kern="100" baseline="-25000" dirty="0" smtClean="0"/>
              <a:t>2</a:t>
            </a:r>
            <a:endParaRPr lang="zh-CN" altLang="zh-CN" sz="2800" b="1" kern="100" dirty="0">
              <a:latin typeface="Calibri"/>
              <a:ea typeface="宋体"/>
              <a:cs typeface="Times New Roman"/>
            </a:endParaRPr>
          </a:p>
        </p:txBody>
      </p:sp>
    </p:spTree>
    <p:extLst>
      <p:ext uri="{BB962C8B-B14F-4D97-AF65-F5344CB8AC3E}">
        <p14:creationId xmlns:p14="http://schemas.microsoft.com/office/powerpoint/2010/main" val="2511406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3. </a:t>
            </a:r>
            <a:r>
              <a:rPr lang="zh-CN" altLang="zh-CN" dirty="0">
                <a:solidFill>
                  <a:srgbClr val="FF0000"/>
                </a:solidFill>
              </a:rPr>
              <a:t>光纤</a:t>
            </a:r>
            <a:endParaRPr lang="zh-CN" altLang="en-US" dirty="0">
              <a:solidFill>
                <a:srgbClr val="FF0000"/>
              </a:solidFill>
            </a:endParaRPr>
          </a:p>
        </p:txBody>
      </p:sp>
      <p:sp>
        <p:nvSpPr>
          <p:cNvPr id="3" name="内容占位符 2"/>
          <p:cNvSpPr>
            <a:spLocks noGrp="1"/>
          </p:cNvSpPr>
          <p:nvPr>
            <p:ph sz="quarter" idx="1"/>
          </p:nvPr>
        </p:nvSpPr>
        <p:spPr/>
        <p:txBody>
          <a:bodyPr>
            <a:normAutofit/>
          </a:bodyPr>
          <a:lstStyle/>
          <a:p>
            <a:r>
              <a:rPr lang="zh-CN" altLang="zh-CN" dirty="0"/>
              <a:t>光纤具有容量大、质量高、性能稳定、防电磁干扰、保密性强等</a:t>
            </a:r>
            <a:r>
              <a:rPr lang="zh-CN" altLang="zh-CN" dirty="0" smtClean="0"/>
              <a:t>优点</a:t>
            </a:r>
            <a:endParaRPr lang="en-US" altLang="zh-CN" dirty="0" smtClean="0"/>
          </a:p>
          <a:p>
            <a:r>
              <a:rPr lang="zh-CN" altLang="zh-CN" dirty="0" smtClean="0"/>
              <a:t>在</a:t>
            </a:r>
            <a:r>
              <a:rPr lang="zh-CN" altLang="zh-CN" dirty="0"/>
              <a:t>骨干网中有着极为重要的地位，目前在接入网中也快速发展，称为光纤接</a:t>
            </a:r>
            <a:r>
              <a:rPr lang="zh-CN" altLang="zh-CN" dirty="0" smtClean="0"/>
              <a:t>入网</a:t>
            </a:r>
            <a:endParaRPr lang="zh-CN" altLang="zh-CN" dirty="0"/>
          </a:p>
          <a:p>
            <a:r>
              <a:rPr lang="zh-CN" altLang="zh-CN" dirty="0"/>
              <a:t>光纤可分为单模光纤和</a:t>
            </a:r>
            <a:r>
              <a:rPr lang="zh-CN" altLang="zh-CN" dirty="0" smtClean="0"/>
              <a:t>多模光纤</a:t>
            </a:r>
            <a:endParaRPr lang="en-US" altLang="zh-CN" dirty="0" smtClean="0"/>
          </a:p>
        </p:txBody>
      </p:sp>
    </p:spTree>
    <p:extLst>
      <p:ext uri="{BB962C8B-B14F-4D97-AF65-F5344CB8AC3E}">
        <p14:creationId xmlns:p14="http://schemas.microsoft.com/office/powerpoint/2010/main" val="264252449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4. </a:t>
            </a:r>
            <a:r>
              <a:rPr lang="zh-CN" altLang="zh-CN" dirty="0">
                <a:solidFill>
                  <a:srgbClr val="FF0000"/>
                </a:solidFill>
              </a:rPr>
              <a:t>校验过程</a:t>
            </a:r>
            <a:endParaRPr lang="zh-CN" altLang="en-US" dirty="0">
              <a:solidFill>
                <a:srgbClr val="FF0000"/>
              </a:solidFill>
            </a:endParaRPr>
          </a:p>
        </p:txBody>
      </p:sp>
      <p:sp>
        <p:nvSpPr>
          <p:cNvPr id="3" name="内容占位符 2"/>
          <p:cNvSpPr>
            <a:spLocks noGrp="1"/>
          </p:cNvSpPr>
          <p:nvPr>
            <p:ph sz="quarter" idx="1"/>
          </p:nvPr>
        </p:nvSpPr>
        <p:spPr/>
        <p:txBody>
          <a:bodyPr/>
          <a:lstStyle/>
          <a:p>
            <a:r>
              <a:rPr lang="zh-CN" altLang="en-US" dirty="0" smtClean="0"/>
              <a:t>发送方</a:t>
            </a:r>
            <a:endParaRPr lang="en-US" altLang="zh-CN" dirty="0" smtClean="0"/>
          </a:p>
          <a:p>
            <a:pPr lvl="1"/>
            <a:r>
              <a:rPr lang="zh-CN" altLang="zh-CN" dirty="0" smtClean="0"/>
              <a:t>每次</a:t>
            </a:r>
            <a:r>
              <a:rPr lang="zh-CN" altLang="zh-CN" dirty="0"/>
              <a:t>校验过程计算</a:t>
            </a:r>
            <a:r>
              <a:rPr lang="en-US" altLang="zh-CN" dirty="0"/>
              <a:t>n</a:t>
            </a:r>
            <a:r>
              <a:rPr lang="zh-CN" altLang="zh-CN" dirty="0" smtClean="0"/>
              <a:t>位</a:t>
            </a:r>
            <a:endParaRPr lang="en-US" altLang="zh-CN" dirty="0" smtClean="0"/>
          </a:p>
          <a:p>
            <a:pPr lvl="1"/>
            <a:r>
              <a:rPr lang="zh-CN" altLang="zh-CN" dirty="0" smtClean="0"/>
              <a:t>发送</a:t>
            </a:r>
            <a:r>
              <a:rPr lang="zh-CN" altLang="zh-CN" dirty="0"/>
              <a:t>方把</a:t>
            </a:r>
            <a:r>
              <a:rPr lang="en-US" altLang="zh-CN" dirty="0"/>
              <a:t>n</a:t>
            </a:r>
            <a:r>
              <a:rPr lang="zh-CN" altLang="zh-CN" dirty="0"/>
              <a:t>位数字按顺序填入汉明码的规定位置（空出校验和的位置</a:t>
            </a:r>
            <a:r>
              <a:rPr lang="en-US" altLang="zh-CN" dirty="0"/>
              <a:t>1</a:t>
            </a:r>
            <a:r>
              <a:rPr lang="zh-CN" altLang="zh-CN" dirty="0"/>
              <a:t>、</a:t>
            </a:r>
            <a:r>
              <a:rPr lang="en-US" altLang="zh-CN" dirty="0"/>
              <a:t>2</a:t>
            </a:r>
            <a:r>
              <a:rPr lang="zh-CN" altLang="zh-CN" dirty="0"/>
              <a:t>、</a:t>
            </a:r>
            <a:r>
              <a:rPr lang="en-US" altLang="zh-CN" dirty="0"/>
              <a:t>4</a:t>
            </a:r>
            <a:r>
              <a:rPr lang="zh-CN" altLang="zh-CN" dirty="0"/>
              <a:t>、</a:t>
            </a:r>
            <a:r>
              <a:rPr lang="en-US" altLang="zh-CN" dirty="0"/>
              <a:t>8...</a:t>
            </a:r>
            <a:r>
              <a:rPr lang="zh-CN" altLang="zh-CN" dirty="0" smtClean="0"/>
              <a:t>）</a:t>
            </a:r>
            <a:endParaRPr lang="en-US" altLang="zh-CN" dirty="0" smtClean="0"/>
          </a:p>
          <a:p>
            <a:pPr lvl="1"/>
            <a:r>
              <a:rPr lang="zh-CN" altLang="zh-CN" dirty="0" smtClean="0"/>
              <a:t>根据</a:t>
            </a:r>
            <a:r>
              <a:rPr lang="zh-CN" altLang="zh-CN" dirty="0"/>
              <a:t>数据的位置进行分组，计算每一组的奇</a:t>
            </a:r>
            <a:r>
              <a:rPr lang="en-US" altLang="zh-CN" dirty="0"/>
              <a:t>/</a:t>
            </a:r>
            <a:r>
              <a:rPr lang="zh-CN" altLang="zh-CN" dirty="0"/>
              <a:t>偶校验和</a:t>
            </a:r>
            <a:r>
              <a:rPr lang="zh-CN" altLang="zh-CN" dirty="0" smtClean="0"/>
              <a:t>，按</a:t>
            </a:r>
            <a:r>
              <a:rPr lang="zh-CN" altLang="zh-CN" dirty="0"/>
              <a:t>顺序填入汉明码的对应位置。</a:t>
            </a:r>
          </a:p>
          <a:p>
            <a:r>
              <a:rPr lang="zh-CN" altLang="zh-CN" dirty="0"/>
              <a:t>接收</a:t>
            </a:r>
            <a:r>
              <a:rPr lang="zh-CN" altLang="zh-CN" dirty="0" smtClean="0"/>
              <a:t>方</a:t>
            </a:r>
            <a:endParaRPr lang="en-US" altLang="zh-CN" dirty="0" smtClean="0"/>
          </a:p>
          <a:p>
            <a:pPr lvl="1"/>
            <a:r>
              <a:rPr lang="zh-CN" altLang="zh-CN" dirty="0" smtClean="0"/>
              <a:t>根据</a:t>
            </a:r>
            <a:r>
              <a:rPr lang="zh-CN" altLang="zh-CN" dirty="0"/>
              <a:t>位置可以知道分组</a:t>
            </a:r>
            <a:r>
              <a:rPr lang="zh-CN" altLang="zh-CN" dirty="0" smtClean="0"/>
              <a:t>情况</a:t>
            </a:r>
            <a:endParaRPr lang="en-US" altLang="zh-CN" dirty="0" smtClean="0"/>
          </a:p>
          <a:p>
            <a:pPr lvl="1"/>
            <a:r>
              <a:rPr lang="zh-CN" altLang="zh-CN" dirty="0" smtClean="0"/>
              <a:t>根据</a:t>
            </a:r>
            <a:r>
              <a:rPr lang="zh-CN" altLang="zh-CN" dirty="0"/>
              <a:t>分组进行</a:t>
            </a:r>
            <a:r>
              <a:rPr lang="zh-CN" altLang="zh-CN" dirty="0" smtClean="0"/>
              <a:t>奇偶校验</a:t>
            </a:r>
            <a:endParaRPr lang="en-US" altLang="zh-CN" dirty="0" smtClean="0"/>
          </a:p>
          <a:p>
            <a:pPr lvl="1"/>
            <a:r>
              <a:rPr lang="zh-CN" altLang="zh-CN" smtClean="0"/>
              <a:t>如果</a:t>
            </a:r>
            <a:r>
              <a:rPr lang="zh-CN" altLang="zh-CN" dirty="0"/>
              <a:t>有错则按照判错规则得出出错位</a:t>
            </a:r>
            <a:r>
              <a:rPr lang="zh-CN" altLang="zh-CN"/>
              <a:t>的</a:t>
            </a:r>
            <a:r>
              <a:rPr lang="zh-CN" altLang="zh-CN" smtClean="0"/>
              <a:t>位置</a:t>
            </a:r>
            <a:r>
              <a:rPr lang="zh-CN" altLang="en-US" smtClean="0"/>
              <a:t>，订正即可</a:t>
            </a:r>
            <a:endParaRPr lang="zh-CN" altLang="en-US" dirty="0"/>
          </a:p>
        </p:txBody>
      </p:sp>
    </p:spTree>
    <p:extLst>
      <p:ext uri="{BB962C8B-B14F-4D97-AF65-F5344CB8AC3E}">
        <p14:creationId xmlns:p14="http://schemas.microsoft.com/office/powerpoint/2010/main" val="28541800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多模光纤</a:t>
            </a:r>
            <a:endParaRPr lang="zh-CN" altLang="en-US" dirty="0"/>
          </a:p>
        </p:txBody>
      </p:sp>
      <p:sp>
        <p:nvSpPr>
          <p:cNvPr id="3" name="内容占位符 2"/>
          <p:cNvSpPr>
            <a:spLocks noGrp="1"/>
          </p:cNvSpPr>
          <p:nvPr>
            <p:ph sz="quarter" idx="1"/>
          </p:nvPr>
        </p:nvSpPr>
        <p:spPr/>
        <p:txBody>
          <a:bodyPr/>
          <a:lstStyle/>
          <a:p>
            <a:r>
              <a:rPr lang="zh-CN" altLang="zh-CN" dirty="0"/>
              <a:t>多模光纤是利用光的全反射原理工作</a:t>
            </a:r>
            <a:r>
              <a:rPr lang="zh-CN" altLang="zh-CN" dirty="0" smtClean="0"/>
              <a:t>的</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smtClean="0"/>
          </a:p>
          <a:p>
            <a:r>
              <a:rPr lang="zh-CN" altLang="zh-CN" dirty="0" smtClean="0"/>
              <a:t>多种模式的光同时在一根光纤中传输</a:t>
            </a:r>
            <a:endParaRPr lang="en-US" altLang="zh-CN" dirty="0" smtClean="0"/>
          </a:p>
          <a:p>
            <a:endParaRPr lang="en-US" altLang="zh-CN" dirty="0"/>
          </a:p>
          <a:p>
            <a:endParaRPr lang="en-US" altLang="zh-CN" dirty="0"/>
          </a:p>
          <a:p>
            <a:endParaRPr lang="zh-CN"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9" y="1988840"/>
            <a:ext cx="5112568" cy="1967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3"/>
          <p:cNvSpPr>
            <a:spLocks noChangeArrowheads="1"/>
          </p:cNvSpPr>
          <p:nvPr/>
        </p:nvSpPr>
        <p:spPr bwMode="auto">
          <a:xfrm>
            <a:off x="1137664" y="5157192"/>
            <a:ext cx="5740235" cy="264848"/>
          </a:xfrm>
          <a:prstGeom prst="rect">
            <a:avLst/>
          </a:prstGeom>
          <a:solidFill>
            <a:srgbClr val="00FFCC"/>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 b="1">
              <a:solidFill>
                <a:srgbClr val="000099"/>
              </a:solidFill>
              <a:latin typeface="微软雅黑" panose="020B0503020204020204" charset="-122"/>
              <a:ea typeface="微软雅黑" panose="020B0503020204020204" charset="-122"/>
            </a:endParaRPr>
          </a:p>
        </p:txBody>
      </p:sp>
      <p:sp>
        <p:nvSpPr>
          <p:cNvPr id="7" name="Rectangle 4"/>
          <p:cNvSpPr>
            <a:spLocks noChangeArrowheads="1"/>
          </p:cNvSpPr>
          <p:nvPr/>
        </p:nvSpPr>
        <p:spPr bwMode="auto">
          <a:xfrm>
            <a:off x="1137664" y="5422039"/>
            <a:ext cx="5740235" cy="373194"/>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 b="1">
              <a:solidFill>
                <a:srgbClr val="000099"/>
              </a:solidFill>
              <a:latin typeface="微软雅黑" panose="020B0503020204020204" charset="-122"/>
              <a:ea typeface="微软雅黑" panose="020B0503020204020204" charset="-122"/>
            </a:endParaRPr>
          </a:p>
        </p:txBody>
      </p:sp>
      <p:sp>
        <p:nvSpPr>
          <p:cNvPr id="8" name="Rectangle 5"/>
          <p:cNvSpPr>
            <a:spLocks noChangeArrowheads="1"/>
          </p:cNvSpPr>
          <p:nvPr/>
        </p:nvSpPr>
        <p:spPr bwMode="auto">
          <a:xfrm>
            <a:off x="1137664" y="5795234"/>
            <a:ext cx="5740235" cy="266568"/>
          </a:xfrm>
          <a:prstGeom prst="rect">
            <a:avLst/>
          </a:prstGeom>
          <a:solidFill>
            <a:srgbClr val="00FFCC"/>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00" b="1">
              <a:solidFill>
                <a:srgbClr val="000099"/>
              </a:solidFill>
              <a:latin typeface="微软雅黑" panose="020B0503020204020204" charset="-122"/>
              <a:ea typeface="微软雅黑" panose="020B0503020204020204" charset="-122"/>
            </a:endParaRPr>
          </a:p>
        </p:txBody>
      </p:sp>
      <p:grpSp>
        <p:nvGrpSpPr>
          <p:cNvPr id="9" name="Group 8"/>
          <p:cNvGrpSpPr/>
          <p:nvPr/>
        </p:nvGrpSpPr>
        <p:grpSpPr bwMode="auto">
          <a:xfrm>
            <a:off x="1137664" y="5157192"/>
            <a:ext cx="5740235" cy="904610"/>
            <a:chOff x="912" y="912"/>
            <a:chExt cx="4608" cy="816"/>
          </a:xfrm>
        </p:grpSpPr>
        <p:sp>
          <p:nvSpPr>
            <p:cNvPr id="10" name="Line 9"/>
            <p:cNvSpPr>
              <a:spLocks noChangeShapeType="1"/>
            </p:cNvSpPr>
            <p:nvPr/>
          </p:nvSpPr>
          <p:spPr bwMode="auto">
            <a:xfrm>
              <a:off x="912" y="912"/>
              <a:ext cx="460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00" b="1">
                <a:solidFill>
                  <a:srgbClr val="000099"/>
                </a:solidFill>
              </a:endParaRPr>
            </a:p>
          </p:txBody>
        </p:sp>
        <p:sp>
          <p:nvSpPr>
            <p:cNvPr id="11" name="Line 10"/>
            <p:cNvSpPr>
              <a:spLocks noChangeShapeType="1"/>
            </p:cNvSpPr>
            <p:nvPr/>
          </p:nvSpPr>
          <p:spPr bwMode="auto">
            <a:xfrm>
              <a:off x="912" y="1152"/>
              <a:ext cx="460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00" b="1">
                <a:solidFill>
                  <a:srgbClr val="000099"/>
                </a:solidFill>
              </a:endParaRPr>
            </a:p>
          </p:txBody>
        </p:sp>
        <p:sp>
          <p:nvSpPr>
            <p:cNvPr id="12" name="Line 11"/>
            <p:cNvSpPr>
              <a:spLocks noChangeShapeType="1"/>
            </p:cNvSpPr>
            <p:nvPr/>
          </p:nvSpPr>
          <p:spPr bwMode="auto">
            <a:xfrm>
              <a:off x="912" y="1488"/>
              <a:ext cx="460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00" b="1">
                <a:solidFill>
                  <a:srgbClr val="000099"/>
                </a:solidFill>
              </a:endParaRPr>
            </a:p>
          </p:txBody>
        </p:sp>
        <p:sp>
          <p:nvSpPr>
            <p:cNvPr id="13" name="Line 12"/>
            <p:cNvSpPr>
              <a:spLocks noChangeShapeType="1"/>
            </p:cNvSpPr>
            <p:nvPr/>
          </p:nvSpPr>
          <p:spPr bwMode="auto">
            <a:xfrm>
              <a:off x="912" y="1728"/>
              <a:ext cx="4608" cy="0"/>
            </a:xfrm>
            <a:prstGeom prst="line">
              <a:avLst/>
            </a:prstGeom>
            <a:noFill/>
            <a:ln w="12700">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00" b="1">
                <a:solidFill>
                  <a:srgbClr val="000099"/>
                </a:solidFill>
              </a:endParaRPr>
            </a:p>
          </p:txBody>
        </p:sp>
      </p:grpSp>
      <p:sp>
        <p:nvSpPr>
          <p:cNvPr id="15" name="Freeform 19"/>
          <p:cNvSpPr/>
          <p:nvPr/>
        </p:nvSpPr>
        <p:spPr bwMode="auto">
          <a:xfrm>
            <a:off x="1169337" y="5423255"/>
            <a:ext cx="5716014" cy="371979"/>
          </a:xfrm>
          <a:custGeom>
            <a:avLst/>
            <a:gdLst>
              <a:gd name="T0" fmla="*/ 0 w 4302"/>
              <a:gd name="T1" fmla="*/ 108 h 336"/>
              <a:gd name="T2" fmla="*/ 384 w 4302"/>
              <a:gd name="T3" fmla="*/ 0 h 336"/>
              <a:gd name="T4" fmla="*/ 1560 w 4302"/>
              <a:gd name="T5" fmla="*/ 336 h 336"/>
              <a:gd name="T6" fmla="*/ 2742 w 4302"/>
              <a:gd name="T7" fmla="*/ 0 h 336"/>
              <a:gd name="T8" fmla="*/ 3918 w 4302"/>
              <a:gd name="T9" fmla="*/ 330 h 336"/>
              <a:gd name="T10" fmla="*/ 4302 w 4302"/>
              <a:gd name="T11" fmla="*/ 204 h 336"/>
            </a:gdLst>
            <a:ahLst/>
            <a:cxnLst>
              <a:cxn ang="0">
                <a:pos x="T0" y="T1"/>
              </a:cxn>
              <a:cxn ang="0">
                <a:pos x="T2" y="T3"/>
              </a:cxn>
              <a:cxn ang="0">
                <a:pos x="T4" y="T5"/>
              </a:cxn>
              <a:cxn ang="0">
                <a:pos x="T6" y="T7"/>
              </a:cxn>
              <a:cxn ang="0">
                <a:pos x="T8" y="T9"/>
              </a:cxn>
              <a:cxn ang="0">
                <a:pos x="T10" y="T11"/>
              </a:cxn>
            </a:cxnLst>
            <a:rect l="0" t="0" r="r" b="b"/>
            <a:pathLst>
              <a:path w="4302" h="336">
                <a:moveTo>
                  <a:pt x="0" y="108"/>
                </a:moveTo>
                <a:lnTo>
                  <a:pt x="384" y="0"/>
                </a:lnTo>
                <a:lnTo>
                  <a:pt x="1560" y="336"/>
                </a:lnTo>
                <a:lnTo>
                  <a:pt x="2742" y="0"/>
                </a:lnTo>
                <a:lnTo>
                  <a:pt x="3918" y="330"/>
                </a:lnTo>
                <a:lnTo>
                  <a:pt x="4302" y="204"/>
                </a:lnTo>
              </a:path>
            </a:pathLst>
          </a:custGeom>
          <a:noFill/>
          <a:ln w="57150" cmpd="sng">
            <a:solidFill>
              <a:srgbClr val="0000FF"/>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00" b="1">
              <a:solidFill>
                <a:srgbClr val="000099"/>
              </a:solidFill>
              <a:latin typeface="微软雅黑" panose="020B0503020204020204" charset="-122"/>
              <a:ea typeface="微软雅黑" panose="020B0503020204020204" charset="-122"/>
            </a:endParaRPr>
          </a:p>
        </p:txBody>
      </p:sp>
      <p:grpSp>
        <p:nvGrpSpPr>
          <p:cNvPr id="26" name="组合 25"/>
          <p:cNvGrpSpPr/>
          <p:nvPr/>
        </p:nvGrpSpPr>
        <p:grpSpPr>
          <a:xfrm>
            <a:off x="1137664" y="5423255"/>
            <a:ext cx="5740235" cy="372486"/>
            <a:chOff x="1137664" y="5423255"/>
            <a:chExt cx="5740235" cy="372486"/>
          </a:xfrm>
        </p:grpSpPr>
        <p:cxnSp>
          <p:nvCxnSpPr>
            <p:cNvPr id="19" name="直接连接符 18"/>
            <p:cNvCxnSpPr>
              <a:stCxn id="7" idx="1"/>
            </p:cNvCxnSpPr>
            <p:nvPr/>
          </p:nvCxnSpPr>
          <p:spPr>
            <a:xfrm>
              <a:off x="1137664" y="5608636"/>
              <a:ext cx="914056" cy="18659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2051720" y="5423255"/>
              <a:ext cx="2232248" cy="37248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7" name="直接连接符 26"/>
            <p:cNvCxnSpPr>
              <a:endCxn id="12" idx="1"/>
            </p:cNvCxnSpPr>
            <p:nvPr/>
          </p:nvCxnSpPr>
          <p:spPr>
            <a:xfrm>
              <a:off x="4279632" y="5423255"/>
              <a:ext cx="2598267" cy="372486"/>
            </a:xfrm>
            <a:prstGeom prst="line">
              <a:avLst/>
            </a:prstGeom>
            <a:ln w="571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9930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2000"/>
                                        <p:tgtEl>
                                          <p:spTgt spid="15"/>
                                        </p:tgtEl>
                                      </p:cBhvr>
                                    </p:animEffect>
                                  </p:childTnLst>
                                </p:cTn>
                              </p:par>
                              <p:par>
                                <p:cTn id="8" presetID="22" presetClass="entr" presetSubtype="8"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left)">
                                      <p:cBhvr>
                                        <p:cTn id="10"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单模光纤</a:t>
            </a:r>
            <a:endParaRPr lang="zh-CN" altLang="en-US" dirty="0"/>
          </a:p>
        </p:txBody>
      </p:sp>
      <p:sp>
        <p:nvSpPr>
          <p:cNvPr id="3" name="内容占位符 2"/>
          <p:cNvSpPr>
            <a:spLocks noGrp="1"/>
          </p:cNvSpPr>
          <p:nvPr>
            <p:ph sz="quarter" idx="1"/>
          </p:nvPr>
        </p:nvSpPr>
        <p:spPr/>
        <p:txBody>
          <a:bodyPr/>
          <a:lstStyle/>
          <a:p>
            <a:r>
              <a:rPr lang="zh-CN" altLang="zh-CN" dirty="0" smtClean="0"/>
              <a:t>直径</a:t>
            </a:r>
            <a:r>
              <a:rPr lang="zh-CN" altLang="zh-CN" dirty="0"/>
              <a:t>很</a:t>
            </a:r>
            <a:r>
              <a:rPr lang="zh-CN" altLang="zh-CN" dirty="0" smtClean="0"/>
              <a:t>小</a:t>
            </a:r>
            <a:r>
              <a:rPr lang="zh-CN" altLang="en-US" dirty="0" smtClean="0"/>
              <a:t>，</a:t>
            </a:r>
            <a:r>
              <a:rPr lang="zh-CN" altLang="zh-CN" dirty="0"/>
              <a:t>只有一个光的波长</a:t>
            </a:r>
            <a:endParaRPr lang="en-US" altLang="zh-CN" dirty="0" smtClean="0"/>
          </a:p>
          <a:p>
            <a:r>
              <a:rPr lang="zh-CN" altLang="zh-CN" dirty="0" smtClean="0"/>
              <a:t>光线</a:t>
            </a:r>
            <a:r>
              <a:rPr lang="zh-CN" altLang="zh-CN" dirty="0"/>
              <a:t>沿着“管道”一直向前</a:t>
            </a:r>
            <a:r>
              <a:rPr lang="zh-CN" altLang="zh-CN" dirty="0" smtClean="0"/>
              <a:t>传播</a:t>
            </a:r>
            <a:endParaRPr lang="en-US" altLang="zh-CN" dirty="0" smtClean="0"/>
          </a:p>
          <a:p>
            <a:r>
              <a:rPr lang="zh-CN" altLang="zh-CN" dirty="0" smtClean="0"/>
              <a:t>能量</a:t>
            </a:r>
            <a:r>
              <a:rPr lang="zh-CN" altLang="zh-CN" dirty="0"/>
              <a:t>保存得更好，频带更宽、容量更大，传播距离更远</a:t>
            </a:r>
            <a:endParaRPr lang="zh-CN" altLang="en-US" dirty="0"/>
          </a:p>
          <a:p>
            <a:endParaRPr lang="zh-CN" alt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3284984"/>
            <a:ext cx="7156148" cy="259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70771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smtClean="0"/>
              <a:t>光缆</a:t>
            </a:r>
            <a:endParaRPr lang="zh-CN" altLang="en-US" dirty="0"/>
          </a:p>
        </p:txBody>
      </p:sp>
      <p:sp>
        <p:nvSpPr>
          <p:cNvPr id="3" name="内容占位符 2"/>
          <p:cNvSpPr>
            <a:spLocks noGrp="1"/>
          </p:cNvSpPr>
          <p:nvPr>
            <p:ph sz="quarter" idx="1"/>
          </p:nvPr>
        </p:nvSpPr>
        <p:spPr/>
        <p:txBody>
          <a:bodyPr/>
          <a:lstStyle/>
          <a:p>
            <a:r>
              <a:rPr lang="zh-CN" altLang="zh-CN" dirty="0"/>
              <a:t>为了提高光纤的经济性，一般将多根光纤汇集成光缆</a:t>
            </a:r>
            <a:endParaRPr lang="zh-CN" alt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1" y="2276872"/>
            <a:ext cx="6127675"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35984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4. </a:t>
            </a:r>
            <a:r>
              <a:rPr lang="zh-CN" altLang="zh-CN" dirty="0">
                <a:solidFill>
                  <a:srgbClr val="FF0000"/>
                </a:solidFill>
              </a:rPr>
              <a:t>无线</a:t>
            </a:r>
            <a:endParaRPr lang="zh-CN" altLang="en-US" dirty="0">
              <a:solidFill>
                <a:srgbClr val="FF0000"/>
              </a:solidFill>
            </a:endParaRPr>
          </a:p>
        </p:txBody>
      </p:sp>
      <p:sp>
        <p:nvSpPr>
          <p:cNvPr id="3" name="内容占位符 2"/>
          <p:cNvSpPr>
            <a:spLocks noGrp="1"/>
          </p:cNvSpPr>
          <p:nvPr>
            <p:ph sz="quarter" idx="1"/>
          </p:nvPr>
        </p:nvSpPr>
        <p:spPr/>
        <p:txBody>
          <a:bodyPr/>
          <a:lstStyle/>
          <a:p>
            <a:r>
              <a:rPr lang="zh-CN" altLang="zh-CN" dirty="0"/>
              <a:t>无线通信的介质有电磁波和声波等，其中电磁波占有重要的</a:t>
            </a:r>
            <a:r>
              <a:rPr lang="zh-CN" altLang="zh-CN" dirty="0" smtClean="0"/>
              <a:t>角色</a:t>
            </a:r>
            <a:endParaRPr lang="en-US" altLang="zh-CN" dirty="0" smtClean="0"/>
          </a:p>
          <a:p>
            <a:endParaRPr lang="zh-CN"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636912"/>
            <a:ext cx="8772823" cy="187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01181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光波</a:t>
            </a:r>
            <a:endParaRPr lang="zh-CN" altLang="en-US" dirty="0"/>
          </a:p>
        </p:txBody>
      </p:sp>
      <p:sp>
        <p:nvSpPr>
          <p:cNvPr id="3" name="内容占位符 2"/>
          <p:cNvSpPr>
            <a:spLocks noGrp="1"/>
          </p:cNvSpPr>
          <p:nvPr>
            <p:ph sz="quarter" idx="1"/>
          </p:nvPr>
        </p:nvSpPr>
        <p:spPr/>
        <p:txBody>
          <a:bodyPr/>
          <a:lstStyle/>
          <a:p>
            <a:r>
              <a:rPr lang="zh-CN" altLang="zh-CN" dirty="0"/>
              <a:t>光波以激光的形式进行通信，功耗比无线电波</a:t>
            </a:r>
            <a:r>
              <a:rPr lang="zh-CN" altLang="zh-CN" dirty="0" smtClean="0"/>
              <a:t>低</a:t>
            </a:r>
            <a:endParaRPr lang="en-US" altLang="zh-CN" dirty="0" smtClean="0"/>
          </a:p>
          <a:p>
            <a:r>
              <a:rPr lang="zh-CN" altLang="zh-CN" dirty="0" smtClean="0"/>
              <a:t>更</a:t>
            </a:r>
            <a:r>
              <a:rPr lang="zh-CN" altLang="zh-CN" dirty="0"/>
              <a:t>安全，可利用带宽</a:t>
            </a:r>
            <a:r>
              <a:rPr lang="zh-CN" altLang="zh-CN" dirty="0" smtClean="0"/>
              <a:t>大</a:t>
            </a:r>
            <a:endParaRPr lang="en-US" altLang="zh-CN" dirty="0" smtClean="0"/>
          </a:p>
          <a:p>
            <a:r>
              <a:rPr lang="zh-CN" altLang="zh-CN" dirty="0" smtClean="0"/>
              <a:t>缺点明显</a:t>
            </a:r>
            <a:endParaRPr lang="en-US" altLang="zh-CN" dirty="0" smtClean="0"/>
          </a:p>
          <a:p>
            <a:pPr lvl="1"/>
            <a:r>
              <a:rPr lang="zh-CN" altLang="zh-CN" dirty="0" smtClean="0"/>
              <a:t>只能</a:t>
            </a:r>
            <a:r>
              <a:rPr lang="zh-CN" altLang="zh-CN" dirty="0"/>
              <a:t>直线传播且无</a:t>
            </a:r>
            <a:r>
              <a:rPr lang="zh-CN" altLang="zh-CN" dirty="0" smtClean="0"/>
              <a:t>障碍物</a:t>
            </a:r>
            <a:endParaRPr lang="en-US" altLang="zh-CN" dirty="0" smtClean="0"/>
          </a:p>
          <a:p>
            <a:pPr lvl="1"/>
            <a:r>
              <a:rPr lang="zh-CN" altLang="zh-CN" dirty="0" smtClean="0"/>
              <a:t>双方</a:t>
            </a:r>
            <a:r>
              <a:rPr lang="zh-CN" altLang="zh-CN" dirty="0"/>
              <a:t>需彼此对准</a:t>
            </a:r>
            <a:r>
              <a:rPr lang="zh-CN" altLang="zh-CN" dirty="0" smtClean="0"/>
              <a:t>等</a:t>
            </a:r>
            <a:endParaRPr lang="en-US" altLang="zh-CN" dirty="0" smtClean="0"/>
          </a:p>
          <a:p>
            <a:r>
              <a:rPr lang="zh-CN" altLang="zh-CN" dirty="0" smtClean="0"/>
              <a:t>红外线</a:t>
            </a:r>
            <a:r>
              <a:rPr lang="zh-CN" altLang="zh-CN" dirty="0"/>
              <a:t>被认为是一种对人体有益的介质，更适合家居的</a:t>
            </a:r>
            <a:r>
              <a:rPr lang="zh-CN" altLang="zh-CN" dirty="0" smtClean="0"/>
              <a:t>使用</a:t>
            </a:r>
            <a:endParaRPr lang="en-US" altLang="zh-CN" dirty="0" smtClean="0"/>
          </a:p>
          <a:p>
            <a:pPr lvl="1"/>
            <a:r>
              <a:rPr lang="zh-CN" altLang="zh-CN" dirty="0" smtClean="0"/>
              <a:t>比如</a:t>
            </a:r>
            <a:r>
              <a:rPr lang="zh-CN" altLang="zh-CN" dirty="0"/>
              <a:t>各种</a:t>
            </a:r>
            <a:r>
              <a:rPr lang="zh-CN" altLang="zh-CN" dirty="0" smtClean="0"/>
              <a:t>遥控器</a:t>
            </a:r>
            <a:endParaRPr lang="zh-CN" altLang="en-US" dirty="0"/>
          </a:p>
        </p:txBody>
      </p:sp>
    </p:spTree>
    <p:extLst>
      <p:ext uri="{BB962C8B-B14F-4D97-AF65-F5344CB8AC3E}">
        <p14:creationId xmlns:p14="http://schemas.microsoft.com/office/powerpoint/2010/main" val="40096509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
          </p:nvPr>
        </p:nvSpPr>
        <p:spPr/>
        <p:txBody>
          <a:bodyPr/>
          <a:lstStyle/>
          <a:p>
            <a:r>
              <a:rPr lang="zh-CN" altLang="zh-CN" dirty="0"/>
              <a:t>物理</a:t>
            </a:r>
            <a:r>
              <a:rPr lang="zh-CN" altLang="zh-CN" dirty="0" smtClean="0"/>
              <a:t>网络是</a:t>
            </a:r>
            <a:r>
              <a:rPr lang="zh-CN" altLang="zh-CN" dirty="0"/>
              <a:t>互联网的硬件基础</a:t>
            </a:r>
            <a:r>
              <a:rPr lang="zh-CN" altLang="zh-CN" dirty="0" smtClean="0"/>
              <a:t>设施</a:t>
            </a:r>
            <a:endParaRPr lang="en-US" altLang="zh-CN" dirty="0" smtClean="0"/>
          </a:p>
          <a:p>
            <a:r>
              <a:rPr lang="zh-CN" altLang="zh-CN" dirty="0"/>
              <a:t>没有这些网络，互联网也就无网可连</a:t>
            </a:r>
            <a:r>
              <a:rPr lang="zh-CN" altLang="zh-CN" dirty="0" smtClean="0"/>
              <a:t>，</a:t>
            </a:r>
            <a:endParaRPr lang="en-US" altLang="zh-CN" dirty="0" smtClean="0"/>
          </a:p>
          <a:p>
            <a:pPr marL="0" indent="0">
              <a:buNone/>
            </a:pPr>
            <a:r>
              <a:rPr lang="en-US" altLang="zh-CN" dirty="0"/>
              <a:t> </a:t>
            </a:r>
            <a:r>
              <a:rPr lang="en-US" altLang="zh-CN" dirty="0" smtClean="0"/>
              <a:t> </a:t>
            </a:r>
            <a:r>
              <a:rPr lang="zh-CN" altLang="zh-CN" dirty="0" smtClean="0"/>
              <a:t>成为</a:t>
            </a:r>
            <a:r>
              <a:rPr lang="zh-CN" altLang="zh-CN" dirty="0"/>
              <a:t>无根之</a:t>
            </a:r>
            <a:r>
              <a:rPr lang="zh-CN" altLang="zh-CN" dirty="0" smtClean="0"/>
              <a:t>花</a:t>
            </a:r>
            <a:r>
              <a:rPr lang="zh-CN" altLang="en-US" dirty="0" smtClean="0"/>
              <a:t>，无源之水</a:t>
            </a:r>
            <a:endParaRPr lang="en-US" altLang="zh-CN" dirty="0" smtClean="0"/>
          </a:p>
          <a:p>
            <a:r>
              <a:rPr lang="zh-CN" altLang="zh-CN" dirty="0"/>
              <a:t>到现在，已经产生了很多物理网络了，绝大多数都已经消失</a:t>
            </a:r>
            <a:r>
              <a:rPr lang="zh-CN" altLang="zh-CN" dirty="0" smtClean="0"/>
              <a:t>了</a:t>
            </a:r>
            <a:endParaRPr lang="en-US" altLang="zh-CN" dirty="0" smtClean="0"/>
          </a:p>
          <a:p>
            <a:r>
              <a:rPr lang="zh-CN" altLang="en-US" dirty="0" smtClean="0"/>
              <a:t>常用到的</a:t>
            </a:r>
            <a:endParaRPr lang="en-US" altLang="zh-CN" dirty="0" smtClean="0"/>
          </a:p>
          <a:p>
            <a:pPr lvl="1"/>
            <a:r>
              <a:rPr lang="zh-CN" altLang="en-US" dirty="0"/>
              <a:t>有线</a:t>
            </a:r>
            <a:r>
              <a:rPr lang="zh-CN" altLang="en-US" dirty="0" smtClean="0"/>
              <a:t>局域网：以太网</a:t>
            </a:r>
            <a:endParaRPr lang="en-US" altLang="zh-CN" dirty="0" smtClean="0"/>
          </a:p>
          <a:p>
            <a:pPr lvl="1"/>
            <a:r>
              <a:rPr lang="zh-CN" altLang="en-US" dirty="0"/>
              <a:t>无线</a:t>
            </a:r>
            <a:r>
              <a:rPr lang="zh-CN" altLang="en-US" dirty="0" smtClean="0"/>
              <a:t>局域网：</a:t>
            </a:r>
            <a:r>
              <a:rPr lang="en-US" altLang="zh-CN" dirty="0" smtClean="0"/>
              <a:t>WiFi</a:t>
            </a:r>
          </a:p>
          <a:p>
            <a:pPr lvl="1"/>
            <a:r>
              <a:rPr lang="zh-CN" altLang="en-US" dirty="0" smtClean="0"/>
              <a:t>有线广域网：</a:t>
            </a:r>
            <a:r>
              <a:rPr lang="en-US" altLang="zh-CN" dirty="0" smtClean="0"/>
              <a:t>SDH</a:t>
            </a:r>
          </a:p>
          <a:p>
            <a:pPr lvl="1"/>
            <a:r>
              <a:rPr lang="zh-CN" altLang="en-US" dirty="0" smtClean="0"/>
              <a:t>无线广域网：蜂窝通信（不是本书重点）</a:t>
            </a:r>
            <a:endParaRPr lang="en-US" altLang="zh-CN" dirty="0" smtClean="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04248" y="188640"/>
            <a:ext cx="1916838" cy="248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65208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水下通信</a:t>
            </a:r>
            <a:endParaRPr lang="zh-CN" altLang="en-US" dirty="0"/>
          </a:p>
        </p:txBody>
      </p:sp>
      <p:sp>
        <p:nvSpPr>
          <p:cNvPr id="3" name="内容占位符 2"/>
          <p:cNvSpPr>
            <a:spLocks noGrp="1"/>
          </p:cNvSpPr>
          <p:nvPr>
            <p:ph sz="quarter" idx="1"/>
          </p:nvPr>
        </p:nvSpPr>
        <p:spPr/>
        <p:txBody>
          <a:bodyPr/>
          <a:lstStyle/>
          <a:p>
            <a:r>
              <a:rPr lang="zh-CN" altLang="zh-CN" dirty="0"/>
              <a:t>水下通信中有效的介质是</a:t>
            </a:r>
            <a:r>
              <a:rPr lang="zh-CN" altLang="zh-CN" dirty="0" smtClean="0"/>
              <a:t>声波</a:t>
            </a:r>
            <a:endParaRPr lang="en-US" altLang="zh-CN" dirty="0" smtClean="0"/>
          </a:p>
          <a:p>
            <a:r>
              <a:rPr lang="zh-CN" altLang="zh-CN" dirty="0" smtClean="0"/>
              <a:t>声波</a:t>
            </a:r>
            <a:r>
              <a:rPr lang="zh-CN" altLang="zh-CN" dirty="0"/>
              <a:t>通信速率低、延迟大（水下约</a:t>
            </a:r>
            <a:r>
              <a:rPr lang="en-US" altLang="zh-CN" dirty="0"/>
              <a:t>1400 m/s</a:t>
            </a:r>
            <a:r>
              <a:rPr lang="zh-CN" altLang="zh-CN" dirty="0"/>
              <a:t>），性能提升</a:t>
            </a:r>
            <a:r>
              <a:rPr lang="zh-CN" altLang="zh-CN" dirty="0" smtClean="0"/>
              <a:t>困难</a:t>
            </a:r>
            <a:endParaRPr lang="en-US" altLang="zh-CN" dirty="0" smtClean="0"/>
          </a:p>
          <a:p>
            <a:r>
              <a:rPr lang="zh-CN" altLang="zh-CN" dirty="0" smtClean="0"/>
              <a:t>为此</a:t>
            </a:r>
            <a:r>
              <a:rPr lang="zh-CN" altLang="zh-CN" dirty="0"/>
              <a:t>水下激光通信和无线电波通信也在探索之中</a:t>
            </a:r>
            <a:endParaRPr lang="zh-CN" altLang="en-US" dirty="0"/>
          </a:p>
        </p:txBody>
      </p:sp>
    </p:spTree>
    <p:extLst>
      <p:ext uri="{BB962C8B-B14F-4D97-AF65-F5344CB8AC3E}">
        <p14:creationId xmlns:p14="http://schemas.microsoft.com/office/powerpoint/2010/main" val="4375146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
          </p:nvPr>
        </p:nvSpPr>
        <p:spPr/>
        <p:txBody>
          <a:bodyPr/>
          <a:lstStyle/>
          <a:p>
            <a:r>
              <a:rPr lang="zh-CN" altLang="zh-CN" dirty="0" smtClean="0"/>
              <a:t>无线通信</a:t>
            </a:r>
            <a:r>
              <a:rPr lang="zh-CN" altLang="zh-CN" dirty="0"/>
              <a:t>技术在实际通信过程中受外界影响</a:t>
            </a:r>
            <a:r>
              <a:rPr lang="zh-CN" altLang="zh-CN" dirty="0" smtClean="0"/>
              <a:t>较多</a:t>
            </a:r>
            <a:endParaRPr lang="en-US" altLang="zh-CN" dirty="0" smtClean="0"/>
          </a:p>
          <a:p>
            <a:pPr lvl="1"/>
            <a:r>
              <a:rPr lang="zh-CN" altLang="zh-CN" dirty="0" smtClean="0"/>
              <a:t>通信</a:t>
            </a:r>
            <a:r>
              <a:rPr lang="zh-CN" altLang="zh-CN" dirty="0"/>
              <a:t>双方之间有障碍物、天气恶劣、信号的强度不够、甚至大气中的电离层的稳定情况</a:t>
            </a:r>
            <a:r>
              <a:rPr lang="zh-CN" altLang="zh-CN" dirty="0" smtClean="0"/>
              <a:t>等</a:t>
            </a:r>
            <a:endParaRPr lang="en-US" altLang="zh-CN" dirty="0" smtClean="0"/>
          </a:p>
          <a:p>
            <a:r>
              <a:rPr lang="zh-CN" altLang="zh-CN" dirty="0" smtClean="0"/>
              <a:t>很多</a:t>
            </a:r>
            <a:r>
              <a:rPr lang="zh-CN" altLang="zh-CN" dirty="0"/>
              <a:t>无线通信技术的信号暴露在空气中</a:t>
            </a:r>
            <a:r>
              <a:rPr lang="zh-CN" altLang="zh-CN" dirty="0" smtClean="0"/>
              <a:t>，安全性有</a:t>
            </a:r>
            <a:r>
              <a:rPr lang="zh-CN" altLang="zh-CN" dirty="0"/>
              <a:t>一定的隐患</a:t>
            </a:r>
            <a:endParaRPr lang="zh-CN" altLang="en-US" dirty="0"/>
          </a:p>
        </p:txBody>
      </p:sp>
    </p:spTree>
    <p:extLst>
      <p:ext uri="{BB962C8B-B14F-4D97-AF65-F5344CB8AC3E}">
        <p14:creationId xmlns:p14="http://schemas.microsoft.com/office/powerpoint/2010/main" val="3401595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多径效应</a:t>
            </a:r>
            <a:r>
              <a:rPr lang="en-US" altLang="zh-CN" dirty="0" smtClean="0"/>
              <a:t>——</a:t>
            </a:r>
            <a:r>
              <a:rPr lang="zh-CN" altLang="en-US" dirty="0" smtClean="0"/>
              <a:t>成也萧何，败也萧何</a:t>
            </a:r>
            <a:endParaRPr lang="zh-CN" altLang="en-US" dirty="0"/>
          </a:p>
        </p:txBody>
      </p:sp>
      <p:sp>
        <p:nvSpPr>
          <p:cNvPr id="3" name="内容占位符 2"/>
          <p:cNvSpPr>
            <a:spLocks noGrp="1"/>
          </p:cNvSpPr>
          <p:nvPr>
            <p:ph sz="quarter" idx="1"/>
          </p:nvPr>
        </p:nvSpPr>
        <p:spPr/>
        <p:txBody>
          <a:bodyPr/>
          <a:lstStyle/>
          <a:p>
            <a:r>
              <a:rPr lang="zh-CN" altLang="zh-CN" dirty="0"/>
              <a:t>基站向手机发送的信号可能被障碍物阻挡而无法直接到达</a:t>
            </a:r>
            <a:r>
              <a:rPr lang="zh-CN" altLang="zh-CN" dirty="0" smtClean="0"/>
              <a:t>手机</a:t>
            </a:r>
            <a:endParaRPr lang="en-US" altLang="zh-CN" dirty="0" smtClean="0"/>
          </a:p>
          <a:p>
            <a:r>
              <a:rPr lang="zh-CN" altLang="zh-CN" dirty="0" smtClean="0"/>
              <a:t>多径效应</a:t>
            </a:r>
            <a:r>
              <a:rPr lang="zh-CN" altLang="en-US" dirty="0" smtClean="0"/>
              <a:t>可以完成通信</a:t>
            </a:r>
            <a:endParaRPr lang="en-US" altLang="zh-CN" dirty="0" smtClean="0"/>
          </a:p>
          <a:p>
            <a:r>
              <a:rPr lang="zh-CN" altLang="zh-CN" dirty="0"/>
              <a:t>多条路径的信号叠加后会产生较大的失真</a:t>
            </a:r>
            <a:endParaRPr lang="zh-CN" alt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4080" y="3429000"/>
            <a:ext cx="5759919" cy="3405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直接连接符 4"/>
          <p:cNvCxnSpPr/>
          <p:nvPr/>
        </p:nvCxnSpPr>
        <p:spPr>
          <a:xfrm>
            <a:off x="3635896" y="4293096"/>
            <a:ext cx="2376264" cy="360040"/>
          </a:xfrm>
          <a:prstGeom prst="line">
            <a:avLst/>
          </a:prstGeom>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3635896" y="3861048"/>
            <a:ext cx="5256584" cy="1270621"/>
            <a:chOff x="3635896" y="3861048"/>
            <a:chExt cx="5256584" cy="1270621"/>
          </a:xfrm>
        </p:grpSpPr>
        <p:cxnSp>
          <p:nvCxnSpPr>
            <p:cNvPr id="7" name="直接连接符 6"/>
            <p:cNvCxnSpPr/>
            <p:nvPr/>
          </p:nvCxnSpPr>
          <p:spPr>
            <a:xfrm flipV="1">
              <a:off x="3635896" y="3861048"/>
              <a:ext cx="2304256" cy="43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5940152" y="3861048"/>
              <a:ext cx="2952328" cy="1270621"/>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3635896" y="4293096"/>
            <a:ext cx="5184576" cy="2016224"/>
            <a:chOff x="3635896" y="4293096"/>
            <a:chExt cx="5184576" cy="2016224"/>
          </a:xfrm>
        </p:grpSpPr>
        <p:cxnSp>
          <p:nvCxnSpPr>
            <p:cNvPr id="11" name="直接连接符 10"/>
            <p:cNvCxnSpPr/>
            <p:nvPr/>
          </p:nvCxnSpPr>
          <p:spPr>
            <a:xfrm flipV="1">
              <a:off x="5652120" y="5229200"/>
              <a:ext cx="3168352" cy="10801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635896" y="4293096"/>
              <a:ext cx="2016224" cy="194421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3635896" y="4293096"/>
            <a:ext cx="5178500" cy="1584176"/>
            <a:chOff x="3635896" y="4293096"/>
            <a:chExt cx="5178500" cy="1584176"/>
          </a:xfrm>
        </p:grpSpPr>
        <p:cxnSp>
          <p:nvCxnSpPr>
            <p:cNvPr id="13" name="直接连接符 12"/>
            <p:cNvCxnSpPr/>
            <p:nvPr/>
          </p:nvCxnSpPr>
          <p:spPr>
            <a:xfrm flipV="1">
              <a:off x="7662268" y="5229200"/>
              <a:ext cx="1152128" cy="648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3635896" y="4293096"/>
              <a:ext cx="4026372" cy="1584176"/>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3845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3000"/>
                                        <p:tgtEl>
                                          <p:spTgt spid="22"/>
                                        </p:tgtEl>
                                      </p:cBhvr>
                                    </p:animEffect>
                                  </p:childTnLst>
                                </p:cTn>
                              </p:par>
                              <p:par>
                                <p:cTn id="8" presetID="22" presetClass="entr" presetSubtype="8"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left)">
                                      <p:cBhvr>
                                        <p:cTn id="10" dur="3000"/>
                                        <p:tgtEl>
                                          <p:spTgt spid="20"/>
                                        </p:tgtEl>
                                      </p:cBhvr>
                                    </p:animEffect>
                                  </p:childTnLst>
                                </p:cTn>
                              </p:par>
                              <p:par>
                                <p:cTn id="11" presetID="22" presetClass="entr" presetSubtype="8"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left)">
                                      <p:cBhvr>
                                        <p:cTn id="13" dur="3000"/>
                                        <p:tgtEl>
                                          <p:spTgt spid="21"/>
                                        </p:tgtEl>
                                      </p:cBhvr>
                                    </p:animEffect>
                                  </p:childTnLst>
                                </p:cTn>
                              </p:par>
                              <p:par>
                                <p:cTn id="14" presetID="22" presetClass="entr" presetSubtype="8"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1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5. </a:t>
            </a:r>
            <a:r>
              <a:rPr lang="zh-CN" altLang="zh-CN" dirty="0">
                <a:solidFill>
                  <a:srgbClr val="FF0000"/>
                </a:solidFill>
              </a:rPr>
              <a:t>小结</a:t>
            </a:r>
            <a:endParaRPr lang="zh-CN" altLang="en-US" dirty="0">
              <a:solidFill>
                <a:srgbClr val="FF0000"/>
              </a:solidFill>
            </a:endParaRPr>
          </a:p>
        </p:txBody>
      </p:sp>
      <p:sp>
        <p:nvSpPr>
          <p:cNvPr id="3" name="内容占位符 2"/>
          <p:cNvSpPr>
            <a:spLocks noGrp="1"/>
          </p:cNvSpPr>
          <p:nvPr>
            <p:ph sz="quarter" idx="1"/>
          </p:nvPr>
        </p:nvSpPr>
        <p:spPr/>
        <p:txBody>
          <a:bodyPr/>
          <a:lstStyle/>
          <a:p>
            <a:r>
              <a:rPr lang="zh-CN" altLang="zh-CN" dirty="0"/>
              <a:t>设计一个通信技术</a:t>
            </a:r>
            <a:r>
              <a:rPr lang="zh-CN" altLang="zh-CN" dirty="0" smtClean="0"/>
              <a:t>时</a:t>
            </a:r>
            <a:r>
              <a:rPr lang="zh-CN" altLang="en-US" dirty="0" smtClean="0"/>
              <a:t>，</a:t>
            </a:r>
            <a:r>
              <a:rPr lang="zh-CN" altLang="zh-CN" dirty="0" smtClean="0"/>
              <a:t>第一</a:t>
            </a:r>
            <a:r>
              <a:rPr lang="zh-CN" altLang="zh-CN" dirty="0"/>
              <a:t>件事情就是要对传输介质进行规定，如果把物理层类比于道路建设规划，则：</a:t>
            </a:r>
          </a:p>
          <a:p>
            <a:pPr lvl="1"/>
            <a:r>
              <a:rPr lang="zh-CN" altLang="zh-CN" dirty="0"/>
              <a:t>马路宽度对应于介质能提供的信道带宽。</a:t>
            </a:r>
          </a:p>
          <a:p>
            <a:pPr lvl="1"/>
            <a:r>
              <a:rPr lang="zh-CN" altLang="zh-CN" dirty="0"/>
              <a:t>车道方向的规划对应于是否全双工。</a:t>
            </a:r>
          </a:p>
          <a:p>
            <a:pPr lvl="1"/>
            <a:r>
              <a:rPr lang="zh-CN" altLang="zh-CN" dirty="0"/>
              <a:t>交通建设部门按规定铺设马路、架设通信设施对应于供应商提供符合规定的通信设备</a:t>
            </a:r>
            <a:endParaRPr lang="zh-CN" altLang="en-US" dirty="0"/>
          </a:p>
        </p:txBody>
      </p:sp>
    </p:spTree>
    <p:extLst>
      <p:ext uri="{BB962C8B-B14F-4D97-AF65-F5344CB8AC3E}">
        <p14:creationId xmlns:p14="http://schemas.microsoft.com/office/powerpoint/2010/main" val="35164294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zh-CN" altLang="en-US" dirty="0"/>
          </a:p>
        </p:txBody>
      </p:sp>
      <p:sp>
        <p:nvSpPr>
          <p:cNvPr id="3" name="内容占位符 2"/>
          <p:cNvSpPr>
            <a:spLocks noGrp="1"/>
          </p:cNvSpPr>
          <p:nvPr>
            <p:ph sz="quarter" idx="1"/>
          </p:nvPr>
        </p:nvSpPr>
        <p:spPr/>
        <p:txBody>
          <a:bodyPr>
            <a:normAutofit/>
          </a:bodyPr>
          <a:lstStyle/>
          <a:p>
            <a:r>
              <a:rPr lang="en-US" altLang="zh-CN" dirty="0"/>
              <a:t>4.1 </a:t>
            </a:r>
            <a:r>
              <a:rPr lang="zh-CN" altLang="zh-CN" dirty="0"/>
              <a:t>物理层的主要</a:t>
            </a:r>
            <a:r>
              <a:rPr lang="zh-CN" altLang="zh-CN" dirty="0" smtClean="0"/>
              <a:t>工作</a:t>
            </a:r>
            <a:endParaRPr lang="en-US" altLang="zh-CN" dirty="0" smtClean="0"/>
          </a:p>
          <a:p>
            <a:pPr lvl="1"/>
            <a:r>
              <a:rPr lang="en-US" altLang="zh-CN" dirty="0"/>
              <a:t>4.1.1 </a:t>
            </a:r>
            <a:r>
              <a:rPr lang="zh-CN" altLang="zh-CN" dirty="0"/>
              <a:t>传输介质</a:t>
            </a:r>
          </a:p>
          <a:p>
            <a:pPr lvl="1"/>
            <a:r>
              <a:rPr lang="en-US" altLang="zh-CN" dirty="0">
                <a:solidFill>
                  <a:srgbClr val="FF0000"/>
                </a:solidFill>
              </a:rPr>
              <a:t>4.1.2 </a:t>
            </a:r>
            <a:r>
              <a:rPr lang="zh-CN" altLang="zh-CN" dirty="0">
                <a:solidFill>
                  <a:srgbClr val="FF0000"/>
                </a:solidFill>
              </a:rPr>
              <a:t>通信模型</a:t>
            </a:r>
          </a:p>
          <a:p>
            <a:pPr lvl="1"/>
            <a:r>
              <a:rPr lang="en-US" altLang="zh-CN" dirty="0"/>
              <a:t>4.1.3 </a:t>
            </a:r>
            <a:r>
              <a:rPr lang="zh-CN" altLang="zh-CN" dirty="0"/>
              <a:t>一些概念：基带、宽带、码元、波特率</a:t>
            </a:r>
          </a:p>
          <a:p>
            <a:pPr lvl="1"/>
            <a:r>
              <a:rPr lang="en-US" altLang="zh-CN" dirty="0"/>
              <a:t>4.1.4 </a:t>
            </a:r>
            <a:r>
              <a:rPr lang="zh-CN" altLang="zh-CN" dirty="0"/>
              <a:t>编码</a:t>
            </a:r>
          </a:p>
          <a:p>
            <a:pPr lvl="1"/>
            <a:r>
              <a:rPr lang="en-US" altLang="zh-CN" dirty="0"/>
              <a:t>4.1.5 </a:t>
            </a:r>
            <a:r>
              <a:rPr lang="zh-CN" altLang="zh-CN" dirty="0"/>
              <a:t>调制</a:t>
            </a:r>
          </a:p>
          <a:p>
            <a:pPr lvl="1"/>
            <a:r>
              <a:rPr lang="en-US" altLang="zh-CN" dirty="0"/>
              <a:t>4.1.6 </a:t>
            </a:r>
            <a:r>
              <a:rPr lang="zh-CN" altLang="zh-CN" dirty="0"/>
              <a:t>奈氏准则</a:t>
            </a:r>
          </a:p>
          <a:p>
            <a:pPr lvl="1"/>
            <a:r>
              <a:rPr lang="en-US" altLang="zh-CN" dirty="0"/>
              <a:t>4.1.7 </a:t>
            </a:r>
            <a:r>
              <a:rPr lang="zh-CN" altLang="zh-CN" dirty="0"/>
              <a:t>香农定理</a:t>
            </a:r>
          </a:p>
          <a:p>
            <a:r>
              <a:rPr lang="en-US" altLang="zh-CN" dirty="0" smtClean="0"/>
              <a:t>4.2 </a:t>
            </a:r>
            <a:r>
              <a:rPr lang="zh-CN" altLang="zh-CN" dirty="0"/>
              <a:t>数据链路层的主要工作</a:t>
            </a:r>
          </a:p>
          <a:p>
            <a:r>
              <a:rPr lang="en-US" altLang="zh-CN" dirty="0"/>
              <a:t>4.3 </a:t>
            </a:r>
            <a:r>
              <a:rPr lang="zh-CN" altLang="zh-CN" dirty="0"/>
              <a:t>差错检测</a:t>
            </a:r>
          </a:p>
          <a:p>
            <a:endParaRPr lang="zh-CN" altLang="en-US" dirty="0"/>
          </a:p>
        </p:txBody>
      </p:sp>
    </p:spTree>
    <p:extLst>
      <p:ext uri="{BB962C8B-B14F-4D97-AF65-F5344CB8AC3E}">
        <p14:creationId xmlns:p14="http://schemas.microsoft.com/office/powerpoint/2010/main" val="28312403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传统通信领域的基本通信模型</a:t>
            </a:r>
            <a:endParaRPr lang="zh-CN" altLang="en-US" dirty="0"/>
          </a:p>
        </p:txBody>
      </p:sp>
      <p:sp>
        <p:nvSpPr>
          <p:cNvPr id="3" name="内容占位符 2"/>
          <p:cNvSpPr>
            <a:spLocks noGrp="1"/>
          </p:cNvSpPr>
          <p:nvPr>
            <p:ph sz="quarter" idx="1"/>
          </p:nvPr>
        </p:nvSpPr>
        <p:spPr>
          <a:xfrm>
            <a:off x="301752" y="1527048"/>
            <a:ext cx="8503920" cy="5070304"/>
          </a:xfrm>
        </p:spPr>
        <p:txBody>
          <a:bodyPr>
            <a:normAutofit/>
          </a:bodyPr>
          <a:lstStyle/>
          <a:p>
            <a:endParaRPr lang="en-US" altLang="zh-CN" dirty="0" smtClean="0"/>
          </a:p>
          <a:p>
            <a:endParaRPr lang="en-US" altLang="zh-CN" dirty="0"/>
          </a:p>
          <a:p>
            <a:endParaRPr lang="en-US" altLang="zh-CN" dirty="0"/>
          </a:p>
          <a:p>
            <a:r>
              <a:rPr lang="zh-CN" altLang="zh-CN" dirty="0" smtClean="0"/>
              <a:t>只是</a:t>
            </a:r>
            <a:r>
              <a:rPr lang="zh-CN" altLang="zh-CN" dirty="0"/>
              <a:t>相邻两个结点之间的</a:t>
            </a:r>
            <a:r>
              <a:rPr lang="zh-CN" altLang="zh-CN" dirty="0" smtClean="0"/>
              <a:t>通信</a:t>
            </a:r>
            <a:endParaRPr lang="en-US" altLang="zh-CN" dirty="0" smtClean="0"/>
          </a:p>
          <a:p>
            <a:pPr lvl="1"/>
            <a:r>
              <a:rPr lang="zh-CN" altLang="zh-CN" dirty="0" smtClean="0"/>
              <a:t>经过</a:t>
            </a:r>
            <a:r>
              <a:rPr lang="zh-CN" altLang="zh-CN" dirty="0"/>
              <a:t>多个结点</a:t>
            </a:r>
            <a:r>
              <a:rPr lang="en-US" altLang="zh-CN" dirty="0"/>
              <a:t>/</a:t>
            </a:r>
            <a:r>
              <a:rPr lang="zh-CN" altLang="zh-CN" dirty="0"/>
              <a:t>网络的传输过程需要把多个这样的传输过程连</a:t>
            </a:r>
            <a:r>
              <a:rPr lang="zh-CN" altLang="zh-CN" dirty="0" smtClean="0"/>
              <a:t>起来</a:t>
            </a:r>
            <a:endParaRPr lang="en-US" altLang="zh-CN" dirty="0" smtClean="0"/>
          </a:p>
          <a:p>
            <a:r>
              <a:rPr lang="zh-CN" altLang="zh-CN" dirty="0"/>
              <a:t>数字终端设备（</a:t>
            </a:r>
            <a:r>
              <a:rPr lang="en-US" altLang="zh-CN" dirty="0"/>
              <a:t>Data Terminal Equipment</a:t>
            </a:r>
            <a:r>
              <a:rPr lang="zh-CN" altLang="zh-CN" dirty="0"/>
              <a:t>，</a:t>
            </a:r>
            <a:r>
              <a:rPr lang="en-US" altLang="zh-CN" dirty="0" smtClean="0"/>
              <a:t>DTE</a:t>
            </a:r>
            <a:r>
              <a:rPr lang="zh-CN" altLang="en-US" dirty="0" smtClean="0"/>
              <a:t>）</a:t>
            </a:r>
            <a:endParaRPr lang="en-US" altLang="zh-CN" dirty="0" smtClean="0"/>
          </a:p>
          <a:p>
            <a:r>
              <a:rPr lang="zh-CN" altLang="zh-CN" dirty="0"/>
              <a:t>数据通信设备（</a:t>
            </a:r>
            <a:r>
              <a:rPr lang="en-US" altLang="zh-CN" dirty="0"/>
              <a:t>Data Communication </a:t>
            </a:r>
            <a:r>
              <a:rPr lang="en-US" altLang="zh-CN" dirty="0" smtClean="0"/>
              <a:t>Equipment</a:t>
            </a:r>
            <a:r>
              <a:rPr lang="zh-CN" altLang="en-US" dirty="0" smtClean="0"/>
              <a:t>）</a:t>
            </a:r>
            <a:endParaRPr lang="en-US" altLang="zh-CN" dirty="0" smtClean="0"/>
          </a:p>
          <a:p>
            <a:pPr lvl="1"/>
            <a:r>
              <a:rPr lang="zh-CN" altLang="zh-CN" dirty="0" smtClean="0"/>
              <a:t>或</a:t>
            </a:r>
            <a:r>
              <a:rPr lang="zh-CN" altLang="zh-CN" dirty="0"/>
              <a:t>数据电路终端设备，</a:t>
            </a:r>
            <a:r>
              <a:rPr lang="en-US" altLang="zh-CN" dirty="0"/>
              <a:t>Data Circuit-terminating Equipment</a:t>
            </a:r>
            <a:r>
              <a:rPr lang="zh-CN" altLang="zh-CN" dirty="0"/>
              <a:t>，</a:t>
            </a:r>
            <a:r>
              <a:rPr lang="en-US" altLang="zh-CN" dirty="0"/>
              <a:t>DCE</a:t>
            </a:r>
            <a:r>
              <a:rPr lang="zh-CN" altLang="zh-CN" dirty="0"/>
              <a:t>）</a:t>
            </a: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256" y="1412776"/>
            <a:ext cx="8352928" cy="1576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02940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1</a:t>
            </a:r>
            <a:r>
              <a:rPr lang="zh-CN" altLang="zh-CN" dirty="0">
                <a:solidFill>
                  <a:srgbClr val="FF0000"/>
                </a:solidFill>
              </a:rPr>
              <a:t>．信源</a:t>
            </a:r>
            <a:endParaRPr lang="zh-CN" altLang="en-US" dirty="0">
              <a:solidFill>
                <a:srgbClr val="FF0000"/>
              </a:solidFill>
            </a:endParaRPr>
          </a:p>
        </p:txBody>
      </p:sp>
      <p:sp>
        <p:nvSpPr>
          <p:cNvPr id="3" name="内容占位符 2"/>
          <p:cNvSpPr>
            <a:spLocks noGrp="1"/>
          </p:cNvSpPr>
          <p:nvPr>
            <p:ph sz="quarter" idx="1"/>
          </p:nvPr>
        </p:nvSpPr>
        <p:spPr/>
        <p:txBody>
          <a:bodyPr/>
          <a:lstStyle/>
          <a:p>
            <a:r>
              <a:rPr lang="zh-CN" altLang="zh-CN" dirty="0"/>
              <a:t>一般是计算机、手机、路由器等数据处理</a:t>
            </a:r>
            <a:r>
              <a:rPr lang="en-US" altLang="zh-CN" dirty="0"/>
              <a:t>/</a:t>
            </a:r>
            <a:r>
              <a:rPr lang="zh-CN" altLang="zh-CN" dirty="0"/>
              <a:t>转发</a:t>
            </a:r>
            <a:r>
              <a:rPr lang="zh-CN" altLang="zh-CN" dirty="0" smtClean="0"/>
              <a:t>设备</a:t>
            </a:r>
            <a:endParaRPr lang="en-US" altLang="zh-CN" dirty="0" smtClean="0"/>
          </a:p>
          <a:p>
            <a:r>
              <a:rPr lang="zh-CN" altLang="zh-CN" dirty="0"/>
              <a:t>出于经济角度，介质上的数据都是串行传输</a:t>
            </a:r>
            <a:r>
              <a:rPr lang="zh-CN" altLang="zh-CN" dirty="0" smtClean="0"/>
              <a:t>的</a:t>
            </a:r>
            <a:endParaRPr lang="en-US" altLang="zh-CN" dirty="0" smtClean="0"/>
          </a:p>
          <a:p>
            <a:r>
              <a:rPr lang="zh-CN" altLang="zh-CN" dirty="0"/>
              <a:t>信源的第一件事就是把并行的数据转换成串行的</a:t>
            </a:r>
            <a:r>
              <a:rPr lang="zh-CN" altLang="zh-CN" dirty="0" smtClean="0"/>
              <a:t>数据</a:t>
            </a:r>
            <a:endParaRPr lang="en-US" altLang="zh-CN" dirty="0" smtClean="0"/>
          </a:p>
          <a:p>
            <a:pPr lvl="1"/>
            <a:r>
              <a:rPr lang="zh-CN" altLang="zh-CN" dirty="0"/>
              <a:t>如同很多情况下，人类社会总需要</a:t>
            </a:r>
            <a:r>
              <a:rPr lang="zh-CN" altLang="zh-CN" dirty="0" smtClean="0"/>
              <a:t>排队</a:t>
            </a:r>
            <a:endParaRPr lang="en-US" altLang="zh-CN" dirty="0" smtClean="0"/>
          </a:p>
          <a:p>
            <a:r>
              <a:rPr lang="zh-CN" altLang="zh-CN" dirty="0"/>
              <a:t>在接收方，接收的过程是串并转换</a:t>
            </a:r>
            <a:endParaRPr lang="zh-CN" altLang="en-US" dirty="0"/>
          </a:p>
        </p:txBody>
      </p:sp>
    </p:spTree>
    <p:extLst>
      <p:ext uri="{BB962C8B-B14F-4D97-AF65-F5344CB8AC3E}">
        <p14:creationId xmlns:p14="http://schemas.microsoft.com/office/powerpoint/2010/main" val="4024765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2</a:t>
            </a:r>
            <a:r>
              <a:rPr lang="zh-CN" altLang="zh-CN" dirty="0">
                <a:solidFill>
                  <a:srgbClr val="FF0000"/>
                </a:solidFill>
              </a:rPr>
              <a:t>．编码器</a:t>
            </a:r>
            <a:endParaRPr lang="zh-CN" altLang="en-US" dirty="0">
              <a:solidFill>
                <a:srgbClr val="FF0000"/>
              </a:solidFill>
            </a:endParaRPr>
          </a:p>
        </p:txBody>
      </p:sp>
      <p:sp>
        <p:nvSpPr>
          <p:cNvPr id="3" name="内容占位符 2"/>
          <p:cNvSpPr>
            <a:spLocks noGrp="1"/>
          </p:cNvSpPr>
          <p:nvPr>
            <p:ph sz="quarter" idx="1"/>
          </p:nvPr>
        </p:nvSpPr>
        <p:spPr/>
        <p:txBody>
          <a:bodyPr>
            <a:normAutofit/>
          </a:bodyPr>
          <a:lstStyle/>
          <a:p>
            <a:r>
              <a:rPr lang="zh-CN" altLang="zh-CN" dirty="0"/>
              <a:t>通信领域的编码</a:t>
            </a:r>
            <a:r>
              <a:rPr lang="zh-CN" altLang="zh-CN" dirty="0" smtClean="0"/>
              <a:t>是使用</a:t>
            </a:r>
            <a:r>
              <a:rPr lang="zh-CN" altLang="zh-CN" dirty="0"/>
              <a:t>可以被通信设备理解和传输的电平信号来表示二进制的</a:t>
            </a:r>
            <a:r>
              <a:rPr lang="zh-CN" altLang="zh-CN" dirty="0" smtClean="0"/>
              <a:t>数值</a:t>
            </a:r>
            <a:endParaRPr lang="en-US" altLang="zh-CN" dirty="0" smtClean="0"/>
          </a:p>
          <a:p>
            <a:r>
              <a:rPr lang="zh-CN" altLang="zh-CN" dirty="0" smtClean="0"/>
              <a:t>编码</a:t>
            </a:r>
            <a:r>
              <a:rPr lang="zh-CN" altLang="zh-CN" dirty="0"/>
              <a:t>的这个过程很不简单，需要考虑的事情很多：</a:t>
            </a:r>
          </a:p>
          <a:p>
            <a:pPr lvl="1"/>
            <a:r>
              <a:rPr lang="zh-CN" altLang="zh-CN" dirty="0"/>
              <a:t>如何表示数据：使得用户的所有数据可以被计算机网络所接受。</a:t>
            </a:r>
          </a:p>
          <a:p>
            <a:pPr lvl="1"/>
            <a:r>
              <a:rPr lang="zh-CN" altLang="zh-CN" dirty="0"/>
              <a:t>效率问题：用尽量简单的波形序列代表更多的数据比特。</a:t>
            </a:r>
          </a:p>
          <a:p>
            <a:pPr lvl="1"/>
            <a:r>
              <a:rPr lang="zh-CN" altLang="zh-CN" dirty="0"/>
              <a:t>成功率问题：接收方能否保持持续的准确接收，其中一个重要的问题是双方的时间同步。</a:t>
            </a:r>
          </a:p>
          <a:p>
            <a:pPr lvl="1"/>
            <a:r>
              <a:rPr lang="zh-CN" altLang="zh-CN" dirty="0"/>
              <a:t>正确率问题：接收方接收到的信息是正确的</a:t>
            </a:r>
            <a:r>
              <a:rPr lang="zh-CN" altLang="zh-CN" dirty="0" smtClean="0"/>
              <a:t>，不</a:t>
            </a:r>
            <a:r>
              <a:rPr lang="zh-CN" altLang="zh-CN" dirty="0"/>
              <a:t>正确能否纠正。</a:t>
            </a:r>
          </a:p>
          <a:p>
            <a:pPr lvl="1"/>
            <a:r>
              <a:rPr lang="zh-CN" altLang="zh-CN" dirty="0"/>
              <a:t>保密性问题：对信号进行特殊加密，使得信号在发送过程中，即便被截获，截获方也无法获得有用的信息</a:t>
            </a:r>
            <a:r>
              <a:rPr lang="zh-CN" altLang="zh-CN" dirty="0" smtClean="0"/>
              <a:t>。</a:t>
            </a:r>
            <a:endParaRPr lang="en-US" altLang="zh-CN" dirty="0" smtClean="0"/>
          </a:p>
          <a:p>
            <a:pPr lvl="1"/>
            <a:r>
              <a:rPr lang="zh-CN" altLang="en-US" dirty="0"/>
              <a:t>等</a:t>
            </a:r>
          </a:p>
        </p:txBody>
      </p:sp>
    </p:spTree>
    <p:extLst>
      <p:ext uri="{BB962C8B-B14F-4D97-AF65-F5344CB8AC3E}">
        <p14:creationId xmlns:p14="http://schemas.microsoft.com/office/powerpoint/2010/main" val="162414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类比</a:t>
            </a:r>
            <a:endParaRPr lang="zh-CN" altLang="en-US" dirty="0"/>
          </a:p>
        </p:txBody>
      </p:sp>
      <p:sp>
        <p:nvSpPr>
          <p:cNvPr id="3" name="内容占位符 2"/>
          <p:cNvSpPr>
            <a:spLocks noGrp="1"/>
          </p:cNvSpPr>
          <p:nvPr>
            <p:ph sz="quarter" idx="1"/>
          </p:nvPr>
        </p:nvSpPr>
        <p:spPr/>
        <p:txBody>
          <a:bodyPr/>
          <a:lstStyle/>
          <a:p>
            <a:r>
              <a:rPr lang="zh-CN" altLang="zh-CN" dirty="0" smtClean="0"/>
              <a:t>同</a:t>
            </a:r>
            <a:r>
              <a:rPr lang="zh-CN" altLang="zh-CN" dirty="0"/>
              <a:t>远方的朋友通过纸张进行交流，希望表达一棵</a:t>
            </a:r>
            <a:r>
              <a:rPr lang="zh-CN" altLang="zh-CN" dirty="0" smtClean="0"/>
              <a:t>树</a:t>
            </a:r>
            <a:endParaRPr lang="en-US" altLang="zh-CN" dirty="0" smtClean="0"/>
          </a:p>
          <a:p>
            <a:pPr lvl="1"/>
            <a:r>
              <a:rPr lang="zh-CN" altLang="zh-CN" dirty="0" smtClean="0"/>
              <a:t>首先</a:t>
            </a:r>
            <a:r>
              <a:rPr lang="zh-CN" altLang="zh-CN" dirty="0"/>
              <a:t>需要有表达出树的方法。可以造字，也可以画画（表达数据的问题</a:t>
            </a:r>
            <a:r>
              <a:rPr lang="zh-CN" altLang="zh-CN" dirty="0" smtClean="0"/>
              <a:t>）</a:t>
            </a:r>
            <a:endParaRPr lang="en-US" altLang="zh-CN" dirty="0" smtClean="0"/>
          </a:p>
          <a:p>
            <a:pPr lvl="1"/>
            <a:r>
              <a:rPr lang="zh-CN" altLang="zh-CN" dirty="0" smtClean="0"/>
              <a:t>显然</a:t>
            </a:r>
            <a:r>
              <a:rPr lang="zh-CN" altLang="zh-CN" dirty="0"/>
              <a:t>一个字比画一棵树更加高效（效率问题</a:t>
            </a:r>
            <a:r>
              <a:rPr lang="zh-CN" altLang="zh-CN" dirty="0" smtClean="0"/>
              <a:t>）</a:t>
            </a:r>
            <a:endParaRPr lang="en-US" altLang="zh-CN" dirty="0" smtClean="0"/>
          </a:p>
          <a:p>
            <a:pPr lvl="1"/>
            <a:r>
              <a:rPr lang="zh-CN" altLang="zh-CN" dirty="0" smtClean="0"/>
              <a:t>我们</a:t>
            </a:r>
            <a:r>
              <a:rPr lang="zh-CN" altLang="zh-CN" dirty="0"/>
              <a:t>需要把树字写得尽量紧凑，不要让对方理解为木对（成功率问题</a:t>
            </a:r>
            <a:r>
              <a:rPr lang="zh-CN" altLang="zh-CN" dirty="0" smtClean="0"/>
              <a:t>）</a:t>
            </a:r>
            <a:endParaRPr lang="en-US" altLang="zh-CN" dirty="0" smtClean="0"/>
          </a:p>
          <a:p>
            <a:pPr lvl="1"/>
            <a:r>
              <a:rPr lang="zh-CN" altLang="zh-CN" dirty="0" smtClean="0"/>
              <a:t>我们</a:t>
            </a:r>
            <a:r>
              <a:rPr lang="zh-CN" altLang="zh-CN" dirty="0"/>
              <a:t>需要防止写错别字，把树写成村（正确率问题</a:t>
            </a:r>
            <a:r>
              <a:rPr lang="zh-CN" altLang="zh-CN" dirty="0" smtClean="0"/>
              <a:t>）</a:t>
            </a:r>
            <a:endParaRPr lang="en-US" altLang="zh-CN" dirty="0" smtClean="0"/>
          </a:p>
          <a:p>
            <a:pPr lvl="1"/>
            <a:r>
              <a:rPr lang="zh-CN" altLang="zh-CN" dirty="0" smtClean="0"/>
              <a:t>这个</a:t>
            </a:r>
            <a:r>
              <a:rPr lang="zh-CN" altLang="zh-CN" dirty="0"/>
              <a:t>字要不要变形以防止别人偷看（保密性问题</a:t>
            </a:r>
            <a:r>
              <a:rPr lang="zh-CN" altLang="zh-CN" dirty="0" smtClean="0"/>
              <a:t>）</a:t>
            </a:r>
            <a:endParaRPr lang="en-US" altLang="zh-CN" dirty="0" smtClean="0"/>
          </a:p>
          <a:p>
            <a:pPr lvl="1"/>
            <a:r>
              <a:rPr lang="zh-CN" altLang="zh-CN" dirty="0" smtClean="0"/>
              <a:t>等等</a:t>
            </a:r>
            <a:endParaRPr lang="zh-CN" altLang="en-US" dirty="0"/>
          </a:p>
        </p:txBody>
      </p:sp>
    </p:spTree>
    <p:extLst>
      <p:ext uri="{BB962C8B-B14F-4D97-AF65-F5344CB8AC3E}">
        <p14:creationId xmlns:p14="http://schemas.microsoft.com/office/powerpoint/2010/main" val="30238329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3. </a:t>
            </a:r>
            <a:r>
              <a:rPr lang="zh-CN" altLang="zh-CN" dirty="0">
                <a:solidFill>
                  <a:srgbClr val="FF0000"/>
                </a:solidFill>
              </a:rPr>
              <a:t>调制器</a:t>
            </a:r>
            <a:endParaRPr lang="zh-CN" altLang="en-US" dirty="0">
              <a:solidFill>
                <a:srgbClr val="FF0000"/>
              </a:solidFill>
            </a:endParaRPr>
          </a:p>
        </p:txBody>
      </p:sp>
      <p:sp>
        <p:nvSpPr>
          <p:cNvPr id="3" name="内容占位符 2"/>
          <p:cNvSpPr>
            <a:spLocks noGrp="1"/>
          </p:cNvSpPr>
          <p:nvPr>
            <p:ph sz="quarter" idx="1"/>
          </p:nvPr>
        </p:nvSpPr>
        <p:spPr/>
        <p:txBody>
          <a:bodyPr>
            <a:normAutofit lnSpcReduction="10000"/>
          </a:bodyPr>
          <a:lstStyle/>
          <a:p>
            <a:r>
              <a:rPr lang="zh-CN" altLang="zh-CN" dirty="0"/>
              <a:t>调制是为了把编码后的信号转换为可以在信道中进行有效传输的</a:t>
            </a:r>
            <a:r>
              <a:rPr lang="zh-CN" altLang="zh-CN" dirty="0" smtClean="0"/>
              <a:t>信号</a:t>
            </a:r>
            <a:endParaRPr lang="zh-CN" altLang="zh-CN" dirty="0"/>
          </a:p>
          <a:p>
            <a:r>
              <a:rPr lang="zh-CN" altLang="zh-CN" dirty="0" smtClean="0"/>
              <a:t>多数调制是</a:t>
            </a:r>
            <a:r>
              <a:rPr lang="zh-CN" altLang="zh-CN" dirty="0"/>
              <a:t>把编码后的方波转换成高能量的</a:t>
            </a:r>
            <a:r>
              <a:rPr lang="zh-CN" altLang="zh-CN" dirty="0" smtClean="0"/>
              <a:t>高频模拟波</a:t>
            </a:r>
            <a:endParaRPr lang="en-US" altLang="zh-CN" dirty="0" smtClean="0"/>
          </a:p>
          <a:p>
            <a:pPr lvl="1"/>
            <a:r>
              <a:rPr lang="zh-CN" altLang="zh-CN" dirty="0" smtClean="0"/>
              <a:t>方波</a:t>
            </a:r>
            <a:r>
              <a:rPr lang="zh-CN" altLang="zh-CN" dirty="0"/>
              <a:t>无法在长距离通信过程中保持信号的原有</a:t>
            </a:r>
            <a:r>
              <a:rPr lang="zh-CN" altLang="zh-CN" dirty="0" smtClean="0"/>
              <a:t>特性</a:t>
            </a:r>
            <a:endParaRPr lang="en-US" altLang="zh-CN" dirty="0" smtClean="0"/>
          </a:p>
          <a:p>
            <a:pPr lvl="1"/>
            <a:r>
              <a:rPr lang="zh-CN" altLang="zh-CN" dirty="0" smtClean="0"/>
              <a:t>低</a:t>
            </a:r>
            <a:r>
              <a:rPr lang="zh-CN" altLang="zh-CN" dirty="0"/>
              <a:t>频率的模拟</a:t>
            </a:r>
            <a:r>
              <a:rPr lang="zh-CN" altLang="zh-CN" dirty="0" smtClean="0"/>
              <a:t>波设备</a:t>
            </a:r>
            <a:r>
              <a:rPr lang="zh-CN" altLang="zh-CN" dirty="0"/>
              <a:t>尺寸较大、带宽较小、易受干扰等</a:t>
            </a:r>
            <a:r>
              <a:rPr lang="zh-CN" altLang="zh-CN" dirty="0" smtClean="0"/>
              <a:t>因素</a:t>
            </a:r>
            <a:endParaRPr lang="zh-CN" altLang="zh-CN" dirty="0"/>
          </a:p>
          <a:p>
            <a:r>
              <a:rPr lang="zh-CN" altLang="zh-CN" dirty="0"/>
              <a:t>对于短途质量好的信道，这个</a:t>
            </a:r>
            <a:r>
              <a:rPr lang="zh-CN" altLang="zh-CN" dirty="0" smtClean="0"/>
              <a:t>过程可省</a:t>
            </a:r>
            <a:endParaRPr lang="en-US" altLang="zh-CN" dirty="0" smtClean="0"/>
          </a:p>
          <a:p>
            <a:pPr lvl="1"/>
            <a:r>
              <a:rPr lang="zh-CN" altLang="zh-CN" dirty="0" smtClean="0"/>
              <a:t>以太网</a:t>
            </a:r>
            <a:r>
              <a:rPr lang="zh-CN" altLang="zh-CN" dirty="0"/>
              <a:t>就直接把编码后的方波直接放到铜线</a:t>
            </a:r>
            <a:r>
              <a:rPr lang="zh-CN" altLang="zh-CN" dirty="0" smtClean="0"/>
              <a:t>上</a:t>
            </a:r>
            <a:endParaRPr lang="en-US" altLang="zh-CN" dirty="0" smtClean="0"/>
          </a:p>
          <a:p>
            <a:pPr lvl="1"/>
            <a:r>
              <a:rPr lang="zh-CN" altLang="zh-CN" dirty="0" smtClean="0"/>
              <a:t>对于</a:t>
            </a:r>
            <a:r>
              <a:rPr lang="zh-CN" altLang="zh-CN" dirty="0"/>
              <a:t>大多数通信来说，这个过程不可避免。</a:t>
            </a:r>
          </a:p>
          <a:p>
            <a:r>
              <a:rPr lang="zh-CN" altLang="zh-CN" dirty="0" smtClean="0"/>
              <a:t>笔记本</a:t>
            </a:r>
            <a:r>
              <a:rPr lang="zh-CN" altLang="zh-CN" dirty="0"/>
              <a:t>电脑和手机，都具有无线</a:t>
            </a:r>
            <a:r>
              <a:rPr lang="zh-CN" altLang="zh-CN" dirty="0" smtClean="0"/>
              <a:t>局域网的网卡</a:t>
            </a:r>
            <a:endParaRPr lang="en-US" altLang="zh-CN" dirty="0" smtClean="0"/>
          </a:p>
          <a:p>
            <a:pPr lvl="1"/>
            <a:r>
              <a:rPr lang="zh-CN" altLang="zh-CN" dirty="0" smtClean="0"/>
              <a:t>除了</a:t>
            </a:r>
            <a:r>
              <a:rPr lang="zh-CN" altLang="zh-CN" dirty="0"/>
              <a:t>编码</a:t>
            </a:r>
            <a:r>
              <a:rPr lang="en-US" altLang="zh-CN" dirty="0"/>
              <a:t>/</a:t>
            </a:r>
            <a:r>
              <a:rPr lang="zh-CN" altLang="zh-CN" dirty="0"/>
              <a:t>解码功能外，还包括了调制</a:t>
            </a:r>
            <a:r>
              <a:rPr lang="en-US" altLang="zh-CN" dirty="0"/>
              <a:t>/</a:t>
            </a:r>
            <a:r>
              <a:rPr lang="zh-CN" altLang="zh-CN" dirty="0"/>
              <a:t>解调的功能。</a:t>
            </a:r>
            <a:endParaRPr lang="zh-CN" altLang="en-US" dirty="0"/>
          </a:p>
        </p:txBody>
      </p:sp>
    </p:spTree>
    <p:extLst>
      <p:ext uri="{BB962C8B-B14F-4D97-AF65-F5344CB8AC3E}">
        <p14:creationId xmlns:p14="http://schemas.microsoft.com/office/powerpoint/2010/main" val="3514120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
          </p:nvPr>
        </p:nvSpPr>
        <p:spPr/>
        <p:txBody>
          <a:bodyPr/>
          <a:lstStyle/>
          <a:p>
            <a:r>
              <a:rPr lang="zh-CN" altLang="zh-CN" dirty="0"/>
              <a:t>目前多数物理网络的工作主要集中在物理层和数据链路层两个层次</a:t>
            </a:r>
            <a:endParaRPr lang="en-US" altLang="zh-CN" dirty="0"/>
          </a:p>
          <a:p>
            <a:pPr lvl="1"/>
            <a:r>
              <a:rPr lang="zh-CN" altLang="zh-CN" dirty="0"/>
              <a:t>可以减轻物理网络的复杂度</a:t>
            </a:r>
            <a:endParaRPr lang="en-US" altLang="zh-CN" dirty="0"/>
          </a:p>
          <a:p>
            <a:pPr lvl="1"/>
            <a:r>
              <a:rPr lang="zh-CN" altLang="zh-CN" dirty="0"/>
              <a:t>由于</a:t>
            </a:r>
            <a:r>
              <a:rPr lang="en-US" altLang="zh-CN" dirty="0"/>
              <a:t>IP</a:t>
            </a:r>
            <a:r>
              <a:rPr lang="zh-CN" altLang="zh-CN" dirty="0"/>
              <a:t>协议的存在并被广泛接受，物理网络也无需对更上层次的工作进行渗透了</a:t>
            </a:r>
            <a:endParaRPr lang="zh-CN" altLang="en-US" dirty="0"/>
          </a:p>
          <a:p>
            <a:endParaRPr lang="zh-CN" altLang="en-US" dirty="0"/>
          </a:p>
        </p:txBody>
      </p:sp>
    </p:spTree>
    <p:extLst>
      <p:ext uri="{BB962C8B-B14F-4D97-AF65-F5344CB8AC3E}">
        <p14:creationId xmlns:p14="http://schemas.microsoft.com/office/powerpoint/2010/main" val="193927826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rgbClr val="FF0000"/>
                </a:solidFill>
              </a:rPr>
              <a:t>4</a:t>
            </a:r>
            <a:r>
              <a:rPr lang="zh-CN" altLang="zh-CN" dirty="0">
                <a:solidFill>
                  <a:srgbClr val="FF0000"/>
                </a:solidFill>
              </a:rPr>
              <a:t>．</a:t>
            </a:r>
            <a:r>
              <a:rPr lang="zh-CN" altLang="zh-CN" dirty="0" smtClean="0">
                <a:solidFill>
                  <a:srgbClr val="FF0000"/>
                </a:solidFill>
              </a:rPr>
              <a:t>信道</a:t>
            </a:r>
            <a:endParaRPr lang="zh-CN" altLang="en-US" dirty="0">
              <a:solidFill>
                <a:srgbClr val="FF0000"/>
              </a:solidFill>
            </a:endParaRPr>
          </a:p>
        </p:txBody>
      </p:sp>
      <p:sp>
        <p:nvSpPr>
          <p:cNvPr id="3" name="内容占位符 2"/>
          <p:cNvSpPr>
            <a:spLocks noGrp="1"/>
          </p:cNvSpPr>
          <p:nvPr>
            <p:ph sz="quarter" idx="1"/>
          </p:nvPr>
        </p:nvSpPr>
        <p:spPr/>
        <p:txBody>
          <a:bodyPr>
            <a:normAutofit/>
          </a:bodyPr>
          <a:lstStyle/>
          <a:p>
            <a:r>
              <a:rPr lang="zh-CN" altLang="zh-CN" dirty="0" smtClean="0"/>
              <a:t>负责</a:t>
            </a:r>
            <a:r>
              <a:rPr lang="zh-CN" altLang="zh-CN" dirty="0"/>
              <a:t>将信号传送到信宿的传输</a:t>
            </a:r>
            <a:r>
              <a:rPr lang="zh-CN" altLang="zh-CN" dirty="0" smtClean="0"/>
              <a:t>通路</a:t>
            </a:r>
            <a:endParaRPr lang="en-US" altLang="zh-CN" dirty="0" smtClean="0"/>
          </a:p>
          <a:p>
            <a:r>
              <a:rPr lang="zh-CN" altLang="zh-CN" dirty="0" smtClean="0"/>
              <a:t>提供</a:t>
            </a:r>
            <a:r>
              <a:rPr lang="zh-CN" altLang="zh-CN" dirty="0"/>
              <a:t>信道的介质有很多，包括有线的双绞线、同轴电缆、光纤等，无线的激光、电磁波、声波等。</a:t>
            </a:r>
          </a:p>
          <a:p>
            <a:r>
              <a:rPr lang="zh-CN" altLang="zh-CN" dirty="0"/>
              <a:t>信道可以提供三种通信方式。</a:t>
            </a:r>
          </a:p>
          <a:p>
            <a:pPr lvl="1"/>
            <a:r>
              <a:rPr lang="zh-CN" altLang="zh-CN" dirty="0"/>
              <a:t>单向通信（单工）：只能进行一个方向的通信，如收听的广播。</a:t>
            </a:r>
          </a:p>
          <a:p>
            <a:pPr lvl="1"/>
            <a:r>
              <a:rPr lang="zh-CN" altLang="zh-CN" dirty="0"/>
              <a:t>双向交替通信（半双工）：通信的双方都可以发送信息，但不能同时发送，如对讲机。</a:t>
            </a:r>
          </a:p>
          <a:p>
            <a:pPr lvl="1"/>
            <a:r>
              <a:rPr lang="zh-CN" altLang="zh-CN" dirty="0"/>
              <a:t>双向同时通信（全双工）：通信的双方可以同时发送和接收信息，如电话</a:t>
            </a:r>
            <a:r>
              <a:rPr lang="zh-CN" altLang="zh-CN" dirty="0" smtClean="0"/>
              <a:t>。</a:t>
            </a:r>
            <a:endParaRPr lang="zh-CN" altLang="en-US" dirty="0"/>
          </a:p>
        </p:txBody>
      </p:sp>
    </p:spTree>
    <p:extLst>
      <p:ext uri="{BB962C8B-B14F-4D97-AF65-F5344CB8AC3E}">
        <p14:creationId xmlns:p14="http://schemas.microsoft.com/office/powerpoint/2010/main" val="924080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5</a:t>
            </a:r>
            <a:r>
              <a:rPr lang="zh-CN" altLang="zh-CN" dirty="0">
                <a:solidFill>
                  <a:srgbClr val="FF0000"/>
                </a:solidFill>
              </a:rPr>
              <a:t>．接收设备</a:t>
            </a:r>
            <a:endParaRPr lang="zh-CN" altLang="en-US" dirty="0">
              <a:solidFill>
                <a:srgbClr val="FF0000"/>
              </a:solidFill>
            </a:endParaRPr>
          </a:p>
        </p:txBody>
      </p:sp>
      <p:sp>
        <p:nvSpPr>
          <p:cNvPr id="3" name="内容占位符 2"/>
          <p:cNvSpPr>
            <a:spLocks noGrp="1"/>
          </p:cNvSpPr>
          <p:nvPr>
            <p:ph sz="quarter" idx="1"/>
          </p:nvPr>
        </p:nvSpPr>
        <p:spPr/>
        <p:txBody>
          <a:bodyPr/>
          <a:lstStyle/>
          <a:p>
            <a:r>
              <a:rPr lang="zh-CN" altLang="zh-CN" dirty="0"/>
              <a:t>接收信道传输的</a:t>
            </a:r>
            <a:r>
              <a:rPr lang="zh-CN" altLang="zh-CN" dirty="0" smtClean="0"/>
              <a:t>信号</a:t>
            </a:r>
            <a:endParaRPr lang="en-US" altLang="zh-CN" dirty="0" smtClean="0"/>
          </a:p>
          <a:p>
            <a:r>
              <a:rPr lang="zh-CN" altLang="zh-CN" dirty="0" smtClean="0"/>
              <a:t>从</a:t>
            </a:r>
            <a:r>
              <a:rPr lang="zh-CN" altLang="zh-CN" dirty="0"/>
              <a:t>受到减损的信号中正确恢复出原始</a:t>
            </a:r>
            <a:r>
              <a:rPr lang="zh-CN" altLang="zh-CN" dirty="0" smtClean="0"/>
              <a:t>电信号</a:t>
            </a:r>
            <a:endParaRPr lang="en-US" altLang="zh-CN" dirty="0" smtClean="0"/>
          </a:p>
          <a:p>
            <a:r>
              <a:rPr lang="zh-CN" altLang="zh-CN" dirty="0" smtClean="0"/>
              <a:t>接收</a:t>
            </a:r>
            <a:r>
              <a:rPr lang="zh-CN" altLang="zh-CN" dirty="0"/>
              <a:t>设备和发送设备是一对匹配的</a:t>
            </a:r>
            <a:r>
              <a:rPr lang="zh-CN" altLang="zh-CN" dirty="0" smtClean="0"/>
              <a:t>设备</a:t>
            </a:r>
            <a:endParaRPr lang="en-US" altLang="zh-CN" dirty="0" smtClean="0"/>
          </a:p>
          <a:p>
            <a:pPr lvl="1"/>
            <a:r>
              <a:rPr lang="zh-CN" altLang="zh-CN" dirty="0" smtClean="0"/>
              <a:t>工作过程</a:t>
            </a:r>
            <a:r>
              <a:rPr lang="zh-CN" altLang="zh-CN" dirty="0"/>
              <a:t>是发送过程的逆过程。</a:t>
            </a:r>
            <a:endParaRPr lang="zh-CN" altLang="en-US" dirty="0"/>
          </a:p>
        </p:txBody>
      </p:sp>
    </p:spTree>
    <p:extLst>
      <p:ext uri="{BB962C8B-B14F-4D97-AF65-F5344CB8AC3E}">
        <p14:creationId xmlns:p14="http://schemas.microsoft.com/office/powerpoint/2010/main" val="7209382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rgbClr val="FF0000"/>
                </a:solidFill>
              </a:rPr>
              <a:t>6</a:t>
            </a:r>
            <a:r>
              <a:rPr lang="zh-CN" altLang="zh-CN" dirty="0">
                <a:solidFill>
                  <a:srgbClr val="FF0000"/>
                </a:solidFill>
              </a:rPr>
              <a:t>．</a:t>
            </a:r>
            <a:r>
              <a:rPr lang="zh-CN" altLang="zh-CN" dirty="0" smtClean="0">
                <a:solidFill>
                  <a:srgbClr val="FF0000"/>
                </a:solidFill>
              </a:rPr>
              <a:t>信宿</a:t>
            </a:r>
            <a:endParaRPr lang="zh-CN" altLang="en-US" dirty="0">
              <a:solidFill>
                <a:srgbClr val="FF0000"/>
              </a:solidFill>
            </a:endParaRPr>
          </a:p>
        </p:txBody>
      </p:sp>
      <p:sp>
        <p:nvSpPr>
          <p:cNvPr id="3" name="内容占位符 2"/>
          <p:cNvSpPr>
            <a:spLocks noGrp="1"/>
          </p:cNvSpPr>
          <p:nvPr>
            <p:ph sz="quarter" idx="1"/>
          </p:nvPr>
        </p:nvSpPr>
        <p:spPr/>
        <p:txBody>
          <a:bodyPr/>
          <a:lstStyle/>
          <a:p>
            <a:r>
              <a:rPr lang="zh-CN" altLang="zh-CN" dirty="0" smtClean="0"/>
              <a:t>信宿</a:t>
            </a:r>
            <a:r>
              <a:rPr lang="zh-CN" altLang="zh-CN" dirty="0"/>
              <a:t>即信息的</a:t>
            </a:r>
            <a:r>
              <a:rPr lang="zh-CN" altLang="zh-CN" dirty="0" smtClean="0"/>
              <a:t>目的地</a:t>
            </a:r>
            <a:endParaRPr lang="en-US" altLang="zh-CN" dirty="0" smtClean="0"/>
          </a:p>
          <a:p>
            <a:r>
              <a:rPr lang="zh-CN" altLang="zh-CN" dirty="0" smtClean="0"/>
              <a:t>将</a:t>
            </a:r>
            <a:r>
              <a:rPr lang="zh-CN" altLang="zh-CN" dirty="0"/>
              <a:t>信号还原成数据，进行后期</a:t>
            </a:r>
            <a:r>
              <a:rPr lang="zh-CN" altLang="zh-CN" dirty="0" smtClean="0"/>
              <a:t>加工</a:t>
            </a:r>
            <a:endParaRPr lang="en-US" altLang="zh-CN" dirty="0" smtClean="0"/>
          </a:p>
          <a:p>
            <a:pPr lvl="1"/>
            <a:r>
              <a:rPr lang="zh-CN" altLang="zh-CN" dirty="0" smtClean="0"/>
              <a:t>对于</a:t>
            </a:r>
            <a:r>
              <a:rPr lang="zh-CN" altLang="zh-CN" dirty="0"/>
              <a:t>主机，主要是数据的</a:t>
            </a:r>
            <a:r>
              <a:rPr lang="zh-CN" altLang="zh-CN" dirty="0" smtClean="0"/>
              <a:t>处理</a:t>
            </a:r>
            <a:endParaRPr lang="en-US" altLang="zh-CN" dirty="0" smtClean="0"/>
          </a:p>
          <a:p>
            <a:pPr lvl="1"/>
            <a:r>
              <a:rPr lang="zh-CN" altLang="zh-CN" dirty="0" smtClean="0"/>
              <a:t>对于</a:t>
            </a:r>
            <a:r>
              <a:rPr lang="zh-CN" altLang="zh-CN" dirty="0"/>
              <a:t>路由器，主要是进行数据的存储转发</a:t>
            </a:r>
            <a:endParaRPr lang="zh-CN" altLang="en-US" dirty="0"/>
          </a:p>
        </p:txBody>
      </p:sp>
    </p:spTree>
    <p:extLst>
      <p:ext uri="{BB962C8B-B14F-4D97-AF65-F5344CB8AC3E}">
        <p14:creationId xmlns:p14="http://schemas.microsoft.com/office/powerpoint/2010/main" val="32092543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7. </a:t>
            </a:r>
            <a:r>
              <a:rPr lang="zh-CN" altLang="zh-CN" dirty="0">
                <a:solidFill>
                  <a:srgbClr val="FF0000"/>
                </a:solidFill>
              </a:rPr>
              <a:t>噪声源</a:t>
            </a:r>
            <a:endParaRPr lang="zh-CN" altLang="en-US" dirty="0">
              <a:solidFill>
                <a:srgbClr val="FF0000"/>
              </a:solidFill>
            </a:endParaRPr>
          </a:p>
        </p:txBody>
      </p:sp>
      <p:sp>
        <p:nvSpPr>
          <p:cNvPr id="3" name="内容占位符 2"/>
          <p:cNvSpPr>
            <a:spLocks noGrp="1"/>
          </p:cNvSpPr>
          <p:nvPr>
            <p:ph sz="quarter" idx="1"/>
          </p:nvPr>
        </p:nvSpPr>
        <p:spPr/>
        <p:txBody>
          <a:bodyPr/>
          <a:lstStyle/>
          <a:p>
            <a:r>
              <a:rPr lang="zh-CN" altLang="zh-CN" dirty="0" smtClean="0"/>
              <a:t>噪声</a:t>
            </a:r>
            <a:r>
              <a:rPr lang="zh-CN" altLang="zh-CN" dirty="0"/>
              <a:t>是信号在信道上传输</a:t>
            </a:r>
            <a:r>
              <a:rPr lang="zh-CN" altLang="zh-CN" dirty="0" smtClean="0"/>
              <a:t>时所</a:t>
            </a:r>
            <a:r>
              <a:rPr lang="zh-CN" altLang="zh-CN" dirty="0"/>
              <a:t>受到</a:t>
            </a:r>
            <a:r>
              <a:rPr lang="zh-CN" altLang="zh-CN" dirty="0" smtClean="0"/>
              <a:t>的外界干扰</a:t>
            </a:r>
            <a:endParaRPr lang="en-US" altLang="zh-CN" dirty="0" smtClean="0"/>
          </a:p>
          <a:p>
            <a:r>
              <a:rPr lang="zh-CN" altLang="zh-CN" dirty="0" smtClean="0"/>
              <a:t>为此</a:t>
            </a:r>
            <a:r>
              <a:rPr lang="zh-CN" altLang="zh-CN" dirty="0"/>
              <a:t>传输</a:t>
            </a:r>
            <a:r>
              <a:rPr lang="zh-CN" altLang="zh-CN" dirty="0" smtClean="0"/>
              <a:t>介质和</a:t>
            </a:r>
            <a:r>
              <a:rPr lang="zh-CN" altLang="zh-CN" dirty="0"/>
              <a:t>相关设备应该采用一定的措施来尽量避免这种</a:t>
            </a:r>
            <a:r>
              <a:rPr lang="zh-CN" altLang="zh-CN" dirty="0" smtClean="0"/>
              <a:t>干扰</a:t>
            </a:r>
            <a:r>
              <a:rPr lang="zh-CN" altLang="en-US" dirty="0" smtClean="0"/>
              <a:t>，</a:t>
            </a:r>
            <a:r>
              <a:rPr lang="zh-CN" altLang="zh-CN" dirty="0"/>
              <a:t>例如</a:t>
            </a:r>
          </a:p>
          <a:p>
            <a:pPr lvl="1"/>
            <a:r>
              <a:rPr lang="zh-CN" altLang="zh-CN" dirty="0" smtClean="0"/>
              <a:t>双绞线</a:t>
            </a:r>
            <a:r>
              <a:rPr lang="zh-CN" altLang="zh-CN" dirty="0"/>
              <a:t>通过绞合来减少</a:t>
            </a:r>
            <a:r>
              <a:rPr lang="zh-CN" altLang="zh-CN" dirty="0" smtClean="0"/>
              <a:t>干扰</a:t>
            </a:r>
            <a:endParaRPr lang="en-US" altLang="zh-CN" dirty="0" smtClean="0"/>
          </a:p>
          <a:p>
            <a:pPr lvl="1"/>
            <a:r>
              <a:rPr lang="zh-CN" altLang="zh-CN" dirty="0" smtClean="0"/>
              <a:t>同轴电缆</a:t>
            </a:r>
            <a:r>
              <a:rPr lang="zh-CN" altLang="zh-CN"/>
              <a:t>通过</a:t>
            </a:r>
            <a:r>
              <a:rPr lang="zh-CN" altLang="zh-CN" smtClean="0"/>
              <a:t>外层</a:t>
            </a:r>
            <a:r>
              <a:rPr lang="zh-CN" altLang="en-US" smtClean="0"/>
              <a:t>铜</a:t>
            </a:r>
            <a:r>
              <a:rPr lang="zh-CN" altLang="zh-CN" smtClean="0"/>
              <a:t>网</a:t>
            </a:r>
            <a:r>
              <a:rPr lang="zh-CN" altLang="zh-CN" dirty="0"/>
              <a:t>来减少</a:t>
            </a:r>
            <a:r>
              <a:rPr lang="zh-CN" altLang="zh-CN" dirty="0" smtClean="0"/>
              <a:t>干扰</a:t>
            </a:r>
            <a:endParaRPr lang="en-US" altLang="zh-CN" dirty="0" smtClean="0"/>
          </a:p>
          <a:p>
            <a:pPr lvl="1"/>
            <a:r>
              <a:rPr lang="zh-CN" altLang="zh-CN" dirty="0" smtClean="0"/>
              <a:t>光纤</a:t>
            </a:r>
            <a:r>
              <a:rPr lang="zh-CN" altLang="zh-CN" dirty="0"/>
              <a:t>通过提高纯净度来减少</a:t>
            </a:r>
            <a:r>
              <a:rPr lang="zh-CN" altLang="zh-CN" dirty="0" smtClean="0"/>
              <a:t>干扰</a:t>
            </a:r>
            <a:endParaRPr lang="en-US" altLang="zh-CN" dirty="0" smtClean="0"/>
          </a:p>
          <a:p>
            <a:pPr lvl="1"/>
            <a:r>
              <a:rPr lang="zh-CN" altLang="zh-CN" dirty="0" smtClean="0"/>
              <a:t>总</a:t>
            </a:r>
            <a:r>
              <a:rPr lang="zh-CN" altLang="zh-CN" dirty="0"/>
              <a:t>线型拓扑在总线两端通过增加终端电阻用来防止电信号的</a:t>
            </a:r>
            <a:r>
              <a:rPr lang="zh-CN" altLang="zh-CN" dirty="0" smtClean="0"/>
              <a:t>反射</a:t>
            </a:r>
            <a:endParaRPr lang="en-US" altLang="zh-CN" dirty="0" smtClean="0"/>
          </a:p>
          <a:p>
            <a:pPr lvl="1"/>
            <a:r>
              <a:rPr lang="zh-CN" altLang="zh-CN" dirty="0" smtClean="0"/>
              <a:t>等等</a:t>
            </a:r>
            <a:r>
              <a:rPr lang="zh-CN" altLang="zh-CN" dirty="0"/>
              <a:t>。</a:t>
            </a:r>
          </a:p>
          <a:p>
            <a:endParaRPr lang="zh-CN" altLang="en-US" dirty="0"/>
          </a:p>
        </p:txBody>
      </p:sp>
    </p:spTree>
    <p:extLst>
      <p:ext uri="{BB962C8B-B14F-4D97-AF65-F5344CB8AC3E}">
        <p14:creationId xmlns:p14="http://schemas.microsoft.com/office/powerpoint/2010/main" val="6097217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8. </a:t>
            </a:r>
            <a:r>
              <a:rPr lang="zh-CN" altLang="zh-CN" dirty="0">
                <a:solidFill>
                  <a:srgbClr val="FF0000"/>
                </a:solidFill>
              </a:rPr>
              <a:t>转换过程</a:t>
            </a:r>
            <a:endParaRPr lang="zh-CN" altLang="en-US" dirty="0">
              <a:solidFill>
                <a:srgbClr val="FF0000"/>
              </a:solidFill>
            </a:endParaRPr>
          </a:p>
        </p:txBody>
      </p:sp>
      <p:sp>
        <p:nvSpPr>
          <p:cNvPr id="3" name="内容占位符 2"/>
          <p:cNvSpPr>
            <a:spLocks noGrp="1"/>
          </p:cNvSpPr>
          <p:nvPr>
            <p:ph sz="quarter" idx="1"/>
          </p:nvPr>
        </p:nvSpPr>
        <p:spPr/>
        <p:txBody>
          <a:bodyPr/>
          <a:lstStyle/>
          <a:p>
            <a:r>
              <a:rPr lang="zh-CN" altLang="zh-CN" dirty="0" smtClean="0"/>
              <a:t>基于</a:t>
            </a:r>
            <a:r>
              <a:rPr lang="zh-CN" altLang="zh-CN" dirty="0"/>
              <a:t>此模型，传输过程可以描述</a:t>
            </a:r>
            <a:r>
              <a:rPr lang="zh-CN" altLang="zh-CN" dirty="0" smtClean="0"/>
              <a:t>为</a:t>
            </a:r>
            <a:endParaRPr lang="en-US" altLang="zh-CN" dirty="0" smtClean="0"/>
          </a:p>
          <a:p>
            <a:pPr lvl="1"/>
            <a:r>
              <a:rPr lang="zh-CN" altLang="zh-CN" dirty="0" smtClean="0"/>
              <a:t>信源</a:t>
            </a:r>
            <a:r>
              <a:rPr lang="en-US" altLang="zh-CN" dirty="0"/>
              <a:t>→</a:t>
            </a:r>
            <a:r>
              <a:rPr lang="zh-CN" altLang="zh-CN" dirty="0"/>
              <a:t>并串转换</a:t>
            </a:r>
            <a:r>
              <a:rPr lang="en-US" altLang="zh-CN" dirty="0"/>
              <a:t>→</a:t>
            </a:r>
            <a:r>
              <a:rPr lang="zh-CN" altLang="zh-CN" dirty="0"/>
              <a:t>编码</a:t>
            </a:r>
            <a:r>
              <a:rPr lang="en-US" altLang="zh-CN" dirty="0"/>
              <a:t>→</a:t>
            </a:r>
            <a:r>
              <a:rPr lang="zh-CN" altLang="zh-CN" dirty="0"/>
              <a:t>调制</a:t>
            </a:r>
            <a:r>
              <a:rPr lang="en-US" altLang="zh-CN" dirty="0"/>
              <a:t>→</a:t>
            </a:r>
            <a:r>
              <a:rPr lang="zh-CN" altLang="zh-CN" dirty="0"/>
              <a:t>在信道中传输</a:t>
            </a:r>
            <a:r>
              <a:rPr lang="en-US" altLang="zh-CN" dirty="0"/>
              <a:t>→</a:t>
            </a:r>
            <a:r>
              <a:rPr lang="zh-CN" altLang="zh-CN" dirty="0"/>
              <a:t>解调</a:t>
            </a:r>
            <a:r>
              <a:rPr lang="en-US" altLang="zh-CN" dirty="0"/>
              <a:t>→</a:t>
            </a:r>
            <a:r>
              <a:rPr lang="zh-CN" altLang="zh-CN" dirty="0"/>
              <a:t>解码</a:t>
            </a:r>
            <a:r>
              <a:rPr lang="en-US" altLang="zh-CN" dirty="0"/>
              <a:t>→</a:t>
            </a:r>
            <a:r>
              <a:rPr lang="zh-CN" altLang="zh-CN" dirty="0"/>
              <a:t>串并转换</a:t>
            </a:r>
            <a:r>
              <a:rPr lang="en-US" altLang="zh-CN" dirty="0"/>
              <a:t>→</a:t>
            </a:r>
            <a:r>
              <a:rPr lang="zh-CN" altLang="zh-CN" dirty="0" smtClean="0"/>
              <a:t>信宿</a:t>
            </a:r>
            <a:endParaRPr lang="en-US" altLang="zh-CN" dirty="0" smtClean="0"/>
          </a:p>
          <a:p>
            <a:r>
              <a:rPr lang="zh-CN" altLang="zh-CN" dirty="0" smtClean="0"/>
              <a:t>中间</a:t>
            </a:r>
            <a:r>
              <a:rPr lang="zh-CN" altLang="zh-CN" dirty="0"/>
              <a:t>涉及到数次数据的变化</a:t>
            </a:r>
            <a:r>
              <a:rPr lang="zh-CN" altLang="zh-CN" dirty="0" smtClean="0"/>
              <a:t>过程</a:t>
            </a:r>
            <a:endParaRPr lang="en-US" altLang="zh-CN" dirty="0" smtClean="0"/>
          </a:p>
          <a:p>
            <a:pPr lvl="1"/>
            <a:r>
              <a:rPr lang="zh-CN" altLang="zh-CN" dirty="0" smtClean="0"/>
              <a:t>并</a:t>
            </a:r>
            <a:r>
              <a:rPr lang="zh-CN" altLang="zh-CN" dirty="0"/>
              <a:t>串</a:t>
            </a:r>
            <a:r>
              <a:rPr lang="en-US" altLang="zh-CN" dirty="0"/>
              <a:t>/</a:t>
            </a:r>
            <a:r>
              <a:rPr lang="zh-CN" altLang="zh-CN" dirty="0"/>
              <a:t>串</a:t>
            </a:r>
            <a:r>
              <a:rPr lang="zh-CN" altLang="zh-CN"/>
              <a:t>并</a:t>
            </a:r>
            <a:r>
              <a:rPr lang="zh-CN" altLang="zh-CN" smtClean="0"/>
              <a:t>转换</a:t>
            </a:r>
            <a:endParaRPr lang="en-US" altLang="zh-CN" smtClean="0"/>
          </a:p>
          <a:p>
            <a:pPr lvl="1"/>
            <a:r>
              <a:rPr lang="zh-CN" altLang="zh-CN" smtClean="0"/>
              <a:t>调制</a:t>
            </a:r>
            <a:r>
              <a:rPr lang="en-US" altLang="zh-CN"/>
              <a:t>/</a:t>
            </a:r>
            <a:r>
              <a:rPr lang="zh-CN" altLang="zh-CN" smtClean="0"/>
              <a:t>解调</a:t>
            </a:r>
            <a:endParaRPr lang="en-US" altLang="zh-CN" smtClean="0"/>
          </a:p>
          <a:p>
            <a:pPr lvl="1"/>
            <a:r>
              <a:rPr lang="zh-CN" altLang="zh-CN" smtClean="0"/>
              <a:t>编码</a:t>
            </a:r>
            <a:r>
              <a:rPr lang="en-US" altLang="zh-CN" dirty="0"/>
              <a:t>/</a:t>
            </a:r>
            <a:r>
              <a:rPr lang="zh-CN" altLang="zh-CN" dirty="0"/>
              <a:t>解码</a:t>
            </a:r>
            <a:endParaRPr lang="zh-CN" altLang="en-US" dirty="0"/>
          </a:p>
        </p:txBody>
      </p:sp>
    </p:spTree>
    <p:extLst>
      <p:ext uri="{BB962C8B-B14F-4D97-AF65-F5344CB8AC3E}">
        <p14:creationId xmlns:p14="http://schemas.microsoft.com/office/powerpoint/2010/main" val="20415335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zh-CN" altLang="en-US" dirty="0"/>
          </a:p>
        </p:txBody>
      </p:sp>
      <p:sp>
        <p:nvSpPr>
          <p:cNvPr id="3" name="内容占位符 2"/>
          <p:cNvSpPr>
            <a:spLocks noGrp="1"/>
          </p:cNvSpPr>
          <p:nvPr>
            <p:ph sz="quarter" idx="1"/>
          </p:nvPr>
        </p:nvSpPr>
        <p:spPr/>
        <p:txBody>
          <a:bodyPr>
            <a:normAutofit/>
          </a:bodyPr>
          <a:lstStyle/>
          <a:p>
            <a:r>
              <a:rPr lang="en-US" altLang="zh-CN" dirty="0"/>
              <a:t>4.1 </a:t>
            </a:r>
            <a:r>
              <a:rPr lang="zh-CN" altLang="zh-CN" dirty="0"/>
              <a:t>物理层的主要</a:t>
            </a:r>
            <a:r>
              <a:rPr lang="zh-CN" altLang="zh-CN" dirty="0" smtClean="0"/>
              <a:t>工作</a:t>
            </a:r>
            <a:endParaRPr lang="en-US" altLang="zh-CN" dirty="0" smtClean="0"/>
          </a:p>
          <a:p>
            <a:pPr lvl="1"/>
            <a:r>
              <a:rPr lang="en-US" altLang="zh-CN" dirty="0"/>
              <a:t>4.1.1 </a:t>
            </a:r>
            <a:r>
              <a:rPr lang="zh-CN" altLang="zh-CN" dirty="0"/>
              <a:t>传输介质</a:t>
            </a:r>
          </a:p>
          <a:p>
            <a:pPr lvl="1"/>
            <a:r>
              <a:rPr lang="en-US" altLang="zh-CN" dirty="0"/>
              <a:t>4.1.2 </a:t>
            </a:r>
            <a:r>
              <a:rPr lang="zh-CN" altLang="zh-CN" dirty="0"/>
              <a:t>通信模型</a:t>
            </a:r>
          </a:p>
          <a:p>
            <a:pPr lvl="1"/>
            <a:r>
              <a:rPr lang="en-US" altLang="zh-CN" dirty="0">
                <a:solidFill>
                  <a:srgbClr val="FF0000"/>
                </a:solidFill>
              </a:rPr>
              <a:t>4.1.3 </a:t>
            </a:r>
            <a:r>
              <a:rPr lang="zh-CN" altLang="zh-CN" dirty="0">
                <a:solidFill>
                  <a:srgbClr val="FF0000"/>
                </a:solidFill>
              </a:rPr>
              <a:t>一些概念：基带、宽带、码元、波特率</a:t>
            </a:r>
          </a:p>
          <a:p>
            <a:pPr lvl="1"/>
            <a:r>
              <a:rPr lang="en-US" altLang="zh-CN" dirty="0"/>
              <a:t>4.1.4 </a:t>
            </a:r>
            <a:r>
              <a:rPr lang="zh-CN" altLang="zh-CN" dirty="0"/>
              <a:t>编码</a:t>
            </a:r>
          </a:p>
          <a:p>
            <a:pPr lvl="1"/>
            <a:r>
              <a:rPr lang="en-US" altLang="zh-CN" dirty="0"/>
              <a:t>4.1.5 </a:t>
            </a:r>
            <a:r>
              <a:rPr lang="zh-CN" altLang="zh-CN" dirty="0"/>
              <a:t>调制</a:t>
            </a:r>
          </a:p>
          <a:p>
            <a:pPr lvl="1"/>
            <a:r>
              <a:rPr lang="en-US" altLang="zh-CN" dirty="0"/>
              <a:t>4.1.6 </a:t>
            </a:r>
            <a:r>
              <a:rPr lang="zh-CN" altLang="zh-CN" dirty="0"/>
              <a:t>奈氏准则</a:t>
            </a:r>
          </a:p>
          <a:p>
            <a:pPr lvl="1"/>
            <a:r>
              <a:rPr lang="en-US" altLang="zh-CN" dirty="0"/>
              <a:t>4.1.7 </a:t>
            </a:r>
            <a:r>
              <a:rPr lang="zh-CN" altLang="zh-CN" dirty="0"/>
              <a:t>香农定理</a:t>
            </a:r>
          </a:p>
          <a:p>
            <a:r>
              <a:rPr lang="en-US" altLang="zh-CN" dirty="0" smtClean="0"/>
              <a:t>4.2 </a:t>
            </a:r>
            <a:r>
              <a:rPr lang="zh-CN" altLang="zh-CN" dirty="0"/>
              <a:t>数据链路层的主要工作</a:t>
            </a:r>
          </a:p>
          <a:p>
            <a:r>
              <a:rPr lang="en-US" altLang="zh-CN" dirty="0"/>
              <a:t>4.3 </a:t>
            </a:r>
            <a:r>
              <a:rPr lang="zh-CN" altLang="zh-CN" dirty="0"/>
              <a:t>差错检测</a:t>
            </a:r>
          </a:p>
          <a:p>
            <a:endParaRPr lang="zh-CN" altLang="en-US" dirty="0"/>
          </a:p>
        </p:txBody>
      </p:sp>
    </p:spTree>
    <p:extLst>
      <p:ext uri="{BB962C8B-B14F-4D97-AF65-F5344CB8AC3E}">
        <p14:creationId xmlns:p14="http://schemas.microsoft.com/office/powerpoint/2010/main" val="30492902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
          </p:nvPr>
        </p:nvSpPr>
        <p:spPr/>
        <p:txBody>
          <a:bodyPr>
            <a:normAutofit/>
          </a:bodyPr>
          <a:lstStyle/>
          <a:p>
            <a:r>
              <a:rPr lang="zh-CN" altLang="zh-CN" dirty="0"/>
              <a:t>基带信号是信源发出的、没有经过调制的原始</a:t>
            </a:r>
            <a:r>
              <a:rPr lang="zh-CN" altLang="zh-CN" dirty="0" smtClean="0"/>
              <a:t>信号</a:t>
            </a:r>
            <a:endParaRPr lang="en-US" altLang="zh-CN" dirty="0" smtClean="0"/>
          </a:p>
          <a:p>
            <a:r>
              <a:rPr lang="zh-CN" altLang="zh-CN" dirty="0" smtClean="0"/>
              <a:t>分为</a:t>
            </a:r>
            <a:r>
              <a:rPr lang="zh-CN" altLang="zh-CN" dirty="0"/>
              <a:t>数字基带信号和模拟</a:t>
            </a:r>
            <a:r>
              <a:rPr lang="zh-CN" altLang="zh-CN" dirty="0" smtClean="0"/>
              <a:t>基带信号</a:t>
            </a:r>
            <a:endParaRPr lang="en-US" altLang="zh-CN" dirty="0" smtClean="0"/>
          </a:p>
          <a:p>
            <a:pPr lvl="1"/>
            <a:r>
              <a:rPr lang="zh-CN" altLang="zh-CN" dirty="0" smtClean="0"/>
              <a:t>如</a:t>
            </a:r>
            <a:r>
              <a:rPr lang="zh-CN" altLang="zh-CN" dirty="0"/>
              <a:t>曼彻斯特编码（以太网采用了该编码）</a:t>
            </a:r>
            <a:r>
              <a:rPr lang="zh-CN" altLang="zh-CN" dirty="0" smtClean="0"/>
              <a:t>就是</a:t>
            </a:r>
            <a:r>
              <a:rPr lang="zh-CN" altLang="zh-CN" dirty="0"/>
              <a:t>数字</a:t>
            </a:r>
            <a:r>
              <a:rPr lang="zh-CN" altLang="zh-CN" dirty="0" smtClean="0"/>
              <a:t>基带信号</a:t>
            </a:r>
            <a:endParaRPr lang="en-US" altLang="zh-CN" dirty="0" smtClean="0"/>
          </a:p>
          <a:p>
            <a:pPr lvl="1"/>
            <a:r>
              <a:rPr lang="zh-CN" altLang="zh-CN" dirty="0" smtClean="0"/>
              <a:t>平时</a:t>
            </a:r>
            <a:r>
              <a:rPr lang="zh-CN" altLang="zh-CN" dirty="0"/>
              <a:t>说话的声波就是模拟</a:t>
            </a:r>
            <a:r>
              <a:rPr lang="zh-CN" altLang="zh-CN" dirty="0" smtClean="0"/>
              <a:t>基带信号</a:t>
            </a:r>
            <a:endParaRPr lang="en-US" altLang="zh-CN" dirty="0" smtClean="0"/>
          </a:p>
          <a:p>
            <a:r>
              <a:rPr lang="zh-CN" altLang="zh-CN" dirty="0" smtClean="0"/>
              <a:t>相应</a:t>
            </a:r>
            <a:r>
              <a:rPr lang="zh-CN" altLang="zh-CN" dirty="0"/>
              <a:t>的，在信道中直接传输基带信号的通信技术称为</a:t>
            </a:r>
            <a:r>
              <a:rPr lang="zh-CN" altLang="zh-CN" dirty="0" smtClean="0">
                <a:solidFill>
                  <a:srgbClr val="FF0000"/>
                </a:solidFill>
              </a:rPr>
              <a:t>基带传输</a:t>
            </a:r>
            <a:endParaRPr lang="en-US" altLang="zh-CN" dirty="0" smtClean="0">
              <a:solidFill>
                <a:srgbClr val="FF0000"/>
              </a:solidFill>
            </a:endParaRPr>
          </a:p>
          <a:p>
            <a:pPr lvl="1"/>
            <a:r>
              <a:rPr lang="zh-CN" altLang="zh-CN" dirty="0" smtClean="0"/>
              <a:t>以太网</a:t>
            </a:r>
            <a:r>
              <a:rPr lang="zh-CN" altLang="zh-CN" dirty="0"/>
              <a:t>就是采用了基带传输方式。</a:t>
            </a:r>
          </a:p>
          <a:p>
            <a:r>
              <a:rPr lang="zh-CN" altLang="zh-CN" dirty="0"/>
              <a:t>基带信号往往不利于长途传输，为此需要经过调制，形成高频模拟信号后才方便进行长距离的传输，这种传输技术称为</a:t>
            </a:r>
            <a:r>
              <a:rPr lang="zh-CN" altLang="zh-CN" dirty="0">
                <a:solidFill>
                  <a:srgbClr val="FF0000"/>
                </a:solidFill>
              </a:rPr>
              <a:t>频带传输。</a:t>
            </a:r>
          </a:p>
          <a:p>
            <a:endParaRPr lang="zh-CN" altLang="en-US" dirty="0"/>
          </a:p>
        </p:txBody>
      </p:sp>
    </p:spTree>
    <p:extLst>
      <p:ext uri="{BB962C8B-B14F-4D97-AF65-F5344CB8AC3E}">
        <p14:creationId xmlns:p14="http://schemas.microsoft.com/office/powerpoint/2010/main" val="15411805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
          </p:nvPr>
        </p:nvSpPr>
        <p:spPr/>
        <p:txBody>
          <a:bodyPr>
            <a:normAutofit/>
          </a:bodyPr>
          <a:lstStyle/>
          <a:p>
            <a:r>
              <a:rPr lang="zh-CN" altLang="zh-CN" dirty="0"/>
              <a:t>在通信领域，可以让多路频带传输通过信道复用</a:t>
            </a:r>
            <a:r>
              <a:rPr lang="zh-CN" altLang="zh-CN" dirty="0" smtClean="0"/>
              <a:t>技术在</a:t>
            </a:r>
            <a:r>
              <a:rPr lang="zh-CN" altLang="zh-CN" dirty="0"/>
              <a:t>同一个信道上同时进行，就是所谓的</a:t>
            </a:r>
            <a:r>
              <a:rPr lang="zh-CN" altLang="zh-CN" dirty="0">
                <a:solidFill>
                  <a:srgbClr val="FF0000"/>
                </a:solidFill>
              </a:rPr>
              <a:t>宽带传输</a:t>
            </a:r>
            <a:r>
              <a:rPr lang="zh-CN" altLang="zh-CN" dirty="0"/>
              <a:t>。</a:t>
            </a:r>
          </a:p>
          <a:p>
            <a:r>
              <a:rPr lang="zh-CN" altLang="zh-CN" dirty="0" smtClean="0"/>
              <a:t>平时</a:t>
            </a:r>
            <a:r>
              <a:rPr lang="zh-CN" altLang="zh-CN" dirty="0"/>
              <a:t>的生活中，宽带还可以指数据传输率很高的</a:t>
            </a:r>
            <a:r>
              <a:rPr lang="zh-CN" altLang="zh-CN" dirty="0" smtClean="0"/>
              <a:t>意思</a:t>
            </a:r>
            <a:endParaRPr lang="en-US" altLang="zh-CN" dirty="0" smtClean="0"/>
          </a:p>
          <a:p>
            <a:pPr lvl="1"/>
            <a:r>
              <a:rPr lang="zh-CN" altLang="zh-CN" dirty="0" smtClean="0"/>
              <a:t>这个</a:t>
            </a:r>
            <a:r>
              <a:rPr lang="zh-CN" altLang="zh-CN" dirty="0"/>
              <a:t>高也是随着技术水平的发展而不断提高的，最初只有几兆就可以叫宽带了</a:t>
            </a:r>
            <a:r>
              <a:rPr lang="zh-CN" altLang="zh-CN" dirty="0" smtClean="0"/>
              <a:t>。</a:t>
            </a:r>
            <a:endParaRPr lang="zh-CN" altLang="zh-CN" dirty="0"/>
          </a:p>
        </p:txBody>
      </p:sp>
    </p:spTree>
    <p:extLst>
      <p:ext uri="{BB962C8B-B14F-4D97-AF65-F5344CB8AC3E}">
        <p14:creationId xmlns:p14="http://schemas.microsoft.com/office/powerpoint/2010/main" val="9593096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
          </p:nvPr>
        </p:nvSpPr>
        <p:spPr/>
        <p:txBody>
          <a:bodyPr/>
          <a:lstStyle/>
          <a:p>
            <a:r>
              <a:rPr lang="zh-CN" altLang="zh-CN" dirty="0">
                <a:solidFill>
                  <a:srgbClr val="FF0000"/>
                </a:solidFill>
              </a:rPr>
              <a:t>码元</a:t>
            </a:r>
            <a:r>
              <a:rPr lang="zh-CN" altLang="zh-CN" dirty="0"/>
              <a:t>是在使用时间域的波形表示数字信号时，代表不同离散数值的基本波形（方波或模拟波</a:t>
            </a:r>
            <a:r>
              <a:rPr lang="zh-CN" altLang="zh-CN" dirty="0" smtClean="0"/>
              <a:t>）</a:t>
            </a:r>
            <a:endParaRPr lang="en-US" altLang="zh-CN" dirty="0" smtClean="0"/>
          </a:p>
          <a:p>
            <a:r>
              <a:rPr lang="zh-CN" altLang="zh-CN" dirty="0" smtClean="0"/>
              <a:t>主要</a:t>
            </a:r>
            <a:r>
              <a:rPr lang="zh-CN" altLang="zh-CN" dirty="0"/>
              <a:t>是信息表示方面的</a:t>
            </a:r>
            <a:r>
              <a:rPr lang="zh-CN" altLang="zh-CN" dirty="0" smtClean="0"/>
              <a:t>内容</a:t>
            </a:r>
            <a:endParaRPr lang="en-US" altLang="zh-CN" dirty="0" smtClean="0"/>
          </a:p>
          <a:p>
            <a:r>
              <a:rPr lang="zh-CN" altLang="zh-CN" dirty="0" smtClean="0"/>
              <a:t>也就是</a:t>
            </a:r>
            <a:r>
              <a:rPr lang="zh-CN" altLang="zh-CN" dirty="0"/>
              <a:t>由若干波的序列来表示一个基本的数据（可以是</a:t>
            </a:r>
            <a:r>
              <a:rPr lang="en-US" altLang="zh-CN" dirty="0"/>
              <a:t>1</a:t>
            </a:r>
            <a:r>
              <a:rPr lang="zh-CN" altLang="zh-CN" dirty="0"/>
              <a:t>位数据，也可以是多位数据</a:t>
            </a:r>
            <a:r>
              <a:rPr lang="zh-CN" altLang="zh-CN" dirty="0" smtClean="0"/>
              <a:t>）</a:t>
            </a:r>
            <a:endParaRPr lang="en-US" altLang="zh-CN" dirty="0" smtClean="0"/>
          </a:p>
          <a:p>
            <a:r>
              <a:rPr lang="zh-CN" altLang="zh-CN" dirty="0" smtClean="0"/>
              <a:t>这个</a:t>
            </a:r>
            <a:r>
              <a:rPr lang="zh-CN" altLang="zh-CN" dirty="0"/>
              <a:t>序列不可再分了，否则就毫无意义了。</a:t>
            </a:r>
          </a:p>
          <a:p>
            <a:r>
              <a:rPr lang="zh-CN" altLang="zh-CN" dirty="0">
                <a:solidFill>
                  <a:srgbClr val="FF0000"/>
                </a:solidFill>
              </a:rPr>
              <a:t>波特率</a:t>
            </a:r>
            <a:r>
              <a:rPr lang="zh-CN" altLang="zh-CN" dirty="0"/>
              <a:t>是码元的传输速率，即单位时间内传输的码元个数。</a:t>
            </a:r>
          </a:p>
          <a:p>
            <a:endParaRPr lang="zh-CN" altLang="en-US" dirty="0"/>
          </a:p>
          <a:p>
            <a:endParaRPr lang="zh-CN" altLang="en-US" dirty="0"/>
          </a:p>
        </p:txBody>
      </p:sp>
    </p:spTree>
    <p:extLst>
      <p:ext uri="{BB962C8B-B14F-4D97-AF65-F5344CB8AC3E}">
        <p14:creationId xmlns:p14="http://schemas.microsoft.com/office/powerpoint/2010/main" val="2793009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zh-CN" altLang="en-US" dirty="0"/>
          </a:p>
        </p:txBody>
      </p:sp>
      <p:sp>
        <p:nvSpPr>
          <p:cNvPr id="3" name="内容占位符 2"/>
          <p:cNvSpPr>
            <a:spLocks noGrp="1"/>
          </p:cNvSpPr>
          <p:nvPr>
            <p:ph sz="quarter" idx="1"/>
          </p:nvPr>
        </p:nvSpPr>
        <p:spPr/>
        <p:txBody>
          <a:bodyPr>
            <a:normAutofit/>
          </a:bodyPr>
          <a:lstStyle/>
          <a:p>
            <a:r>
              <a:rPr lang="en-US" altLang="zh-CN" dirty="0"/>
              <a:t>4.1 </a:t>
            </a:r>
            <a:r>
              <a:rPr lang="zh-CN" altLang="zh-CN" dirty="0"/>
              <a:t>物理层的主要</a:t>
            </a:r>
            <a:r>
              <a:rPr lang="zh-CN" altLang="zh-CN" dirty="0" smtClean="0"/>
              <a:t>工作</a:t>
            </a:r>
            <a:endParaRPr lang="en-US" altLang="zh-CN" dirty="0" smtClean="0"/>
          </a:p>
          <a:p>
            <a:pPr lvl="1"/>
            <a:r>
              <a:rPr lang="en-US" altLang="zh-CN" dirty="0"/>
              <a:t>4.1.1 </a:t>
            </a:r>
            <a:r>
              <a:rPr lang="zh-CN" altLang="zh-CN" dirty="0"/>
              <a:t>传输介质</a:t>
            </a:r>
          </a:p>
          <a:p>
            <a:pPr lvl="1"/>
            <a:r>
              <a:rPr lang="en-US" altLang="zh-CN" dirty="0"/>
              <a:t>4.1.2 </a:t>
            </a:r>
            <a:r>
              <a:rPr lang="zh-CN" altLang="zh-CN" dirty="0"/>
              <a:t>通信模型</a:t>
            </a:r>
          </a:p>
          <a:p>
            <a:pPr lvl="1"/>
            <a:r>
              <a:rPr lang="en-US" altLang="zh-CN" dirty="0"/>
              <a:t>4.1.3 </a:t>
            </a:r>
            <a:r>
              <a:rPr lang="zh-CN" altLang="zh-CN" dirty="0"/>
              <a:t>一些概念：基带、宽带、码元、波特率</a:t>
            </a:r>
          </a:p>
          <a:p>
            <a:pPr lvl="1"/>
            <a:r>
              <a:rPr lang="en-US" altLang="zh-CN" dirty="0">
                <a:solidFill>
                  <a:srgbClr val="FF0000"/>
                </a:solidFill>
              </a:rPr>
              <a:t>4.1.4 </a:t>
            </a:r>
            <a:r>
              <a:rPr lang="zh-CN" altLang="zh-CN" dirty="0">
                <a:solidFill>
                  <a:srgbClr val="FF0000"/>
                </a:solidFill>
              </a:rPr>
              <a:t>编码</a:t>
            </a:r>
          </a:p>
          <a:p>
            <a:pPr lvl="1"/>
            <a:r>
              <a:rPr lang="en-US" altLang="zh-CN" dirty="0"/>
              <a:t>4.1.5 </a:t>
            </a:r>
            <a:r>
              <a:rPr lang="zh-CN" altLang="zh-CN" dirty="0"/>
              <a:t>调制</a:t>
            </a:r>
          </a:p>
          <a:p>
            <a:pPr lvl="1"/>
            <a:r>
              <a:rPr lang="en-US" altLang="zh-CN" dirty="0"/>
              <a:t>4.1.6 </a:t>
            </a:r>
            <a:r>
              <a:rPr lang="zh-CN" altLang="zh-CN" dirty="0"/>
              <a:t>奈氏准则</a:t>
            </a:r>
          </a:p>
          <a:p>
            <a:pPr lvl="1"/>
            <a:r>
              <a:rPr lang="en-US" altLang="zh-CN" dirty="0"/>
              <a:t>4.1.7 </a:t>
            </a:r>
            <a:r>
              <a:rPr lang="zh-CN" altLang="zh-CN" dirty="0"/>
              <a:t>香农定理</a:t>
            </a:r>
          </a:p>
          <a:p>
            <a:r>
              <a:rPr lang="en-US" altLang="zh-CN" dirty="0" smtClean="0"/>
              <a:t>4.2 </a:t>
            </a:r>
            <a:r>
              <a:rPr lang="zh-CN" altLang="zh-CN" dirty="0"/>
              <a:t>数据链路层的主要工作</a:t>
            </a:r>
          </a:p>
          <a:p>
            <a:r>
              <a:rPr lang="en-US" altLang="zh-CN" dirty="0"/>
              <a:t>4.3 </a:t>
            </a:r>
            <a:r>
              <a:rPr lang="zh-CN" altLang="zh-CN" dirty="0"/>
              <a:t>差错检测</a:t>
            </a:r>
          </a:p>
          <a:p>
            <a:endParaRPr lang="zh-CN" altLang="en-US" dirty="0"/>
          </a:p>
        </p:txBody>
      </p:sp>
    </p:spTree>
    <p:extLst>
      <p:ext uri="{BB962C8B-B14F-4D97-AF65-F5344CB8AC3E}">
        <p14:creationId xmlns:p14="http://schemas.microsoft.com/office/powerpoint/2010/main" val="725451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zh-CN" altLang="en-US" dirty="0"/>
          </a:p>
        </p:txBody>
      </p:sp>
      <p:sp>
        <p:nvSpPr>
          <p:cNvPr id="3" name="内容占位符 2"/>
          <p:cNvSpPr>
            <a:spLocks noGrp="1"/>
          </p:cNvSpPr>
          <p:nvPr>
            <p:ph sz="quarter" idx="1"/>
          </p:nvPr>
        </p:nvSpPr>
        <p:spPr/>
        <p:txBody>
          <a:bodyPr>
            <a:normAutofit/>
          </a:bodyPr>
          <a:lstStyle/>
          <a:p>
            <a:r>
              <a:rPr lang="en-US" altLang="zh-CN" dirty="0">
                <a:solidFill>
                  <a:srgbClr val="FF0000"/>
                </a:solidFill>
              </a:rPr>
              <a:t>4.1 </a:t>
            </a:r>
            <a:r>
              <a:rPr lang="zh-CN" altLang="zh-CN" dirty="0">
                <a:solidFill>
                  <a:srgbClr val="FF0000"/>
                </a:solidFill>
              </a:rPr>
              <a:t>物理层的主要</a:t>
            </a:r>
            <a:r>
              <a:rPr lang="zh-CN" altLang="zh-CN" dirty="0" smtClean="0">
                <a:solidFill>
                  <a:srgbClr val="FF0000"/>
                </a:solidFill>
              </a:rPr>
              <a:t>工作</a:t>
            </a:r>
            <a:endParaRPr lang="en-US" altLang="zh-CN" dirty="0" smtClean="0">
              <a:solidFill>
                <a:srgbClr val="FF0000"/>
              </a:solidFill>
            </a:endParaRPr>
          </a:p>
          <a:p>
            <a:pPr lvl="1"/>
            <a:r>
              <a:rPr lang="en-US" altLang="zh-CN" dirty="0"/>
              <a:t>4.1.1 </a:t>
            </a:r>
            <a:r>
              <a:rPr lang="zh-CN" altLang="zh-CN" dirty="0"/>
              <a:t>传输介质</a:t>
            </a:r>
          </a:p>
          <a:p>
            <a:pPr lvl="1"/>
            <a:r>
              <a:rPr lang="en-US" altLang="zh-CN" dirty="0"/>
              <a:t>4.1.2 </a:t>
            </a:r>
            <a:r>
              <a:rPr lang="zh-CN" altLang="zh-CN" dirty="0"/>
              <a:t>通信模型</a:t>
            </a:r>
          </a:p>
          <a:p>
            <a:pPr lvl="1"/>
            <a:r>
              <a:rPr lang="en-US" altLang="zh-CN" dirty="0"/>
              <a:t>4.1.3 </a:t>
            </a:r>
            <a:r>
              <a:rPr lang="zh-CN" altLang="zh-CN" dirty="0"/>
              <a:t>一些概念：基带、宽带、码元、波特率</a:t>
            </a:r>
          </a:p>
          <a:p>
            <a:pPr lvl="1"/>
            <a:r>
              <a:rPr lang="en-US" altLang="zh-CN" dirty="0"/>
              <a:t>4.1.4 </a:t>
            </a:r>
            <a:r>
              <a:rPr lang="zh-CN" altLang="zh-CN" dirty="0"/>
              <a:t>编码</a:t>
            </a:r>
          </a:p>
          <a:p>
            <a:pPr lvl="1"/>
            <a:r>
              <a:rPr lang="en-US" altLang="zh-CN" dirty="0"/>
              <a:t>4.1.5 </a:t>
            </a:r>
            <a:r>
              <a:rPr lang="zh-CN" altLang="zh-CN" dirty="0"/>
              <a:t>调制</a:t>
            </a:r>
          </a:p>
          <a:p>
            <a:pPr lvl="1"/>
            <a:r>
              <a:rPr lang="en-US" altLang="zh-CN" dirty="0"/>
              <a:t>4.1.6 </a:t>
            </a:r>
            <a:r>
              <a:rPr lang="zh-CN" altLang="zh-CN" dirty="0"/>
              <a:t>奈氏准则</a:t>
            </a:r>
          </a:p>
          <a:p>
            <a:pPr lvl="1"/>
            <a:r>
              <a:rPr lang="en-US" altLang="zh-CN" dirty="0"/>
              <a:t>4.1.7 </a:t>
            </a:r>
            <a:r>
              <a:rPr lang="zh-CN" altLang="zh-CN" dirty="0"/>
              <a:t>香农定理</a:t>
            </a:r>
          </a:p>
          <a:p>
            <a:r>
              <a:rPr lang="en-US" altLang="zh-CN" dirty="0" smtClean="0"/>
              <a:t>4.2 </a:t>
            </a:r>
            <a:r>
              <a:rPr lang="zh-CN" altLang="zh-CN" dirty="0"/>
              <a:t>数据链路层的主要工作</a:t>
            </a:r>
          </a:p>
          <a:p>
            <a:r>
              <a:rPr lang="en-US" altLang="zh-CN" dirty="0"/>
              <a:t>4.3 </a:t>
            </a:r>
            <a:r>
              <a:rPr lang="zh-CN" altLang="zh-CN" dirty="0"/>
              <a:t>差错检测</a:t>
            </a:r>
          </a:p>
          <a:p>
            <a:endParaRPr lang="zh-CN" altLang="en-US" dirty="0"/>
          </a:p>
        </p:txBody>
      </p:sp>
    </p:spTree>
    <p:extLst>
      <p:ext uri="{BB962C8B-B14F-4D97-AF65-F5344CB8AC3E}">
        <p14:creationId xmlns:p14="http://schemas.microsoft.com/office/powerpoint/2010/main" val="167574428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1. </a:t>
            </a:r>
            <a:r>
              <a:rPr lang="zh-CN" altLang="zh-CN" dirty="0">
                <a:solidFill>
                  <a:srgbClr val="FF0000"/>
                </a:solidFill>
              </a:rPr>
              <a:t>不归零编码</a:t>
            </a:r>
            <a:r>
              <a:rPr lang="en-US" altLang="zh-CN" dirty="0">
                <a:solidFill>
                  <a:srgbClr val="FF0000"/>
                </a:solidFill>
              </a:rPr>
              <a:t>NRZ</a:t>
            </a:r>
            <a:endParaRPr lang="zh-CN" altLang="en-US" dirty="0">
              <a:solidFill>
                <a:srgbClr val="FF0000"/>
              </a:solidFill>
            </a:endParaRPr>
          </a:p>
        </p:txBody>
      </p:sp>
      <p:sp>
        <p:nvSpPr>
          <p:cNvPr id="3" name="内容占位符 2"/>
          <p:cNvSpPr>
            <a:spLocks noGrp="1"/>
          </p:cNvSpPr>
          <p:nvPr>
            <p:ph sz="quarter" idx="1"/>
          </p:nvPr>
        </p:nvSpPr>
        <p:spPr/>
        <p:txBody>
          <a:bodyPr/>
          <a:lstStyle/>
          <a:p>
            <a:endParaRPr lang="zh-CN"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204864"/>
            <a:ext cx="6332683"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02708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2. RS232 </a:t>
            </a:r>
            <a:r>
              <a:rPr lang="zh-CN" altLang="zh-CN" dirty="0">
                <a:solidFill>
                  <a:srgbClr val="FF0000"/>
                </a:solidFill>
              </a:rPr>
              <a:t>编码</a:t>
            </a:r>
            <a:endParaRPr lang="zh-CN" altLang="en-US" dirty="0">
              <a:solidFill>
                <a:srgbClr val="FF0000"/>
              </a:solidFill>
            </a:endParaRPr>
          </a:p>
        </p:txBody>
      </p:sp>
      <p:sp>
        <p:nvSpPr>
          <p:cNvPr id="3" name="内容占位符 2"/>
          <p:cNvSpPr>
            <a:spLocks noGrp="1"/>
          </p:cNvSpPr>
          <p:nvPr>
            <p:ph sz="quarter" idx="1"/>
          </p:nvPr>
        </p:nvSpPr>
        <p:spPr/>
        <p:txBody>
          <a:bodyPr/>
          <a:lstStyle/>
          <a:p>
            <a:r>
              <a:rPr lang="en-US" altLang="zh-CN" dirty="0"/>
              <a:t>RS-232</a:t>
            </a:r>
            <a:r>
              <a:rPr lang="zh-CN" altLang="zh-CN" dirty="0"/>
              <a:t>标准是常用的串行通信标准</a:t>
            </a:r>
            <a:r>
              <a:rPr lang="zh-CN" altLang="zh-CN" dirty="0" smtClean="0"/>
              <a:t>之一</a:t>
            </a:r>
            <a:endParaRPr lang="en-US" altLang="zh-CN" dirty="0" smtClean="0"/>
          </a:p>
          <a:p>
            <a:r>
              <a:rPr lang="zh-CN" altLang="zh-CN" dirty="0" smtClean="0"/>
              <a:t>采用</a:t>
            </a:r>
            <a:r>
              <a:rPr lang="zh-CN" altLang="zh-CN" dirty="0"/>
              <a:t>了负</a:t>
            </a:r>
            <a:r>
              <a:rPr lang="zh-CN" altLang="zh-CN" dirty="0" smtClean="0"/>
              <a:t>逻辑</a:t>
            </a:r>
            <a:r>
              <a:rPr lang="zh-CN" altLang="zh-CN" dirty="0"/>
              <a:t>的</a:t>
            </a:r>
            <a:r>
              <a:rPr lang="zh-CN" altLang="zh-CN" dirty="0" smtClean="0"/>
              <a:t>编码</a:t>
            </a:r>
            <a:endParaRPr lang="en-US" altLang="zh-CN" dirty="0" smtClean="0"/>
          </a:p>
          <a:p>
            <a:pPr lvl="1"/>
            <a:r>
              <a:rPr lang="en-US" altLang="zh-CN" dirty="0" smtClean="0"/>
              <a:t>–</a:t>
            </a:r>
            <a:r>
              <a:rPr lang="en-US" altLang="zh-CN" dirty="0"/>
              <a:t>3V~–15 V</a:t>
            </a:r>
            <a:r>
              <a:rPr lang="zh-CN" altLang="en-US" dirty="0"/>
              <a:t>的方波码元代表</a:t>
            </a:r>
            <a:r>
              <a:rPr lang="en-US" altLang="zh-CN" dirty="0"/>
              <a:t>1</a:t>
            </a:r>
            <a:r>
              <a:rPr lang="zh-CN" altLang="en-US" dirty="0"/>
              <a:t>。</a:t>
            </a:r>
          </a:p>
          <a:p>
            <a:pPr lvl="1"/>
            <a:r>
              <a:rPr lang="en-US" altLang="zh-CN" dirty="0" smtClean="0"/>
              <a:t>+</a:t>
            </a:r>
            <a:r>
              <a:rPr lang="en-US" altLang="zh-CN" dirty="0"/>
              <a:t>3V~+15 V</a:t>
            </a:r>
            <a:r>
              <a:rPr lang="zh-CN" altLang="en-US" dirty="0"/>
              <a:t>的方波码元代表</a:t>
            </a:r>
            <a:r>
              <a:rPr lang="en-US" altLang="zh-CN" dirty="0"/>
              <a:t>0</a:t>
            </a:r>
            <a:r>
              <a:rPr lang="zh-CN" altLang="en-US" dirty="0"/>
              <a:t>。</a:t>
            </a:r>
          </a:p>
          <a:p>
            <a:endParaRPr lang="en-US" altLang="zh-CN" dirty="0" smtClean="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3645024"/>
            <a:ext cx="5429186" cy="2232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24885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3. </a:t>
            </a:r>
            <a:r>
              <a:rPr lang="zh-CN" altLang="zh-CN" dirty="0">
                <a:solidFill>
                  <a:srgbClr val="FF0000"/>
                </a:solidFill>
              </a:rPr>
              <a:t>反向不归零编码</a:t>
            </a:r>
            <a:r>
              <a:rPr lang="en-US" altLang="zh-CN" dirty="0">
                <a:solidFill>
                  <a:srgbClr val="FF0000"/>
                </a:solidFill>
              </a:rPr>
              <a:t>NRZI</a:t>
            </a:r>
            <a:endParaRPr lang="zh-CN" altLang="en-US" dirty="0">
              <a:solidFill>
                <a:srgbClr val="FF0000"/>
              </a:solidFill>
            </a:endParaRPr>
          </a:p>
        </p:txBody>
      </p:sp>
      <p:sp>
        <p:nvSpPr>
          <p:cNvPr id="3" name="内容占位符 2"/>
          <p:cNvSpPr>
            <a:spLocks noGrp="1"/>
          </p:cNvSpPr>
          <p:nvPr>
            <p:ph sz="quarter" idx="1"/>
          </p:nvPr>
        </p:nvSpPr>
        <p:spPr/>
        <p:txBody>
          <a:bodyPr/>
          <a:lstStyle/>
          <a:p>
            <a:r>
              <a:rPr lang="zh-CN" altLang="zh-CN" dirty="0"/>
              <a:t>当前波形是和上一个码元相关的，规定：</a:t>
            </a:r>
          </a:p>
          <a:p>
            <a:pPr lvl="1"/>
            <a:r>
              <a:rPr lang="zh-CN" altLang="zh-CN" dirty="0"/>
              <a:t>和上一个码元相比，波形进行了电平的翻转，此时代表</a:t>
            </a:r>
            <a:r>
              <a:rPr lang="en-US" altLang="zh-CN" dirty="0"/>
              <a:t>0</a:t>
            </a:r>
            <a:r>
              <a:rPr lang="zh-CN" altLang="zh-CN" dirty="0"/>
              <a:t>。</a:t>
            </a:r>
          </a:p>
          <a:p>
            <a:pPr lvl="1"/>
            <a:r>
              <a:rPr lang="zh-CN" altLang="zh-CN" dirty="0"/>
              <a:t>电平不变化表示</a:t>
            </a:r>
            <a:r>
              <a:rPr lang="en-US" altLang="zh-CN" dirty="0" smtClean="0"/>
              <a:t>1</a:t>
            </a:r>
          </a:p>
          <a:p>
            <a:r>
              <a:rPr lang="en-US" altLang="zh-CN" dirty="0"/>
              <a:t>USB2.0</a:t>
            </a:r>
            <a:r>
              <a:rPr lang="zh-CN" altLang="zh-CN" dirty="0"/>
              <a:t>采用了</a:t>
            </a:r>
            <a:r>
              <a:rPr lang="en-US" altLang="zh-CN" dirty="0"/>
              <a:t>NRZI</a:t>
            </a:r>
            <a:endParaRPr lang="zh-CN"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3573016"/>
            <a:ext cx="5846903" cy="2232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08842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4. </a:t>
            </a:r>
            <a:r>
              <a:rPr lang="zh-CN" altLang="zh-CN" dirty="0">
                <a:solidFill>
                  <a:srgbClr val="FF0000"/>
                </a:solidFill>
              </a:rPr>
              <a:t>同步问题</a:t>
            </a:r>
            <a:endParaRPr lang="zh-CN" altLang="en-US" dirty="0">
              <a:solidFill>
                <a:srgbClr val="FF0000"/>
              </a:solidFill>
            </a:endParaRPr>
          </a:p>
        </p:txBody>
      </p:sp>
      <p:sp>
        <p:nvSpPr>
          <p:cNvPr id="3" name="内容占位符 2"/>
          <p:cNvSpPr>
            <a:spLocks noGrp="1"/>
          </p:cNvSpPr>
          <p:nvPr>
            <p:ph sz="quarter" idx="1"/>
          </p:nvPr>
        </p:nvSpPr>
        <p:spPr/>
        <p:txBody>
          <a:bodyPr>
            <a:normAutofit/>
          </a:bodyPr>
          <a:lstStyle/>
          <a:p>
            <a:r>
              <a:rPr lang="zh-CN" altLang="zh-CN" dirty="0"/>
              <a:t>前面介绍的编码，都是</a:t>
            </a:r>
            <a:r>
              <a:rPr lang="zh-CN" altLang="zh-CN" dirty="0">
                <a:solidFill>
                  <a:srgbClr val="FF0000"/>
                </a:solidFill>
              </a:rPr>
              <a:t>不归零制</a:t>
            </a:r>
            <a:r>
              <a:rPr lang="zh-CN" altLang="zh-CN" dirty="0" smtClean="0">
                <a:solidFill>
                  <a:srgbClr val="FF0000"/>
                </a:solidFill>
              </a:rPr>
              <a:t>编码</a:t>
            </a:r>
            <a:endParaRPr lang="en-US" altLang="zh-CN" dirty="0" smtClean="0">
              <a:solidFill>
                <a:srgbClr val="FF0000"/>
              </a:solidFill>
            </a:endParaRPr>
          </a:p>
          <a:p>
            <a:r>
              <a:rPr lang="zh-CN" altLang="zh-CN" dirty="0" smtClean="0"/>
              <a:t>这些</a:t>
            </a:r>
            <a:r>
              <a:rPr lang="zh-CN" altLang="zh-CN" dirty="0"/>
              <a:t>编码都存在着一个</a:t>
            </a:r>
            <a:r>
              <a:rPr lang="zh-CN" altLang="zh-CN" dirty="0" smtClean="0"/>
              <a:t>隐患</a:t>
            </a:r>
            <a:endParaRPr lang="en-US" altLang="zh-CN" dirty="0" smtClean="0"/>
          </a:p>
          <a:p>
            <a:pPr lvl="1"/>
            <a:r>
              <a:rPr lang="zh-CN" altLang="zh-CN" dirty="0" smtClean="0"/>
              <a:t>发送</a:t>
            </a:r>
            <a:r>
              <a:rPr lang="zh-CN" altLang="zh-CN" dirty="0"/>
              <a:t>方在</a:t>
            </a:r>
            <a:r>
              <a:rPr lang="en-US" altLang="zh-CN" dirty="0"/>
              <a:t>1s</a:t>
            </a:r>
            <a:r>
              <a:rPr lang="zh-CN" altLang="zh-CN" dirty="0"/>
              <a:t>内发送了</a:t>
            </a:r>
            <a:r>
              <a:rPr lang="en-US" altLang="zh-CN" dirty="0"/>
              <a:t>100</a:t>
            </a:r>
            <a:r>
              <a:rPr lang="zh-CN" altLang="zh-CN" dirty="0"/>
              <a:t>个数字</a:t>
            </a:r>
            <a:r>
              <a:rPr lang="en-US" altLang="zh-CN" dirty="0"/>
              <a:t>1</a:t>
            </a:r>
            <a:r>
              <a:rPr lang="zh-CN" altLang="zh-CN" dirty="0"/>
              <a:t>（一个方波</a:t>
            </a:r>
            <a:r>
              <a:rPr lang="en-US" altLang="zh-CN" dirty="0"/>
              <a:t>10ms</a:t>
            </a:r>
            <a:r>
              <a:rPr lang="zh-CN" altLang="zh-CN" dirty="0" smtClean="0"/>
              <a:t>）</a:t>
            </a:r>
            <a:endParaRPr lang="en-US" altLang="zh-CN" dirty="0" smtClean="0"/>
          </a:p>
          <a:p>
            <a:pPr lvl="1"/>
            <a:r>
              <a:rPr lang="zh-CN" altLang="zh-CN" dirty="0" smtClean="0"/>
              <a:t>编码</a:t>
            </a:r>
            <a:r>
              <a:rPr lang="zh-CN" altLang="zh-CN" dirty="0"/>
              <a:t>后的波形将成为一条线而不</a:t>
            </a:r>
            <a:r>
              <a:rPr lang="zh-CN" altLang="zh-CN" dirty="0" smtClean="0"/>
              <a:t>震荡</a:t>
            </a:r>
            <a:endParaRPr lang="en-US" altLang="zh-CN" dirty="0" smtClean="0"/>
          </a:p>
          <a:p>
            <a:pPr lvl="1"/>
            <a:r>
              <a:rPr lang="zh-CN" altLang="zh-CN" dirty="0" smtClean="0"/>
              <a:t>接收</a:t>
            </a:r>
            <a:r>
              <a:rPr lang="zh-CN" altLang="zh-CN" dirty="0"/>
              <a:t>方和发送方的时钟往往不一致（这很正常），假设接收方按</a:t>
            </a:r>
            <a:r>
              <a:rPr lang="en-US" altLang="zh-CN" dirty="0"/>
              <a:t>9ms</a:t>
            </a:r>
            <a:r>
              <a:rPr lang="zh-CN" altLang="zh-CN" dirty="0" smtClean="0"/>
              <a:t>采样一次</a:t>
            </a:r>
            <a:endParaRPr lang="en-US" altLang="zh-CN" dirty="0" smtClean="0"/>
          </a:p>
          <a:p>
            <a:pPr lvl="1"/>
            <a:r>
              <a:rPr lang="zh-CN" altLang="zh-CN" dirty="0" smtClean="0"/>
              <a:t>则</a:t>
            </a:r>
            <a:r>
              <a:rPr lang="zh-CN" altLang="zh-CN" dirty="0"/>
              <a:t>在</a:t>
            </a:r>
            <a:r>
              <a:rPr lang="en-US" altLang="zh-CN" dirty="0"/>
              <a:t>1</a:t>
            </a:r>
            <a:r>
              <a:rPr lang="zh-CN" altLang="zh-CN" dirty="0"/>
              <a:t>秒钟内将会读到</a:t>
            </a:r>
            <a:r>
              <a:rPr lang="en-US" altLang="zh-CN" dirty="0"/>
              <a:t>111</a:t>
            </a:r>
            <a:r>
              <a:rPr lang="zh-CN" altLang="zh-CN" dirty="0"/>
              <a:t>个</a:t>
            </a:r>
            <a:r>
              <a:rPr lang="en-US" altLang="zh-CN" dirty="0" smtClean="0"/>
              <a:t>1</a:t>
            </a:r>
          </a:p>
          <a:p>
            <a:pPr lvl="1"/>
            <a:r>
              <a:rPr lang="zh-CN" altLang="zh-CN" dirty="0" smtClean="0"/>
              <a:t>这</a:t>
            </a:r>
            <a:r>
              <a:rPr lang="zh-CN" altLang="zh-CN" dirty="0"/>
              <a:t>就出现了</a:t>
            </a:r>
            <a:r>
              <a:rPr lang="zh-CN" altLang="zh-CN" dirty="0" smtClean="0"/>
              <a:t>错误</a:t>
            </a:r>
            <a:r>
              <a:rPr lang="zh-CN" altLang="en-US" dirty="0" smtClean="0"/>
              <a:t>！</a:t>
            </a:r>
            <a:endParaRPr lang="zh-CN" altLang="zh-CN" dirty="0"/>
          </a:p>
        </p:txBody>
      </p:sp>
      <p:sp>
        <p:nvSpPr>
          <p:cNvPr id="4" name="爆炸形 2 3"/>
          <p:cNvSpPr/>
          <p:nvPr/>
        </p:nvSpPr>
        <p:spPr>
          <a:xfrm>
            <a:off x="4745959" y="4005064"/>
            <a:ext cx="4104456" cy="2160240"/>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黑体" pitchFamily="49" charset="-122"/>
                <a:ea typeface="黑体" pitchFamily="49" charset="-122"/>
              </a:rPr>
              <a:t>老师，什么是</a:t>
            </a:r>
            <a:r>
              <a:rPr lang="zh-CN" altLang="zh-CN" sz="2400" dirty="0" smtClean="0">
                <a:latin typeface="黑体" pitchFamily="49" charset="-122"/>
                <a:ea typeface="黑体" pitchFamily="49" charset="-122"/>
              </a:rPr>
              <a:t>不归零制</a:t>
            </a:r>
            <a:r>
              <a:rPr lang="zh-CN" altLang="en-US" sz="2400" dirty="0" smtClean="0">
                <a:latin typeface="黑体" pitchFamily="49" charset="-122"/>
                <a:ea typeface="黑体" pitchFamily="49" charset="-122"/>
              </a:rPr>
              <a:t>呀</a:t>
            </a:r>
            <a:endParaRPr lang="zh-CN" altLang="en-US" sz="2400" dirty="0">
              <a:latin typeface="黑体" pitchFamily="49" charset="-122"/>
              <a:ea typeface="黑体" pitchFamily="49" charset="-122"/>
            </a:endParaRPr>
          </a:p>
        </p:txBody>
      </p:sp>
    </p:spTree>
    <p:extLst>
      <p:ext uri="{BB962C8B-B14F-4D97-AF65-F5344CB8AC3E}">
        <p14:creationId xmlns:p14="http://schemas.microsoft.com/office/powerpoint/2010/main" val="155417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
                                            <p:txEl>
                                              <p:pRg st="6" end="6"/>
                                            </p:txEl>
                                          </p:spTgt>
                                        </p:tgtEl>
                                        <p:attrNameLst>
                                          <p:attrName>ppt_x</p:attrName>
                                          <p:attrName>ppt_y</p:attrName>
                                        </p:attrNameLst>
                                      </p:cBhvr>
                                    </p:animMotion>
                                    <p:animRot by="1500000">
                                      <p:cBhvr>
                                        <p:cTn id="7" dur="125" fill="hold">
                                          <p:stCondLst>
                                            <p:cond delay="0"/>
                                          </p:stCondLst>
                                        </p:cTn>
                                        <p:tgtEl>
                                          <p:spTgt spid="3">
                                            <p:txEl>
                                              <p:pRg st="6" end="6"/>
                                            </p:txEl>
                                          </p:spTgt>
                                        </p:tgtEl>
                                        <p:attrNameLst>
                                          <p:attrName>r</p:attrName>
                                        </p:attrNameLst>
                                      </p:cBhvr>
                                    </p:animRot>
                                    <p:animRot by="-1500000">
                                      <p:cBhvr>
                                        <p:cTn id="8" dur="125" fill="hold">
                                          <p:stCondLst>
                                            <p:cond delay="125"/>
                                          </p:stCondLst>
                                        </p:cTn>
                                        <p:tgtEl>
                                          <p:spTgt spid="3">
                                            <p:txEl>
                                              <p:pRg st="6" end="6"/>
                                            </p:txEl>
                                          </p:spTgt>
                                        </p:tgtEl>
                                        <p:attrNameLst>
                                          <p:attrName>r</p:attrName>
                                        </p:attrNameLst>
                                      </p:cBhvr>
                                    </p:animRot>
                                    <p:animRot by="-1500000">
                                      <p:cBhvr>
                                        <p:cTn id="9" dur="125" fill="hold">
                                          <p:stCondLst>
                                            <p:cond delay="250"/>
                                          </p:stCondLst>
                                        </p:cTn>
                                        <p:tgtEl>
                                          <p:spTgt spid="3">
                                            <p:txEl>
                                              <p:pRg st="6" end="6"/>
                                            </p:txEl>
                                          </p:spTgt>
                                        </p:tgtEl>
                                        <p:attrNameLst>
                                          <p:attrName>r</p:attrName>
                                        </p:attrNameLst>
                                      </p:cBhvr>
                                    </p:animRot>
                                    <p:animRot by="1500000">
                                      <p:cBhvr>
                                        <p:cTn id="10" dur="125" fill="hold">
                                          <p:stCondLst>
                                            <p:cond delay="375"/>
                                          </p:stCondLst>
                                        </p:cTn>
                                        <p:tgtEl>
                                          <p:spTgt spid="3">
                                            <p:txEl>
                                              <p:pRg st="6" end="6"/>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同步</a:t>
            </a:r>
          </a:p>
        </p:txBody>
      </p:sp>
      <p:sp>
        <p:nvSpPr>
          <p:cNvPr id="3" name="内容占位符 2"/>
          <p:cNvSpPr>
            <a:spLocks noGrp="1"/>
          </p:cNvSpPr>
          <p:nvPr>
            <p:ph sz="quarter" idx="1"/>
          </p:nvPr>
        </p:nvSpPr>
        <p:spPr/>
        <p:txBody>
          <a:bodyPr/>
          <a:lstStyle/>
          <a:p>
            <a:r>
              <a:rPr lang="zh-CN" altLang="zh-CN" dirty="0"/>
              <a:t>实际</a:t>
            </a:r>
            <a:r>
              <a:rPr lang="zh-CN" altLang="zh-CN" dirty="0" smtClean="0"/>
              <a:t>通信中</a:t>
            </a:r>
            <a:r>
              <a:rPr lang="zh-CN" altLang="zh-CN" dirty="0"/>
              <a:t>，接收方可根据信号的跳变来调整自己的时间，与发送方保持一致，称之为</a:t>
            </a:r>
            <a:r>
              <a:rPr lang="zh-CN" altLang="zh-CN" dirty="0" smtClean="0">
                <a:solidFill>
                  <a:srgbClr val="FF0000"/>
                </a:solidFill>
              </a:rPr>
              <a:t>同步</a:t>
            </a:r>
            <a:endParaRPr lang="en-US" altLang="zh-CN" dirty="0" smtClean="0">
              <a:solidFill>
                <a:srgbClr val="FF0000"/>
              </a:solidFill>
            </a:endParaRPr>
          </a:p>
          <a:p>
            <a:r>
              <a:rPr lang="zh-CN" altLang="zh-CN" dirty="0" smtClean="0"/>
              <a:t>但</a:t>
            </a:r>
            <a:r>
              <a:rPr lang="zh-CN" altLang="zh-CN" dirty="0"/>
              <a:t>上例中信号不存在跳变，接收方无法同步，导致了错误。</a:t>
            </a:r>
            <a:endParaRPr lang="zh-CN" altLang="en-US" dirty="0"/>
          </a:p>
          <a:p>
            <a:r>
              <a:rPr lang="en-US" altLang="zh-CN" dirty="0" smtClean="0"/>
              <a:t>NRZI</a:t>
            </a:r>
            <a:r>
              <a:rPr lang="zh-CN" altLang="zh-CN" dirty="0" smtClean="0"/>
              <a:t>中的解决方式是在一定数量的</a:t>
            </a:r>
            <a:r>
              <a:rPr lang="en-US" altLang="zh-CN" dirty="0" smtClean="0"/>
              <a:t>1</a:t>
            </a:r>
            <a:r>
              <a:rPr lang="zh-CN" altLang="zh-CN" dirty="0" smtClean="0"/>
              <a:t>之后强行插入一个</a:t>
            </a:r>
            <a:r>
              <a:rPr lang="en-US" altLang="zh-CN" dirty="0" smtClean="0"/>
              <a:t>0</a:t>
            </a:r>
            <a:endParaRPr lang="en-US" altLang="zh-CN" dirty="0"/>
          </a:p>
        </p:txBody>
      </p:sp>
      <p:cxnSp>
        <p:nvCxnSpPr>
          <p:cNvPr id="5" name="直接箭头连接符 4"/>
          <p:cNvCxnSpPr/>
          <p:nvPr/>
        </p:nvCxnSpPr>
        <p:spPr>
          <a:xfrm>
            <a:off x="683568" y="5364832"/>
            <a:ext cx="7848872"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835968" y="4428728"/>
            <a:ext cx="0" cy="166456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35968" y="4559685"/>
            <a:ext cx="3375992" cy="369332"/>
          </a:xfrm>
          <a:prstGeom prst="rect">
            <a:avLst/>
          </a:prstGeom>
          <a:noFill/>
        </p:spPr>
        <p:txBody>
          <a:bodyPr wrap="square" rtlCol="0">
            <a:spAutoFit/>
          </a:bodyPr>
          <a:lstStyle/>
          <a:p>
            <a:r>
              <a:rPr lang="zh-CN" altLang="en-US" dirty="0"/>
              <a:t> </a:t>
            </a:r>
            <a:r>
              <a:rPr lang="en-US" altLang="zh-CN" dirty="0"/>
              <a:t>1  </a:t>
            </a:r>
            <a:r>
              <a:rPr lang="en-US" altLang="zh-CN" dirty="0" smtClean="0"/>
              <a:t>   </a:t>
            </a:r>
            <a:r>
              <a:rPr lang="en-US" altLang="zh-CN" dirty="0"/>
              <a:t>0    </a:t>
            </a:r>
            <a:r>
              <a:rPr lang="en-US" altLang="zh-CN" dirty="0">
                <a:solidFill>
                  <a:srgbClr val="FF0000"/>
                </a:solidFill>
              </a:rPr>
              <a:t>1 </a:t>
            </a:r>
            <a:r>
              <a:rPr lang="en-US" altLang="zh-CN" dirty="0" smtClean="0">
                <a:solidFill>
                  <a:srgbClr val="FF0000"/>
                </a:solidFill>
              </a:rPr>
              <a:t>    </a:t>
            </a:r>
            <a:r>
              <a:rPr lang="en-US" altLang="zh-CN" dirty="0">
                <a:solidFill>
                  <a:srgbClr val="FF0000"/>
                </a:solidFill>
              </a:rPr>
              <a:t>1     1   </a:t>
            </a:r>
            <a:r>
              <a:rPr lang="en-US" altLang="zh-CN" dirty="0" smtClean="0">
                <a:solidFill>
                  <a:srgbClr val="FF0000"/>
                </a:solidFill>
              </a:rPr>
              <a:t>  </a:t>
            </a:r>
            <a:r>
              <a:rPr lang="en-US" altLang="zh-CN" dirty="0">
                <a:solidFill>
                  <a:srgbClr val="FF0000"/>
                </a:solidFill>
              </a:rPr>
              <a:t>1   </a:t>
            </a:r>
            <a:r>
              <a:rPr lang="en-US" altLang="zh-CN" dirty="0" smtClean="0">
                <a:solidFill>
                  <a:srgbClr val="FF0000"/>
                </a:solidFill>
              </a:rPr>
              <a:t>  </a:t>
            </a:r>
            <a:r>
              <a:rPr lang="en-US" altLang="zh-CN" dirty="0">
                <a:solidFill>
                  <a:srgbClr val="FF0000"/>
                </a:solidFill>
              </a:rPr>
              <a:t>1  </a:t>
            </a:r>
            <a:r>
              <a:rPr lang="en-US" altLang="zh-CN" dirty="0" smtClean="0">
                <a:solidFill>
                  <a:srgbClr val="FF0000"/>
                </a:solidFill>
              </a:rPr>
              <a:t>   </a:t>
            </a:r>
            <a:r>
              <a:rPr lang="en-US" altLang="zh-CN" dirty="0">
                <a:solidFill>
                  <a:srgbClr val="FF0000"/>
                </a:solidFill>
              </a:rPr>
              <a:t>1  </a:t>
            </a:r>
            <a:r>
              <a:rPr lang="en-US" altLang="zh-CN" dirty="0" smtClean="0">
                <a:solidFill>
                  <a:srgbClr val="FF0000"/>
                </a:solidFill>
              </a:rPr>
              <a:t>   1</a:t>
            </a:r>
            <a:endParaRPr lang="zh-CN" altLang="en-US" dirty="0"/>
          </a:p>
        </p:txBody>
      </p:sp>
      <p:grpSp>
        <p:nvGrpSpPr>
          <p:cNvPr id="23" name="组合 22"/>
          <p:cNvGrpSpPr/>
          <p:nvPr/>
        </p:nvGrpSpPr>
        <p:grpSpPr>
          <a:xfrm>
            <a:off x="835968" y="4935481"/>
            <a:ext cx="3375992" cy="872480"/>
            <a:chOff x="835968" y="4935481"/>
            <a:chExt cx="3375992" cy="872480"/>
          </a:xfrm>
        </p:grpSpPr>
        <p:cxnSp>
          <p:nvCxnSpPr>
            <p:cNvPr id="10" name="直接箭头连接符 9"/>
            <p:cNvCxnSpPr/>
            <p:nvPr/>
          </p:nvCxnSpPr>
          <p:spPr>
            <a:xfrm>
              <a:off x="835968" y="5805264"/>
              <a:ext cx="435452"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V="1">
              <a:off x="1271420" y="4935481"/>
              <a:ext cx="0" cy="87248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1271420" y="4945211"/>
              <a:ext cx="2940540"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0" name="矩形 19"/>
          <p:cNvSpPr/>
          <p:nvPr/>
        </p:nvSpPr>
        <p:spPr>
          <a:xfrm>
            <a:off x="4283968" y="4575879"/>
            <a:ext cx="1915909" cy="369332"/>
          </a:xfrm>
          <a:prstGeom prst="rect">
            <a:avLst/>
          </a:prstGeom>
        </p:spPr>
        <p:txBody>
          <a:bodyPr wrap="none">
            <a:spAutoFit/>
          </a:bodyPr>
          <a:lstStyle/>
          <a:p>
            <a:r>
              <a:rPr lang="en-US" altLang="zh-CN" dirty="0"/>
              <a:t>1     1     1     1     1  </a:t>
            </a:r>
            <a:endParaRPr lang="zh-CN" altLang="en-US" dirty="0"/>
          </a:p>
        </p:txBody>
      </p:sp>
      <p:grpSp>
        <p:nvGrpSpPr>
          <p:cNvPr id="25" name="组合 24"/>
          <p:cNvGrpSpPr/>
          <p:nvPr/>
        </p:nvGrpSpPr>
        <p:grpSpPr>
          <a:xfrm>
            <a:off x="4211960" y="4945211"/>
            <a:ext cx="2232248" cy="872480"/>
            <a:chOff x="4211960" y="4945211"/>
            <a:chExt cx="1800200" cy="872480"/>
          </a:xfrm>
        </p:grpSpPr>
        <p:cxnSp>
          <p:nvCxnSpPr>
            <p:cNvPr id="18" name="直接箭头连接符 17"/>
            <p:cNvCxnSpPr/>
            <p:nvPr/>
          </p:nvCxnSpPr>
          <p:spPr>
            <a:xfrm flipV="1">
              <a:off x="4211960" y="4945211"/>
              <a:ext cx="0" cy="87248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4211960" y="5805264"/>
              <a:ext cx="1800200"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4" name="矩形 23"/>
          <p:cNvSpPr/>
          <p:nvPr/>
        </p:nvSpPr>
        <p:spPr>
          <a:xfrm>
            <a:off x="4283968" y="4005064"/>
            <a:ext cx="325730" cy="369332"/>
          </a:xfrm>
          <a:prstGeom prst="rect">
            <a:avLst/>
          </a:prstGeom>
        </p:spPr>
        <p:txBody>
          <a:bodyPr wrap="none">
            <a:spAutoFit/>
          </a:bodyPr>
          <a:lstStyle/>
          <a:p>
            <a:r>
              <a:rPr lang="en-US" altLang="zh-CN" dirty="0" smtClean="0"/>
              <a:t>0</a:t>
            </a:r>
            <a:endParaRPr lang="zh-CN" altLang="en-US" dirty="0"/>
          </a:p>
        </p:txBody>
      </p:sp>
    </p:spTree>
    <p:extLst>
      <p:ext uri="{BB962C8B-B14F-4D97-AF65-F5344CB8AC3E}">
        <p14:creationId xmlns:p14="http://schemas.microsoft.com/office/powerpoint/2010/main" val="265446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40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0" nodeType="clickEffect">
                                  <p:stCondLst>
                                    <p:cond delay="0"/>
                                  </p:stCondLst>
                                  <p:childTnLst>
                                    <p:animMotion origin="layout" path="M -3.88889E-6 -1.48148E-6 L 0.04237 0.00046 " pathEditMode="relative" rAng="0" ptsTypes="AA">
                                      <p:cBhvr>
                                        <p:cTn id="11" dur="1000" fill="hold"/>
                                        <p:tgtEl>
                                          <p:spTgt spid="20"/>
                                        </p:tgtEl>
                                        <p:attrNameLst>
                                          <p:attrName>ppt_x</p:attrName>
                                          <p:attrName>ppt_y</p:attrName>
                                        </p:attrNameLst>
                                      </p:cBhvr>
                                      <p:rCtr x="2118" y="23"/>
                                    </p:animMotion>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childTnLst>
                                    <p:set>
                                      <p:cBhvr>
                                        <p:cTn id="15" dur="1" fill="hold">
                                          <p:stCondLst>
                                            <p:cond delay="0"/>
                                          </p:stCondLst>
                                        </p:cTn>
                                        <p:tgtEl>
                                          <p:spTgt spid="24"/>
                                        </p:tgtEl>
                                        <p:attrNameLst>
                                          <p:attrName>style.visibility</p:attrName>
                                        </p:attrNameLst>
                                      </p:cBhvr>
                                      <p:to>
                                        <p:strVal val="visible"/>
                                      </p:to>
                                    </p:set>
                                  </p:childTnLst>
                                </p:cTn>
                              </p:par>
                            </p:childTnLst>
                          </p:cTn>
                        </p:par>
                        <p:par>
                          <p:cTn id="16" fill="hold">
                            <p:stCondLst>
                              <p:cond delay="0"/>
                            </p:stCondLst>
                            <p:childTnLst>
                              <p:par>
                                <p:cTn id="17" presetID="42" presetClass="path" presetSubtype="0" accel="50000" decel="50000" fill="hold" grpId="0" nodeType="afterEffect">
                                  <p:stCondLst>
                                    <p:cond delay="0"/>
                                  </p:stCondLst>
                                  <p:childTnLst>
                                    <p:animMotion origin="layout" path="M -4.72222E-6 3.7037E-7 L 0.00053 0.08356 " pathEditMode="relative" rAng="0" ptsTypes="AA">
                                      <p:cBhvr>
                                        <p:cTn id="18" dur="2000" fill="hold"/>
                                        <p:tgtEl>
                                          <p:spTgt spid="24"/>
                                        </p:tgtEl>
                                        <p:attrNameLst>
                                          <p:attrName>ppt_x</p:attrName>
                                          <p:attrName>ppt_y</p:attrName>
                                        </p:attrNameLst>
                                      </p:cBhvr>
                                      <p:rCtr x="17" y="4167"/>
                                    </p:animMotion>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left)">
                                      <p:cBhvr>
                                        <p:cTn id="23"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4" grpId="0"/>
      <p:bldP spid="24"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归零制的编码</a:t>
            </a:r>
            <a:endParaRPr lang="zh-CN" altLang="en-US" dirty="0"/>
          </a:p>
        </p:txBody>
      </p:sp>
      <p:sp>
        <p:nvSpPr>
          <p:cNvPr id="3" name="内容占位符 2"/>
          <p:cNvSpPr>
            <a:spLocks noGrp="1"/>
          </p:cNvSpPr>
          <p:nvPr>
            <p:ph sz="quarter" idx="1"/>
          </p:nvPr>
        </p:nvSpPr>
        <p:spPr/>
        <p:txBody>
          <a:bodyPr/>
          <a:lstStyle/>
          <a:p>
            <a:r>
              <a:rPr lang="zh-CN" altLang="zh-CN" dirty="0"/>
              <a:t>也可以采用归零制的编码，即每次一个方波之后都需要回到</a:t>
            </a:r>
            <a:r>
              <a:rPr lang="en-US" altLang="zh-CN" dirty="0"/>
              <a:t>0</a:t>
            </a:r>
            <a:r>
              <a:rPr lang="zh-CN" altLang="zh-CN" dirty="0" smtClean="0"/>
              <a:t>电平</a:t>
            </a:r>
            <a:endParaRPr lang="en-US" altLang="zh-CN" dirty="0" smtClean="0"/>
          </a:p>
          <a:p>
            <a:endParaRPr lang="en-US" altLang="zh-CN" dirty="0"/>
          </a:p>
          <a:p>
            <a:endParaRPr lang="en-US" altLang="zh-CN" dirty="0" smtClean="0"/>
          </a:p>
          <a:p>
            <a:endParaRPr lang="en-US" altLang="zh-CN" dirty="0" smtClean="0"/>
          </a:p>
          <a:p>
            <a:endParaRPr lang="zh-CN" altLang="zh-CN" dirty="0"/>
          </a:p>
          <a:p>
            <a:r>
              <a:rPr lang="zh-CN" altLang="zh-CN" dirty="0"/>
              <a:t>归零制不是一种好的编码技术，编码过程中密度低，抗干扰能力差</a:t>
            </a:r>
            <a:endParaRPr lang="zh-CN" altLang="en-US" dirty="0"/>
          </a:p>
        </p:txBody>
      </p:sp>
      <p:grpSp>
        <p:nvGrpSpPr>
          <p:cNvPr id="6" name="组合 5"/>
          <p:cNvGrpSpPr/>
          <p:nvPr/>
        </p:nvGrpSpPr>
        <p:grpSpPr>
          <a:xfrm>
            <a:off x="1547664" y="2492896"/>
            <a:ext cx="5040560" cy="1701189"/>
            <a:chOff x="1547664" y="2492896"/>
            <a:chExt cx="5040560" cy="1701189"/>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2492896"/>
              <a:ext cx="5040560" cy="1701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直接箭头连接符 4"/>
            <p:cNvCxnSpPr/>
            <p:nvPr/>
          </p:nvCxnSpPr>
          <p:spPr>
            <a:xfrm flipV="1">
              <a:off x="2267744" y="3501008"/>
              <a:ext cx="288032" cy="504056"/>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V="1">
              <a:off x="2987824" y="3453422"/>
              <a:ext cx="288032" cy="504056"/>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V="1">
              <a:off x="3707904" y="3453422"/>
              <a:ext cx="288032" cy="504056"/>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V="1">
              <a:off x="4499992" y="3453422"/>
              <a:ext cx="288032" cy="504056"/>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V="1">
              <a:off x="5220072" y="3501008"/>
              <a:ext cx="288032" cy="504056"/>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24742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4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5. </a:t>
            </a:r>
            <a:r>
              <a:rPr lang="zh-CN" altLang="zh-CN" dirty="0">
                <a:solidFill>
                  <a:srgbClr val="FF0000"/>
                </a:solidFill>
              </a:rPr>
              <a:t>曼彻斯特编码</a:t>
            </a:r>
            <a:endParaRPr lang="zh-CN" altLang="en-US" dirty="0">
              <a:solidFill>
                <a:srgbClr val="FF0000"/>
              </a:solidFill>
            </a:endParaRPr>
          </a:p>
        </p:txBody>
      </p:sp>
      <p:sp>
        <p:nvSpPr>
          <p:cNvPr id="3" name="内容占位符 2"/>
          <p:cNvSpPr>
            <a:spLocks noGrp="1"/>
          </p:cNvSpPr>
          <p:nvPr>
            <p:ph sz="quarter" idx="1"/>
          </p:nvPr>
        </p:nvSpPr>
        <p:spPr/>
        <p:txBody>
          <a:bodyPr/>
          <a:lstStyle/>
          <a:p>
            <a:r>
              <a:rPr lang="zh-CN" altLang="zh-CN" dirty="0"/>
              <a:t>曼彻斯特编码（简称曼码）是一个应用广泛的编码</a:t>
            </a:r>
            <a:r>
              <a:rPr lang="zh-CN" altLang="zh-CN" dirty="0" smtClean="0"/>
              <a:t>方式</a:t>
            </a:r>
            <a:endParaRPr lang="en-US" altLang="zh-CN" dirty="0" smtClean="0"/>
          </a:p>
          <a:p>
            <a:r>
              <a:rPr lang="zh-CN" altLang="zh-CN" dirty="0" smtClean="0"/>
              <a:t>是</a:t>
            </a:r>
            <a:r>
              <a:rPr lang="zh-CN" altLang="zh-CN" dirty="0"/>
              <a:t>一种用电平跳变来表示数据的</a:t>
            </a:r>
            <a:r>
              <a:rPr lang="zh-CN" altLang="zh-CN" dirty="0" smtClean="0"/>
              <a:t>编码方法</a:t>
            </a:r>
            <a:endParaRPr lang="en-US" altLang="zh-CN" dirty="0" smtClean="0"/>
          </a:p>
          <a:p>
            <a:r>
              <a:rPr lang="zh-CN" altLang="zh-CN" dirty="0" smtClean="0"/>
              <a:t>其</a:t>
            </a:r>
            <a:r>
              <a:rPr lang="zh-CN" altLang="zh-CN" dirty="0"/>
              <a:t>特点是由一前一后两个电平作为一个</a:t>
            </a:r>
            <a:r>
              <a:rPr lang="zh-CN" altLang="zh-CN" dirty="0" smtClean="0"/>
              <a:t>码元</a:t>
            </a:r>
            <a:r>
              <a:rPr lang="zh-CN" altLang="en-US" dirty="0" smtClean="0"/>
              <a:t>，</a:t>
            </a:r>
            <a:r>
              <a:rPr lang="zh-CN" altLang="zh-CN" dirty="0"/>
              <a:t>且两个电平必须相反</a:t>
            </a:r>
            <a:endParaRPr lang="en-US" altLang="zh-CN" dirty="0" smtClean="0"/>
          </a:p>
          <a:p>
            <a:endParaRPr lang="zh-CN" altLang="en-US" dirty="0"/>
          </a:p>
        </p:txBody>
      </p:sp>
    </p:spTree>
    <p:extLst>
      <p:ext uri="{BB962C8B-B14F-4D97-AF65-F5344CB8AC3E}">
        <p14:creationId xmlns:p14="http://schemas.microsoft.com/office/powerpoint/2010/main" val="386014892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曼码有两种截然相反的定义</a:t>
            </a:r>
            <a:endParaRPr lang="zh-CN" altLang="en-US" dirty="0"/>
          </a:p>
        </p:txBody>
      </p:sp>
      <p:sp>
        <p:nvSpPr>
          <p:cNvPr id="3" name="内容占位符 2"/>
          <p:cNvSpPr>
            <a:spLocks noGrp="1"/>
          </p:cNvSpPr>
          <p:nvPr>
            <p:ph sz="quarter" idx="1"/>
          </p:nvPr>
        </p:nvSpPr>
        <p:spPr/>
        <p:txBody>
          <a:bodyPr/>
          <a:lstStyle/>
          <a:p>
            <a:endParaRPr lang="zh-CN" alt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916832"/>
            <a:ext cx="8516888" cy="3719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131314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特点</a:t>
            </a:r>
            <a:endParaRPr lang="zh-CN" altLang="en-US" dirty="0"/>
          </a:p>
        </p:txBody>
      </p:sp>
      <p:sp>
        <p:nvSpPr>
          <p:cNvPr id="3" name="内容占位符 2"/>
          <p:cNvSpPr>
            <a:spLocks noGrp="1"/>
          </p:cNvSpPr>
          <p:nvPr>
            <p:ph sz="quarter" idx="1"/>
          </p:nvPr>
        </p:nvSpPr>
        <p:spPr/>
        <p:txBody>
          <a:bodyPr/>
          <a:lstStyle/>
          <a:p>
            <a:r>
              <a:rPr lang="zh-CN" altLang="zh-CN" dirty="0"/>
              <a:t>两个电平表示一个数字，编码效率仅</a:t>
            </a:r>
            <a:r>
              <a:rPr lang="en-US" altLang="zh-CN" dirty="0"/>
              <a:t>50</a:t>
            </a:r>
            <a:r>
              <a:rPr lang="en-US" altLang="zh-CN" dirty="0" smtClean="0"/>
              <a:t>%</a:t>
            </a:r>
          </a:p>
          <a:p>
            <a:r>
              <a:rPr lang="zh-CN" altLang="zh-CN" dirty="0" smtClean="0"/>
              <a:t>但</a:t>
            </a:r>
            <a:r>
              <a:rPr lang="zh-CN" altLang="zh-CN" dirty="0"/>
              <a:t>因为跳变的存在，使得曼码成为一种自同步的编码</a:t>
            </a:r>
            <a:r>
              <a:rPr lang="zh-CN" altLang="zh-CN" dirty="0" smtClean="0"/>
              <a:t>方式</a:t>
            </a:r>
            <a:endParaRPr lang="en-US" altLang="zh-CN" dirty="0" smtClean="0"/>
          </a:p>
          <a:p>
            <a:r>
              <a:rPr lang="zh-CN" altLang="zh-CN" dirty="0"/>
              <a:t>曼码有两种不同的表示方法，可能会导致歧义</a:t>
            </a:r>
            <a:endParaRPr lang="zh-CN" altLang="en-US" dirty="0"/>
          </a:p>
        </p:txBody>
      </p:sp>
    </p:spTree>
    <p:extLst>
      <p:ext uri="{BB962C8B-B14F-4D97-AF65-F5344CB8AC3E}">
        <p14:creationId xmlns:p14="http://schemas.microsoft.com/office/powerpoint/2010/main" val="235191486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6. </a:t>
            </a:r>
            <a:r>
              <a:rPr lang="zh-CN" altLang="zh-CN" dirty="0">
                <a:solidFill>
                  <a:srgbClr val="FF0000"/>
                </a:solidFill>
              </a:rPr>
              <a:t>差分曼彻斯特编码</a:t>
            </a:r>
            <a:endParaRPr lang="zh-CN" altLang="en-US" dirty="0">
              <a:solidFill>
                <a:srgbClr val="FF0000"/>
              </a:solidFill>
            </a:endParaRPr>
          </a:p>
        </p:txBody>
      </p:sp>
      <p:sp>
        <p:nvSpPr>
          <p:cNvPr id="3" name="内容占位符 2"/>
          <p:cNvSpPr>
            <a:spLocks noGrp="1"/>
          </p:cNvSpPr>
          <p:nvPr>
            <p:ph sz="quarter" idx="1"/>
          </p:nvPr>
        </p:nvSpPr>
        <p:spPr>
          <a:xfrm>
            <a:off x="301752" y="1412776"/>
            <a:ext cx="8503920" cy="4686272"/>
          </a:xfrm>
        </p:spPr>
        <p:txBody>
          <a:bodyPr/>
          <a:lstStyle/>
          <a:p>
            <a:r>
              <a:rPr lang="zh-CN" altLang="zh-CN" dirty="0" smtClean="0"/>
              <a:t>差分</a:t>
            </a:r>
            <a:r>
              <a:rPr lang="zh-CN" altLang="zh-CN" dirty="0"/>
              <a:t>曼彻斯特编码就</a:t>
            </a:r>
            <a:r>
              <a:rPr lang="zh-CN" altLang="zh-CN" dirty="0" smtClean="0"/>
              <a:t>不</a:t>
            </a:r>
            <a:r>
              <a:rPr lang="zh-CN" altLang="en-US" dirty="0" smtClean="0"/>
              <a:t>会导致</a:t>
            </a:r>
            <a:r>
              <a:rPr lang="zh-CN" altLang="zh-CN" dirty="0"/>
              <a:t>歧义</a:t>
            </a:r>
            <a:endParaRPr lang="en-US" altLang="zh-CN" dirty="0" smtClean="0"/>
          </a:p>
          <a:p>
            <a:r>
              <a:rPr lang="zh-CN" altLang="zh-CN" dirty="0" smtClean="0"/>
              <a:t>同样</a:t>
            </a:r>
            <a:r>
              <a:rPr lang="zh-CN" altLang="zh-CN" dirty="0"/>
              <a:t>要求码元</a:t>
            </a:r>
            <a:r>
              <a:rPr lang="zh-CN" altLang="zh-CN" dirty="0" smtClean="0"/>
              <a:t>中存在</a:t>
            </a:r>
            <a:r>
              <a:rPr lang="zh-CN" altLang="zh-CN" dirty="0"/>
              <a:t>电平跳变，</a:t>
            </a:r>
            <a:r>
              <a:rPr lang="zh-CN" altLang="zh-CN" dirty="0" smtClean="0"/>
              <a:t>但只</a:t>
            </a:r>
            <a:r>
              <a:rPr lang="zh-CN" altLang="zh-CN" dirty="0"/>
              <a:t>作为</a:t>
            </a:r>
            <a:r>
              <a:rPr lang="zh-CN" altLang="zh-CN" dirty="0" smtClean="0"/>
              <a:t>同步信号，而不表示数据</a:t>
            </a:r>
            <a:endParaRPr lang="en-US" altLang="zh-CN" dirty="0" smtClean="0"/>
          </a:p>
          <a:p>
            <a:r>
              <a:rPr lang="zh-CN" altLang="zh-CN" dirty="0" smtClean="0"/>
              <a:t>数据</a:t>
            </a:r>
            <a:r>
              <a:rPr lang="zh-CN" altLang="zh-CN" dirty="0"/>
              <a:t>的表示在于码元开始处是否有电平跳变，有电平跳变的码元表示</a:t>
            </a:r>
            <a:r>
              <a:rPr lang="en-US" altLang="zh-CN" dirty="0"/>
              <a:t>0</a:t>
            </a:r>
            <a:r>
              <a:rPr lang="zh-CN" altLang="zh-CN" dirty="0"/>
              <a:t>，无电平跳变的码元</a:t>
            </a:r>
            <a:r>
              <a:rPr lang="en-US" altLang="zh-CN" dirty="0"/>
              <a:t>1</a:t>
            </a:r>
            <a:endParaRPr lang="zh-CN"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266" y="3778340"/>
            <a:ext cx="7463924" cy="2891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34775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物理层的主要工作</a:t>
            </a:r>
            <a:endParaRPr lang="zh-CN" altLang="en-US" dirty="0"/>
          </a:p>
        </p:txBody>
      </p:sp>
      <p:sp>
        <p:nvSpPr>
          <p:cNvPr id="3" name="内容占位符 2"/>
          <p:cNvSpPr>
            <a:spLocks noGrp="1"/>
          </p:cNvSpPr>
          <p:nvPr>
            <p:ph sz="quarter" idx="1"/>
          </p:nvPr>
        </p:nvSpPr>
        <p:spPr/>
        <p:txBody>
          <a:bodyPr>
            <a:normAutofit/>
          </a:bodyPr>
          <a:lstStyle/>
          <a:p>
            <a:r>
              <a:rPr lang="zh-CN" altLang="zh-CN" dirty="0" smtClean="0"/>
              <a:t>对</a:t>
            </a:r>
            <a:r>
              <a:rPr lang="zh-CN" altLang="zh-CN" dirty="0"/>
              <a:t>底层物理传输介质的规定，它规定了四大特性。</a:t>
            </a:r>
          </a:p>
          <a:p>
            <a:pPr lvl="1"/>
            <a:r>
              <a:rPr lang="zh-CN" altLang="zh-CN" dirty="0"/>
              <a:t>机械特性：规定了传输介质连接时所需接插件的规格尺寸形状、引脚数量和排列情况等。如</a:t>
            </a:r>
            <a:r>
              <a:rPr lang="en-US" altLang="zh-CN" dirty="0"/>
              <a:t>USB</a:t>
            </a:r>
            <a:r>
              <a:rPr lang="zh-CN" altLang="zh-CN" dirty="0"/>
              <a:t>对接头、线缆方面的规定。</a:t>
            </a:r>
          </a:p>
          <a:p>
            <a:pPr lvl="1"/>
            <a:r>
              <a:rPr lang="zh-CN" altLang="zh-CN" dirty="0"/>
              <a:t>电气特性：规定了在传输介质上传输比特流时信号电平的大小、阻抗匹配、传输速率、距离限制等。</a:t>
            </a:r>
          </a:p>
          <a:p>
            <a:pPr lvl="1"/>
            <a:r>
              <a:rPr lang="zh-CN" altLang="zh-CN" dirty="0"/>
              <a:t>功能特性，各个线路信号的确切含义，即每条线缆完成什么样的功能。</a:t>
            </a:r>
          </a:p>
          <a:p>
            <a:pPr lvl="1"/>
            <a:r>
              <a:rPr lang="zh-CN" altLang="zh-CN" dirty="0"/>
              <a:t>规程特性，为了进行通信，需要执行什么样的流程，是一组操作的集合，用以建立、使用、维护和拆除物理链路上的连接。</a:t>
            </a:r>
            <a:endParaRPr lang="zh-CN" altLang="en-US" dirty="0"/>
          </a:p>
        </p:txBody>
      </p:sp>
    </p:spTree>
    <p:extLst>
      <p:ext uri="{BB962C8B-B14F-4D97-AF65-F5344CB8AC3E}">
        <p14:creationId xmlns:p14="http://schemas.microsoft.com/office/powerpoint/2010/main" val="288898085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7. 4B/5B</a:t>
            </a:r>
            <a:r>
              <a:rPr lang="zh-CN" altLang="zh-CN" dirty="0">
                <a:solidFill>
                  <a:srgbClr val="FF0000"/>
                </a:solidFill>
              </a:rPr>
              <a:t>编码</a:t>
            </a:r>
            <a:endParaRPr lang="zh-CN" altLang="en-US" dirty="0">
              <a:solidFill>
                <a:srgbClr val="FF0000"/>
              </a:solidFill>
            </a:endParaRPr>
          </a:p>
        </p:txBody>
      </p:sp>
      <p:sp>
        <p:nvSpPr>
          <p:cNvPr id="3" name="内容占位符 2"/>
          <p:cNvSpPr>
            <a:spLocks noGrp="1"/>
          </p:cNvSpPr>
          <p:nvPr>
            <p:ph sz="quarter" idx="1"/>
          </p:nvPr>
        </p:nvSpPr>
        <p:spPr/>
        <p:txBody>
          <a:bodyPr/>
          <a:lstStyle/>
          <a:p>
            <a:r>
              <a:rPr lang="zh-CN" altLang="zh-CN" dirty="0"/>
              <a:t>将数据按每</a:t>
            </a:r>
            <a:r>
              <a:rPr lang="en-US" altLang="zh-CN" dirty="0"/>
              <a:t>4</a:t>
            </a:r>
            <a:r>
              <a:rPr lang="zh-CN" altLang="zh-CN" dirty="0"/>
              <a:t>比特分为一个</a:t>
            </a:r>
            <a:r>
              <a:rPr lang="zh-CN" altLang="zh-CN" dirty="0" smtClean="0"/>
              <a:t>组</a:t>
            </a:r>
            <a:endParaRPr lang="en-US" altLang="zh-CN" dirty="0" smtClean="0"/>
          </a:p>
          <a:p>
            <a:r>
              <a:rPr lang="zh-CN" altLang="zh-CN" dirty="0" smtClean="0"/>
              <a:t>依照</a:t>
            </a:r>
            <a:r>
              <a:rPr lang="zh-CN" altLang="zh-CN" dirty="0"/>
              <a:t>固定的映射</a:t>
            </a:r>
            <a:r>
              <a:rPr lang="zh-CN" altLang="zh-CN" dirty="0" smtClean="0"/>
              <a:t>关系将</a:t>
            </a:r>
            <a:r>
              <a:rPr lang="zh-CN" altLang="zh-CN" dirty="0"/>
              <a:t>一组</a:t>
            </a:r>
            <a:r>
              <a:rPr lang="en-US" altLang="zh-CN" dirty="0"/>
              <a:t>4</a:t>
            </a:r>
            <a:r>
              <a:rPr lang="zh-CN" altLang="zh-CN" dirty="0"/>
              <a:t>比特数据转换成</a:t>
            </a:r>
            <a:r>
              <a:rPr lang="en-US" altLang="zh-CN" dirty="0"/>
              <a:t>5</a:t>
            </a:r>
            <a:r>
              <a:rPr lang="zh-CN" altLang="zh-CN" dirty="0"/>
              <a:t>个方波的序列，也就是</a:t>
            </a:r>
            <a:r>
              <a:rPr lang="en-US" altLang="zh-CN" dirty="0"/>
              <a:t>5</a:t>
            </a:r>
            <a:r>
              <a:rPr lang="zh-CN" altLang="zh-CN" dirty="0"/>
              <a:t>个波形做为一个码元，代表一个基本数字（</a:t>
            </a:r>
            <a:r>
              <a:rPr lang="en-US" altLang="zh-CN" dirty="0"/>
              <a:t>4</a:t>
            </a:r>
            <a:r>
              <a:rPr lang="zh-CN" altLang="zh-CN" dirty="0"/>
              <a:t>位</a:t>
            </a:r>
            <a:r>
              <a:rPr lang="zh-CN" altLang="zh-CN" dirty="0" smtClean="0"/>
              <a:t>）</a:t>
            </a:r>
            <a:endParaRPr lang="en-US" altLang="zh-CN" dirty="0" smtClean="0"/>
          </a:p>
          <a:p>
            <a:endParaRPr lang="en-US" altLang="zh-CN" dirty="0"/>
          </a:p>
          <a:p>
            <a:endParaRPr lang="en-US" altLang="zh-CN" dirty="0" smtClean="0"/>
          </a:p>
          <a:p>
            <a:endParaRPr lang="en-US" altLang="zh-CN" dirty="0"/>
          </a:p>
          <a:p>
            <a:endParaRPr lang="en-US" altLang="zh-CN" dirty="0" smtClean="0"/>
          </a:p>
          <a:p>
            <a:r>
              <a:rPr lang="zh-CN" altLang="zh-CN" dirty="0" smtClean="0"/>
              <a:t>类似</a:t>
            </a:r>
            <a:r>
              <a:rPr lang="zh-CN" altLang="zh-CN" dirty="0"/>
              <a:t>的还有</a:t>
            </a:r>
            <a:r>
              <a:rPr lang="en-US" altLang="zh-CN" dirty="0"/>
              <a:t>3B/4B</a:t>
            </a:r>
            <a:r>
              <a:rPr lang="zh-CN" altLang="zh-CN" dirty="0"/>
              <a:t>、</a:t>
            </a:r>
            <a:r>
              <a:rPr lang="en-US" altLang="zh-CN" dirty="0"/>
              <a:t>5B/6B</a:t>
            </a:r>
            <a:r>
              <a:rPr lang="zh-CN" altLang="zh-CN" dirty="0"/>
              <a:t>、</a:t>
            </a:r>
            <a:r>
              <a:rPr lang="en-US" altLang="zh-CN" dirty="0"/>
              <a:t>8B/10B</a:t>
            </a:r>
            <a:r>
              <a:rPr lang="zh-CN" altLang="zh-CN" dirty="0" smtClean="0"/>
              <a:t>等</a:t>
            </a:r>
            <a:endParaRPr lang="en-US" altLang="zh-CN" dirty="0" smtClean="0"/>
          </a:p>
          <a:p>
            <a:endParaRPr lang="zh-CN" alt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3573016"/>
            <a:ext cx="8723908" cy="1450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158837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zh-CN" altLang="en-US" dirty="0"/>
          </a:p>
        </p:txBody>
      </p:sp>
      <p:sp>
        <p:nvSpPr>
          <p:cNvPr id="3" name="内容占位符 2"/>
          <p:cNvSpPr>
            <a:spLocks noGrp="1"/>
          </p:cNvSpPr>
          <p:nvPr>
            <p:ph sz="quarter" idx="1"/>
          </p:nvPr>
        </p:nvSpPr>
        <p:spPr/>
        <p:txBody>
          <a:bodyPr>
            <a:normAutofit/>
          </a:bodyPr>
          <a:lstStyle/>
          <a:p>
            <a:r>
              <a:rPr lang="en-US" altLang="zh-CN" dirty="0"/>
              <a:t>4.1 </a:t>
            </a:r>
            <a:r>
              <a:rPr lang="zh-CN" altLang="zh-CN" dirty="0"/>
              <a:t>物理层的主要</a:t>
            </a:r>
            <a:r>
              <a:rPr lang="zh-CN" altLang="zh-CN" dirty="0" smtClean="0"/>
              <a:t>工作</a:t>
            </a:r>
            <a:endParaRPr lang="en-US" altLang="zh-CN" dirty="0" smtClean="0"/>
          </a:p>
          <a:p>
            <a:pPr lvl="1"/>
            <a:r>
              <a:rPr lang="en-US" altLang="zh-CN" dirty="0"/>
              <a:t>4.1.1 </a:t>
            </a:r>
            <a:r>
              <a:rPr lang="zh-CN" altLang="zh-CN" dirty="0"/>
              <a:t>传输介质</a:t>
            </a:r>
          </a:p>
          <a:p>
            <a:pPr lvl="1"/>
            <a:r>
              <a:rPr lang="en-US" altLang="zh-CN" dirty="0"/>
              <a:t>4.1.2 </a:t>
            </a:r>
            <a:r>
              <a:rPr lang="zh-CN" altLang="zh-CN" dirty="0"/>
              <a:t>通信模型</a:t>
            </a:r>
          </a:p>
          <a:p>
            <a:pPr lvl="1"/>
            <a:r>
              <a:rPr lang="en-US" altLang="zh-CN" dirty="0"/>
              <a:t>4.1.3 </a:t>
            </a:r>
            <a:r>
              <a:rPr lang="zh-CN" altLang="zh-CN" dirty="0"/>
              <a:t>一些概念：基带、宽带、码元、波特率</a:t>
            </a:r>
          </a:p>
          <a:p>
            <a:pPr lvl="1"/>
            <a:r>
              <a:rPr lang="en-US" altLang="zh-CN" dirty="0"/>
              <a:t>4.1.4 </a:t>
            </a:r>
            <a:r>
              <a:rPr lang="zh-CN" altLang="zh-CN" dirty="0"/>
              <a:t>编码</a:t>
            </a:r>
          </a:p>
          <a:p>
            <a:pPr lvl="1"/>
            <a:r>
              <a:rPr lang="en-US" altLang="zh-CN" dirty="0">
                <a:solidFill>
                  <a:srgbClr val="FF0000"/>
                </a:solidFill>
              </a:rPr>
              <a:t>4.1.5 </a:t>
            </a:r>
            <a:r>
              <a:rPr lang="zh-CN" altLang="zh-CN" dirty="0">
                <a:solidFill>
                  <a:srgbClr val="FF0000"/>
                </a:solidFill>
              </a:rPr>
              <a:t>调制</a:t>
            </a:r>
          </a:p>
          <a:p>
            <a:pPr lvl="1"/>
            <a:r>
              <a:rPr lang="en-US" altLang="zh-CN" dirty="0"/>
              <a:t>4.1.6 </a:t>
            </a:r>
            <a:r>
              <a:rPr lang="zh-CN" altLang="zh-CN" dirty="0"/>
              <a:t>奈氏准则</a:t>
            </a:r>
          </a:p>
          <a:p>
            <a:pPr lvl="1"/>
            <a:r>
              <a:rPr lang="en-US" altLang="zh-CN" dirty="0"/>
              <a:t>4.1.7 </a:t>
            </a:r>
            <a:r>
              <a:rPr lang="zh-CN" altLang="zh-CN" dirty="0"/>
              <a:t>香农定理</a:t>
            </a:r>
          </a:p>
          <a:p>
            <a:r>
              <a:rPr lang="en-US" altLang="zh-CN" dirty="0" smtClean="0"/>
              <a:t>4.2 </a:t>
            </a:r>
            <a:r>
              <a:rPr lang="zh-CN" altLang="zh-CN" dirty="0"/>
              <a:t>数据链路层的主要工作</a:t>
            </a:r>
          </a:p>
          <a:p>
            <a:r>
              <a:rPr lang="en-US" altLang="zh-CN" dirty="0"/>
              <a:t>4.3 </a:t>
            </a:r>
            <a:r>
              <a:rPr lang="zh-CN" altLang="zh-CN" dirty="0"/>
              <a:t>差错检测</a:t>
            </a:r>
          </a:p>
          <a:p>
            <a:endParaRPr lang="zh-CN" altLang="en-US" dirty="0"/>
          </a:p>
        </p:txBody>
      </p:sp>
    </p:spTree>
    <p:extLst>
      <p:ext uri="{BB962C8B-B14F-4D97-AF65-F5344CB8AC3E}">
        <p14:creationId xmlns:p14="http://schemas.microsoft.com/office/powerpoint/2010/main" val="365877795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什么是调制</a:t>
            </a:r>
            <a:endParaRPr lang="zh-CN" altLang="en-US" dirty="0"/>
          </a:p>
        </p:txBody>
      </p:sp>
      <p:sp>
        <p:nvSpPr>
          <p:cNvPr id="3" name="内容占位符 2"/>
          <p:cNvSpPr>
            <a:spLocks noGrp="1"/>
          </p:cNvSpPr>
          <p:nvPr>
            <p:ph sz="quarter" idx="1"/>
          </p:nvPr>
        </p:nvSpPr>
        <p:spPr/>
        <p:txBody>
          <a:bodyPr>
            <a:normAutofit/>
          </a:bodyPr>
          <a:lstStyle/>
          <a:p>
            <a:r>
              <a:rPr lang="zh-CN" altLang="zh-CN" dirty="0"/>
              <a:t>调制往往需要</a:t>
            </a:r>
            <a:r>
              <a:rPr lang="zh-CN" altLang="zh-CN" dirty="0">
                <a:solidFill>
                  <a:srgbClr val="FF0000"/>
                </a:solidFill>
              </a:rPr>
              <a:t>载波</a:t>
            </a:r>
            <a:r>
              <a:rPr lang="zh-CN" altLang="zh-CN" dirty="0"/>
              <a:t>（</a:t>
            </a:r>
            <a:r>
              <a:rPr lang="en-US" altLang="zh-CN" dirty="0"/>
              <a:t>carrier wave</a:t>
            </a:r>
            <a:r>
              <a:rPr lang="zh-CN" altLang="zh-CN" dirty="0"/>
              <a:t>）的</a:t>
            </a:r>
            <a:r>
              <a:rPr lang="zh-CN" altLang="zh-CN" dirty="0" smtClean="0"/>
              <a:t>支持</a:t>
            </a:r>
            <a:endParaRPr lang="en-US" altLang="zh-CN" dirty="0" smtClean="0"/>
          </a:p>
          <a:p>
            <a:r>
              <a:rPr lang="zh-CN" altLang="zh-CN" dirty="0" smtClean="0"/>
              <a:t>载波</a:t>
            </a:r>
            <a:r>
              <a:rPr lang="zh-CN" altLang="zh-CN" dirty="0"/>
              <a:t>是一个具有较高频率、专门用于辅助调制的、待处理的无线电波，一般为</a:t>
            </a:r>
            <a:r>
              <a:rPr lang="zh-CN" altLang="zh-CN" dirty="0" smtClean="0"/>
              <a:t>正弦波</a:t>
            </a:r>
            <a:endParaRPr lang="en-US" altLang="zh-CN" dirty="0" smtClean="0"/>
          </a:p>
          <a:p>
            <a:endParaRPr lang="en-US" altLang="zh-CN" dirty="0" smtClean="0"/>
          </a:p>
        </p:txBody>
      </p:sp>
      <p:grpSp>
        <p:nvGrpSpPr>
          <p:cNvPr id="4" name="Group 161"/>
          <p:cNvGrpSpPr>
            <a:grpSpLocks/>
          </p:cNvGrpSpPr>
          <p:nvPr/>
        </p:nvGrpSpPr>
        <p:grpSpPr bwMode="auto">
          <a:xfrm>
            <a:off x="827584" y="3367882"/>
            <a:ext cx="1584379" cy="2273107"/>
            <a:chOff x="1439" y="1316"/>
            <a:chExt cx="476" cy="711"/>
          </a:xfrm>
        </p:grpSpPr>
        <p:grpSp>
          <p:nvGrpSpPr>
            <p:cNvPr id="5" name="Group 162"/>
            <p:cNvGrpSpPr>
              <a:grpSpLocks/>
            </p:cNvGrpSpPr>
            <p:nvPr/>
          </p:nvGrpSpPr>
          <p:grpSpPr bwMode="auto">
            <a:xfrm>
              <a:off x="1439" y="1316"/>
              <a:ext cx="239" cy="711"/>
              <a:chOff x="1439" y="1316"/>
              <a:chExt cx="239" cy="711"/>
            </a:xfrm>
          </p:grpSpPr>
          <p:sp>
            <p:nvSpPr>
              <p:cNvPr id="12" name="Freeform 163"/>
              <p:cNvSpPr>
                <a:spLocks/>
              </p:cNvSpPr>
              <p:nvPr/>
            </p:nvSpPr>
            <p:spPr bwMode="auto">
              <a:xfrm>
                <a:off x="1439" y="1317"/>
                <a:ext cx="32" cy="363"/>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 name="T14" fmla="*/ 0 60000 65536"/>
                  <a:gd name="T15" fmla="*/ 0 60000 65536"/>
                  <a:gd name="T16" fmla="*/ 0 60000 65536"/>
                  <a:gd name="T17" fmla="*/ 0 60000 65536"/>
                  <a:gd name="T18" fmla="*/ 0 60000 65536"/>
                  <a:gd name="T19" fmla="*/ 0 60000 65536"/>
                  <a:gd name="T20" fmla="*/ 0 60000 65536"/>
                  <a:gd name="T21" fmla="*/ 0 w 32"/>
                  <a:gd name="T22" fmla="*/ 0 h 363"/>
                  <a:gd name="T23" fmla="*/ 32 w 32"/>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363">
                    <a:moveTo>
                      <a:pt x="0" y="362"/>
                    </a:moveTo>
                    <a:lnTo>
                      <a:pt x="19" y="54"/>
                    </a:lnTo>
                    <a:lnTo>
                      <a:pt x="20" y="38"/>
                    </a:lnTo>
                    <a:lnTo>
                      <a:pt x="21" y="25"/>
                    </a:lnTo>
                    <a:lnTo>
                      <a:pt x="23" y="15"/>
                    </a:lnTo>
                    <a:lnTo>
                      <a:pt x="27" y="6"/>
                    </a:lnTo>
                    <a:lnTo>
                      <a:pt x="31"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 name="Freeform 164"/>
              <p:cNvSpPr>
                <a:spLocks/>
              </p:cNvSpPr>
              <p:nvPr/>
            </p:nvSpPr>
            <p:spPr bwMode="auto">
              <a:xfrm>
                <a:off x="1472" y="1316"/>
                <a:ext cx="86" cy="711"/>
              </a:xfrm>
              <a:custGeom>
                <a:avLst/>
                <a:gdLst>
                  <a:gd name="T0" fmla="*/ 0 w 86"/>
                  <a:gd name="T1" fmla="*/ 0 h 711"/>
                  <a:gd name="T2" fmla="*/ 7 w 86"/>
                  <a:gd name="T3" fmla="*/ 4 h 711"/>
                  <a:gd name="T4" fmla="*/ 12 w 86"/>
                  <a:gd name="T5" fmla="*/ 16 h 711"/>
                  <a:gd name="T6" fmla="*/ 14 w 86"/>
                  <a:gd name="T7" fmla="*/ 33 h 711"/>
                  <a:gd name="T8" fmla="*/ 15 w 86"/>
                  <a:gd name="T9" fmla="*/ 59 h 711"/>
                  <a:gd name="T10" fmla="*/ 43 w 86"/>
                  <a:gd name="T11" fmla="*/ 653 h 711"/>
                  <a:gd name="T12" fmla="*/ 45 w 86"/>
                  <a:gd name="T13" fmla="*/ 686 h 711"/>
                  <a:gd name="T14" fmla="*/ 47 w 86"/>
                  <a:gd name="T15" fmla="*/ 696 h 711"/>
                  <a:gd name="T16" fmla="*/ 53 w 86"/>
                  <a:gd name="T17" fmla="*/ 706 h 711"/>
                  <a:gd name="T18" fmla="*/ 57 w 86"/>
                  <a:gd name="T19" fmla="*/ 710 h 711"/>
                  <a:gd name="T20" fmla="*/ 63 w 86"/>
                  <a:gd name="T21" fmla="*/ 702 h 711"/>
                  <a:gd name="T22" fmla="*/ 67 w 86"/>
                  <a:gd name="T23" fmla="*/ 686 h 711"/>
                  <a:gd name="T24" fmla="*/ 85 w 86"/>
                  <a:gd name="T25" fmla="*/ 381 h 7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711"/>
                  <a:gd name="T41" fmla="*/ 86 w 86"/>
                  <a:gd name="T42" fmla="*/ 711 h 7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711">
                    <a:moveTo>
                      <a:pt x="0" y="0"/>
                    </a:moveTo>
                    <a:lnTo>
                      <a:pt x="7" y="4"/>
                    </a:lnTo>
                    <a:lnTo>
                      <a:pt x="12" y="16"/>
                    </a:lnTo>
                    <a:lnTo>
                      <a:pt x="14" y="33"/>
                    </a:lnTo>
                    <a:lnTo>
                      <a:pt x="15" y="59"/>
                    </a:lnTo>
                    <a:lnTo>
                      <a:pt x="43" y="653"/>
                    </a:lnTo>
                    <a:lnTo>
                      <a:pt x="45" y="686"/>
                    </a:lnTo>
                    <a:lnTo>
                      <a:pt x="47" y="696"/>
                    </a:lnTo>
                    <a:lnTo>
                      <a:pt x="53" y="706"/>
                    </a:lnTo>
                    <a:lnTo>
                      <a:pt x="57" y="710"/>
                    </a:lnTo>
                    <a:lnTo>
                      <a:pt x="63" y="702"/>
                    </a:lnTo>
                    <a:lnTo>
                      <a:pt x="67" y="686"/>
                    </a:lnTo>
                    <a:lnTo>
                      <a:pt x="85" y="381"/>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 name="Freeform 165"/>
              <p:cNvSpPr>
                <a:spLocks/>
              </p:cNvSpPr>
              <p:nvPr/>
            </p:nvSpPr>
            <p:spPr bwMode="auto">
              <a:xfrm>
                <a:off x="1558" y="1323"/>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 name="T14" fmla="*/ 0 60000 65536"/>
                  <a:gd name="T15" fmla="*/ 0 60000 65536"/>
                  <a:gd name="T16" fmla="*/ 0 60000 65536"/>
                  <a:gd name="T17" fmla="*/ 0 60000 65536"/>
                  <a:gd name="T18" fmla="*/ 0 60000 65536"/>
                  <a:gd name="T19" fmla="*/ 0 60000 65536"/>
                  <a:gd name="T20" fmla="*/ 0 60000 65536"/>
                  <a:gd name="T21" fmla="*/ 0 w 34"/>
                  <a:gd name="T22" fmla="*/ 0 h 363"/>
                  <a:gd name="T23" fmla="*/ 34 w 34"/>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363">
                    <a:moveTo>
                      <a:pt x="0" y="362"/>
                    </a:moveTo>
                    <a:lnTo>
                      <a:pt x="20" y="54"/>
                    </a:lnTo>
                    <a:lnTo>
                      <a:pt x="22" y="38"/>
                    </a:lnTo>
                    <a:lnTo>
                      <a:pt x="23" y="25"/>
                    </a:lnTo>
                    <a:lnTo>
                      <a:pt x="24" y="15"/>
                    </a:lnTo>
                    <a:lnTo>
                      <a:pt x="28" y="6"/>
                    </a:lnTo>
                    <a:lnTo>
                      <a:pt x="33"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 name="Freeform 166"/>
              <p:cNvSpPr>
                <a:spLocks/>
              </p:cNvSpPr>
              <p:nvPr/>
            </p:nvSpPr>
            <p:spPr bwMode="auto">
              <a:xfrm>
                <a:off x="1592" y="1318"/>
                <a:ext cx="86" cy="709"/>
              </a:xfrm>
              <a:custGeom>
                <a:avLst/>
                <a:gdLst>
                  <a:gd name="T0" fmla="*/ 0 w 86"/>
                  <a:gd name="T1" fmla="*/ 0 h 709"/>
                  <a:gd name="T2" fmla="*/ 7 w 86"/>
                  <a:gd name="T3" fmla="*/ 4 h 709"/>
                  <a:gd name="T4" fmla="*/ 12 w 86"/>
                  <a:gd name="T5" fmla="*/ 16 h 709"/>
                  <a:gd name="T6" fmla="*/ 14 w 86"/>
                  <a:gd name="T7" fmla="*/ 33 h 709"/>
                  <a:gd name="T8" fmla="*/ 15 w 86"/>
                  <a:gd name="T9" fmla="*/ 59 h 709"/>
                  <a:gd name="T10" fmla="*/ 43 w 86"/>
                  <a:gd name="T11" fmla="*/ 651 h 709"/>
                  <a:gd name="T12" fmla="*/ 45 w 86"/>
                  <a:gd name="T13" fmla="*/ 684 h 709"/>
                  <a:gd name="T14" fmla="*/ 47 w 86"/>
                  <a:gd name="T15" fmla="*/ 694 h 709"/>
                  <a:gd name="T16" fmla="*/ 53 w 86"/>
                  <a:gd name="T17" fmla="*/ 704 h 709"/>
                  <a:gd name="T18" fmla="*/ 57 w 86"/>
                  <a:gd name="T19" fmla="*/ 708 h 709"/>
                  <a:gd name="T20" fmla="*/ 63 w 86"/>
                  <a:gd name="T21" fmla="*/ 700 h 709"/>
                  <a:gd name="T22" fmla="*/ 67 w 86"/>
                  <a:gd name="T23" fmla="*/ 684 h 709"/>
                  <a:gd name="T24" fmla="*/ 85 w 86"/>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709"/>
                  <a:gd name="T41" fmla="*/ 86 w 86"/>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709">
                    <a:moveTo>
                      <a:pt x="0" y="0"/>
                    </a:moveTo>
                    <a:lnTo>
                      <a:pt x="7" y="4"/>
                    </a:lnTo>
                    <a:lnTo>
                      <a:pt x="12" y="16"/>
                    </a:lnTo>
                    <a:lnTo>
                      <a:pt x="14" y="33"/>
                    </a:lnTo>
                    <a:lnTo>
                      <a:pt x="15" y="59"/>
                    </a:lnTo>
                    <a:lnTo>
                      <a:pt x="43" y="651"/>
                    </a:lnTo>
                    <a:lnTo>
                      <a:pt x="45" y="684"/>
                    </a:lnTo>
                    <a:lnTo>
                      <a:pt x="47" y="694"/>
                    </a:lnTo>
                    <a:lnTo>
                      <a:pt x="53" y="704"/>
                    </a:lnTo>
                    <a:lnTo>
                      <a:pt x="57" y="708"/>
                    </a:lnTo>
                    <a:lnTo>
                      <a:pt x="63" y="700"/>
                    </a:lnTo>
                    <a:lnTo>
                      <a:pt x="67" y="684"/>
                    </a:lnTo>
                    <a:lnTo>
                      <a:pt x="85" y="38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6" name="Group 167"/>
            <p:cNvGrpSpPr>
              <a:grpSpLocks/>
            </p:cNvGrpSpPr>
            <p:nvPr/>
          </p:nvGrpSpPr>
          <p:grpSpPr bwMode="auto">
            <a:xfrm>
              <a:off x="1676" y="1316"/>
              <a:ext cx="239" cy="711"/>
              <a:chOff x="1676" y="1316"/>
              <a:chExt cx="239" cy="711"/>
            </a:xfrm>
          </p:grpSpPr>
          <p:sp>
            <p:nvSpPr>
              <p:cNvPr id="8" name="Freeform 168"/>
              <p:cNvSpPr>
                <a:spLocks/>
              </p:cNvSpPr>
              <p:nvPr/>
            </p:nvSpPr>
            <p:spPr bwMode="auto">
              <a:xfrm>
                <a:off x="1676" y="1317"/>
                <a:ext cx="32" cy="363"/>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 name="T14" fmla="*/ 0 60000 65536"/>
                  <a:gd name="T15" fmla="*/ 0 60000 65536"/>
                  <a:gd name="T16" fmla="*/ 0 60000 65536"/>
                  <a:gd name="T17" fmla="*/ 0 60000 65536"/>
                  <a:gd name="T18" fmla="*/ 0 60000 65536"/>
                  <a:gd name="T19" fmla="*/ 0 60000 65536"/>
                  <a:gd name="T20" fmla="*/ 0 60000 65536"/>
                  <a:gd name="T21" fmla="*/ 0 w 32"/>
                  <a:gd name="T22" fmla="*/ 0 h 363"/>
                  <a:gd name="T23" fmla="*/ 32 w 32"/>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363">
                    <a:moveTo>
                      <a:pt x="0" y="362"/>
                    </a:moveTo>
                    <a:lnTo>
                      <a:pt x="19" y="54"/>
                    </a:lnTo>
                    <a:lnTo>
                      <a:pt x="20" y="38"/>
                    </a:lnTo>
                    <a:lnTo>
                      <a:pt x="21" y="25"/>
                    </a:lnTo>
                    <a:lnTo>
                      <a:pt x="23" y="15"/>
                    </a:lnTo>
                    <a:lnTo>
                      <a:pt x="27" y="6"/>
                    </a:lnTo>
                    <a:lnTo>
                      <a:pt x="31"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 name="Freeform 169"/>
              <p:cNvSpPr>
                <a:spLocks/>
              </p:cNvSpPr>
              <p:nvPr/>
            </p:nvSpPr>
            <p:spPr bwMode="auto">
              <a:xfrm>
                <a:off x="1709" y="1316"/>
                <a:ext cx="86" cy="711"/>
              </a:xfrm>
              <a:custGeom>
                <a:avLst/>
                <a:gdLst>
                  <a:gd name="T0" fmla="*/ 0 w 86"/>
                  <a:gd name="T1" fmla="*/ 0 h 711"/>
                  <a:gd name="T2" fmla="*/ 7 w 86"/>
                  <a:gd name="T3" fmla="*/ 4 h 711"/>
                  <a:gd name="T4" fmla="*/ 12 w 86"/>
                  <a:gd name="T5" fmla="*/ 16 h 711"/>
                  <a:gd name="T6" fmla="*/ 14 w 86"/>
                  <a:gd name="T7" fmla="*/ 33 h 711"/>
                  <a:gd name="T8" fmla="*/ 15 w 86"/>
                  <a:gd name="T9" fmla="*/ 59 h 711"/>
                  <a:gd name="T10" fmla="*/ 43 w 86"/>
                  <a:gd name="T11" fmla="*/ 653 h 711"/>
                  <a:gd name="T12" fmla="*/ 45 w 86"/>
                  <a:gd name="T13" fmla="*/ 686 h 711"/>
                  <a:gd name="T14" fmla="*/ 47 w 86"/>
                  <a:gd name="T15" fmla="*/ 696 h 711"/>
                  <a:gd name="T16" fmla="*/ 53 w 86"/>
                  <a:gd name="T17" fmla="*/ 706 h 711"/>
                  <a:gd name="T18" fmla="*/ 57 w 86"/>
                  <a:gd name="T19" fmla="*/ 710 h 711"/>
                  <a:gd name="T20" fmla="*/ 63 w 86"/>
                  <a:gd name="T21" fmla="*/ 702 h 711"/>
                  <a:gd name="T22" fmla="*/ 67 w 86"/>
                  <a:gd name="T23" fmla="*/ 686 h 711"/>
                  <a:gd name="T24" fmla="*/ 85 w 86"/>
                  <a:gd name="T25" fmla="*/ 381 h 7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711"/>
                  <a:gd name="T41" fmla="*/ 86 w 86"/>
                  <a:gd name="T42" fmla="*/ 711 h 7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711">
                    <a:moveTo>
                      <a:pt x="0" y="0"/>
                    </a:moveTo>
                    <a:lnTo>
                      <a:pt x="7" y="4"/>
                    </a:lnTo>
                    <a:lnTo>
                      <a:pt x="12" y="16"/>
                    </a:lnTo>
                    <a:lnTo>
                      <a:pt x="14" y="33"/>
                    </a:lnTo>
                    <a:lnTo>
                      <a:pt x="15" y="59"/>
                    </a:lnTo>
                    <a:lnTo>
                      <a:pt x="43" y="653"/>
                    </a:lnTo>
                    <a:lnTo>
                      <a:pt x="45" y="686"/>
                    </a:lnTo>
                    <a:lnTo>
                      <a:pt x="47" y="696"/>
                    </a:lnTo>
                    <a:lnTo>
                      <a:pt x="53" y="706"/>
                    </a:lnTo>
                    <a:lnTo>
                      <a:pt x="57" y="710"/>
                    </a:lnTo>
                    <a:lnTo>
                      <a:pt x="63" y="702"/>
                    </a:lnTo>
                    <a:lnTo>
                      <a:pt x="67" y="686"/>
                    </a:lnTo>
                    <a:lnTo>
                      <a:pt x="85" y="381"/>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 name="Freeform 170"/>
              <p:cNvSpPr>
                <a:spLocks/>
              </p:cNvSpPr>
              <p:nvPr/>
            </p:nvSpPr>
            <p:spPr bwMode="auto">
              <a:xfrm>
                <a:off x="1795" y="1323"/>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 name="T14" fmla="*/ 0 60000 65536"/>
                  <a:gd name="T15" fmla="*/ 0 60000 65536"/>
                  <a:gd name="T16" fmla="*/ 0 60000 65536"/>
                  <a:gd name="T17" fmla="*/ 0 60000 65536"/>
                  <a:gd name="T18" fmla="*/ 0 60000 65536"/>
                  <a:gd name="T19" fmla="*/ 0 60000 65536"/>
                  <a:gd name="T20" fmla="*/ 0 60000 65536"/>
                  <a:gd name="T21" fmla="*/ 0 w 34"/>
                  <a:gd name="T22" fmla="*/ 0 h 363"/>
                  <a:gd name="T23" fmla="*/ 34 w 34"/>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363">
                    <a:moveTo>
                      <a:pt x="0" y="362"/>
                    </a:moveTo>
                    <a:lnTo>
                      <a:pt x="20" y="54"/>
                    </a:lnTo>
                    <a:lnTo>
                      <a:pt x="22" y="38"/>
                    </a:lnTo>
                    <a:lnTo>
                      <a:pt x="23" y="25"/>
                    </a:lnTo>
                    <a:lnTo>
                      <a:pt x="24" y="15"/>
                    </a:lnTo>
                    <a:lnTo>
                      <a:pt x="28" y="6"/>
                    </a:lnTo>
                    <a:lnTo>
                      <a:pt x="33"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 name="Freeform 171"/>
              <p:cNvSpPr>
                <a:spLocks/>
              </p:cNvSpPr>
              <p:nvPr/>
            </p:nvSpPr>
            <p:spPr bwMode="auto">
              <a:xfrm>
                <a:off x="1829" y="1318"/>
                <a:ext cx="86" cy="709"/>
              </a:xfrm>
              <a:custGeom>
                <a:avLst/>
                <a:gdLst>
                  <a:gd name="T0" fmla="*/ 0 w 86"/>
                  <a:gd name="T1" fmla="*/ 0 h 709"/>
                  <a:gd name="T2" fmla="*/ 7 w 86"/>
                  <a:gd name="T3" fmla="*/ 4 h 709"/>
                  <a:gd name="T4" fmla="*/ 12 w 86"/>
                  <a:gd name="T5" fmla="*/ 16 h 709"/>
                  <a:gd name="T6" fmla="*/ 14 w 86"/>
                  <a:gd name="T7" fmla="*/ 33 h 709"/>
                  <a:gd name="T8" fmla="*/ 15 w 86"/>
                  <a:gd name="T9" fmla="*/ 59 h 709"/>
                  <a:gd name="T10" fmla="*/ 43 w 86"/>
                  <a:gd name="T11" fmla="*/ 651 h 709"/>
                  <a:gd name="T12" fmla="*/ 45 w 86"/>
                  <a:gd name="T13" fmla="*/ 684 h 709"/>
                  <a:gd name="T14" fmla="*/ 47 w 86"/>
                  <a:gd name="T15" fmla="*/ 694 h 709"/>
                  <a:gd name="T16" fmla="*/ 53 w 86"/>
                  <a:gd name="T17" fmla="*/ 704 h 709"/>
                  <a:gd name="T18" fmla="*/ 57 w 86"/>
                  <a:gd name="T19" fmla="*/ 708 h 709"/>
                  <a:gd name="T20" fmla="*/ 63 w 86"/>
                  <a:gd name="T21" fmla="*/ 700 h 709"/>
                  <a:gd name="T22" fmla="*/ 67 w 86"/>
                  <a:gd name="T23" fmla="*/ 684 h 709"/>
                  <a:gd name="T24" fmla="*/ 85 w 86"/>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709"/>
                  <a:gd name="T41" fmla="*/ 86 w 86"/>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709">
                    <a:moveTo>
                      <a:pt x="0" y="0"/>
                    </a:moveTo>
                    <a:lnTo>
                      <a:pt x="7" y="4"/>
                    </a:lnTo>
                    <a:lnTo>
                      <a:pt x="12" y="16"/>
                    </a:lnTo>
                    <a:lnTo>
                      <a:pt x="14" y="33"/>
                    </a:lnTo>
                    <a:lnTo>
                      <a:pt x="15" y="59"/>
                    </a:lnTo>
                    <a:lnTo>
                      <a:pt x="43" y="651"/>
                    </a:lnTo>
                    <a:lnTo>
                      <a:pt x="45" y="684"/>
                    </a:lnTo>
                    <a:lnTo>
                      <a:pt x="47" y="694"/>
                    </a:lnTo>
                    <a:lnTo>
                      <a:pt x="53" y="704"/>
                    </a:lnTo>
                    <a:lnTo>
                      <a:pt x="57" y="708"/>
                    </a:lnTo>
                    <a:lnTo>
                      <a:pt x="63" y="700"/>
                    </a:lnTo>
                    <a:lnTo>
                      <a:pt x="67" y="684"/>
                    </a:lnTo>
                    <a:lnTo>
                      <a:pt x="85" y="38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 name="Line 172"/>
            <p:cNvSpPr>
              <a:spLocks noChangeShapeType="1"/>
            </p:cNvSpPr>
            <p:nvPr/>
          </p:nvSpPr>
          <p:spPr bwMode="auto">
            <a:xfrm flipV="1">
              <a:off x="1674" y="1661"/>
              <a:ext cx="3" cy="5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cxnSp>
        <p:nvCxnSpPr>
          <p:cNvPr id="17" name="直接连接符 16"/>
          <p:cNvCxnSpPr/>
          <p:nvPr/>
        </p:nvCxnSpPr>
        <p:spPr>
          <a:xfrm>
            <a:off x="827584" y="3036191"/>
            <a:ext cx="0" cy="3096344"/>
          </a:xfrm>
          <a:prstGeom prst="line">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539552" y="4541090"/>
            <a:ext cx="7920880" cy="0"/>
          </a:xfrm>
          <a:prstGeom prst="line">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1" name="Group 161"/>
          <p:cNvGrpSpPr>
            <a:grpSpLocks/>
          </p:cNvGrpSpPr>
          <p:nvPr/>
        </p:nvGrpSpPr>
        <p:grpSpPr bwMode="auto">
          <a:xfrm>
            <a:off x="2421236" y="3367881"/>
            <a:ext cx="1584379" cy="2273107"/>
            <a:chOff x="1439" y="1316"/>
            <a:chExt cx="476" cy="711"/>
          </a:xfrm>
        </p:grpSpPr>
        <p:grpSp>
          <p:nvGrpSpPr>
            <p:cNvPr id="22" name="Group 162"/>
            <p:cNvGrpSpPr>
              <a:grpSpLocks/>
            </p:cNvGrpSpPr>
            <p:nvPr/>
          </p:nvGrpSpPr>
          <p:grpSpPr bwMode="auto">
            <a:xfrm>
              <a:off x="1439" y="1316"/>
              <a:ext cx="239" cy="711"/>
              <a:chOff x="1439" y="1316"/>
              <a:chExt cx="239" cy="711"/>
            </a:xfrm>
          </p:grpSpPr>
          <p:sp>
            <p:nvSpPr>
              <p:cNvPr id="29" name="Freeform 163"/>
              <p:cNvSpPr>
                <a:spLocks/>
              </p:cNvSpPr>
              <p:nvPr/>
            </p:nvSpPr>
            <p:spPr bwMode="auto">
              <a:xfrm>
                <a:off x="1439" y="1317"/>
                <a:ext cx="32" cy="363"/>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 name="T14" fmla="*/ 0 60000 65536"/>
                  <a:gd name="T15" fmla="*/ 0 60000 65536"/>
                  <a:gd name="T16" fmla="*/ 0 60000 65536"/>
                  <a:gd name="T17" fmla="*/ 0 60000 65536"/>
                  <a:gd name="T18" fmla="*/ 0 60000 65536"/>
                  <a:gd name="T19" fmla="*/ 0 60000 65536"/>
                  <a:gd name="T20" fmla="*/ 0 60000 65536"/>
                  <a:gd name="T21" fmla="*/ 0 w 32"/>
                  <a:gd name="T22" fmla="*/ 0 h 363"/>
                  <a:gd name="T23" fmla="*/ 32 w 32"/>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363">
                    <a:moveTo>
                      <a:pt x="0" y="362"/>
                    </a:moveTo>
                    <a:lnTo>
                      <a:pt x="19" y="54"/>
                    </a:lnTo>
                    <a:lnTo>
                      <a:pt x="20" y="38"/>
                    </a:lnTo>
                    <a:lnTo>
                      <a:pt x="21" y="25"/>
                    </a:lnTo>
                    <a:lnTo>
                      <a:pt x="23" y="15"/>
                    </a:lnTo>
                    <a:lnTo>
                      <a:pt x="27" y="6"/>
                    </a:lnTo>
                    <a:lnTo>
                      <a:pt x="31"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 name="Freeform 164"/>
              <p:cNvSpPr>
                <a:spLocks/>
              </p:cNvSpPr>
              <p:nvPr/>
            </p:nvSpPr>
            <p:spPr bwMode="auto">
              <a:xfrm>
                <a:off x="1472" y="1316"/>
                <a:ext cx="86" cy="711"/>
              </a:xfrm>
              <a:custGeom>
                <a:avLst/>
                <a:gdLst>
                  <a:gd name="T0" fmla="*/ 0 w 86"/>
                  <a:gd name="T1" fmla="*/ 0 h 711"/>
                  <a:gd name="T2" fmla="*/ 7 w 86"/>
                  <a:gd name="T3" fmla="*/ 4 h 711"/>
                  <a:gd name="T4" fmla="*/ 12 w 86"/>
                  <a:gd name="T5" fmla="*/ 16 h 711"/>
                  <a:gd name="T6" fmla="*/ 14 w 86"/>
                  <a:gd name="T7" fmla="*/ 33 h 711"/>
                  <a:gd name="T8" fmla="*/ 15 w 86"/>
                  <a:gd name="T9" fmla="*/ 59 h 711"/>
                  <a:gd name="T10" fmla="*/ 43 w 86"/>
                  <a:gd name="T11" fmla="*/ 653 h 711"/>
                  <a:gd name="T12" fmla="*/ 45 w 86"/>
                  <a:gd name="T13" fmla="*/ 686 h 711"/>
                  <a:gd name="T14" fmla="*/ 47 w 86"/>
                  <a:gd name="T15" fmla="*/ 696 h 711"/>
                  <a:gd name="T16" fmla="*/ 53 w 86"/>
                  <a:gd name="T17" fmla="*/ 706 h 711"/>
                  <a:gd name="T18" fmla="*/ 57 w 86"/>
                  <a:gd name="T19" fmla="*/ 710 h 711"/>
                  <a:gd name="T20" fmla="*/ 63 w 86"/>
                  <a:gd name="T21" fmla="*/ 702 h 711"/>
                  <a:gd name="T22" fmla="*/ 67 w 86"/>
                  <a:gd name="T23" fmla="*/ 686 h 711"/>
                  <a:gd name="T24" fmla="*/ 85 w 86"/>
                  <a:gd name="T25" fmla="*/ 381 h 7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711"/>
                  <a:gd name="T41" fmla="*/ 86 w 86"/>
                  <a:gd name="T42" fmla="*/ 711 h 7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711">
                    <a:moveTo>
                      <a:pt x="0" y="0"/>
                    </a:moveTo>
                    <a:lnTo>
                      <a:pt x="7" y="4"/>
                    </a:lnTo>
                    <a:lnTo>
                      <a:pt x="12" y="16"/>
                    </a:lnTo>
                    <a:lnTo>
                      <a:pt x="14" y="33"/>
                    </a:lnTo>
                    <a:lnTo>
                      <a:pt x="15" y="59"/>
                    </a:lnTo>
                    <a:lnTo>
                      <a:pt x="43" y="653"/>
                    </a:lnTo>
                    <a:lnTo>
                      <a:pt x="45" y="686"/>
                    </a:lnTo>
                    <a:lnTo>
                      <a:pt x="47" y="696"/>
                    </a:lnTo>
                    <a:lnTo>
                      <a:pt x="53" y="706"/>
                    </a:lnTo>
                    <a:lnTo>
                      <a:pt x="57" y="710"/>
                    </a:lnTo>
                    <a:lnTo>
                      <a:pt x="63" y="702"/>
                    </a:lnTo>
                    <a:lnTo>
                      <a:pt x="67" y="686"/>
                    </a:lnTo>
                    <a:lnTo>
                      <a:pt x="85" y="381"/>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 name="Freeform 165"/>
              <p:cNvSpPr>
                <a:spLocks/>
              </p:cNvSpPr>
              <p:nvPr/>
            </p:nvSpPr>
            <p:spPr bwMode="auto">
              <a:xfrm>
                <a:off x="1558" y="1323"/>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 name="T14" fmla="*/ 0 60000 65536"/>
                  <a:gd name="T15" fmla="*/ 0 60000 65536"/>
                  <a:gd name="T16" fmla="*/ 0 60000 65536"/>
                  <a:gd name="T17" fmla="*/ 0 60000 65536"/>
                  <a:gd name="T18" fmla="*/ 0 60000 65536"/>
                  <a:gd name="T19" fmla="*/ 0 60000 65536"/>
                  <a:gd name="T20" fmla="*/ 0 60000 65536"/>
                  <a:gd name="T21" fmla="*/ 0 w 34"/>
                  <a:gd name="T22" fmla="*/ 0 h 363"/>
                  <a:gd name="T23" fmla="*/ 34 w 34"/>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363">
                    <a:moveTo>
                      <a:pt x="0" y="362"/>
                    </a:moveTo>
                    <a:lnTo>
                      <a:pt x="20" y="54"/>
                    </a:lnTo>
                    <a:lnTo>
                      <a:pt x="22" y="38"/>
                    </a:lnTo>
                    <a:lnTo>
                      <a:pt x="23" y="25"/>
                    </a:lnTo>
                    <a:lnTo>
                      <a:pt x="24" y="15"/>
                    </a:lnTo>
                    <a:lnTo>
                      <a:pt x="28" y="6"/>
                    </a:lnTo>
                    <a:lnTo>
                      <a:pt x="33"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 name="Freeform 166"/>
              <p:cNvSpPr>
                <a:spLocks/>
              </p:cNvSpPr>
              <p:nvPr/>
            </p:nvSpPr>
            <p:spPr bwMode="auto">
              <a:xfrm>
                <a:off x="1592" y="1318"/>
                <a:ext cx="86" cy="709"/>
              </a:xfrm>
              <a:custGeom>
                <a:avLst/>
                <a:gdLst>
                  <a:gd name="T0" fmla="*/ 0 w 86"/>
                  <a:gd name="T1" fmla="*/ 0 h 709"/>
                  <a:gd name="T2" fmla="*/ 7 w 86"/>
                  <a:gd name="T3" fmla="*/ 4 h 709"/>
                  <a:gd name="T4" fmla="*/ 12 w 86"/>
                  <a:gd name="T5" fmla="*/ 16 h 709"/>
                  <a:gd name="T6" fmla="*/ 14 w 86"/>
                  <a:gd name="T7" fmla="*/ 33 h 709"/>
                  <a:gd name="T8" fmla="*/ 15 w 86"/>
                  <a:gd name="T9" fmla="*/ 59 h 709"/>
                  <a:gd name="T10" fmla="*/ 43 w 86"/>
                  <a:gd name="T11" fmla="*/ 651 h 709"/>
                  <a:gd name="T12" fmla="*/ 45 w 86"/>
                  <a:gd name="T13" fmla="*/ 684 h 709"/>
                  <a:gd name="T14" fmla="*/ 47 w 86"/>
                  <a:gd name="T15" fmla="*/ 694 h 709"/>
                  <a:gd name="T16" fmla="*/ 53 w 86"/>
                  <a:gd name="T17" fmla="*/ 704 h 709"/>
                  <a:gd name="T18" fmla="*/ 57 w 86"/>
                  <a:gd name="T19" fmla="*/ 708 h 709"/>
                  <a:gd name="T20" fmla="*/ 63 w 86"/>
                  <a:gd name="T21" fmla="*/ 700 h 709"/>
                  <a:gd name="T22" fmla="*/ 67 w 86"/>
                  <a:gd name="T23" fmla="*/ 684 h 709"/>
                  <a:gd name="T24" fmla="*/ 85 w 86"/>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709"/>
                  <a:gd name="T41" fmla="*/ 86 w 86"/>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709">
                    <a:moveTo>
                      <a:pt x="0" y="0"/>
                    </a:moveTo>
                    <a:lnTo>
                      <a:pt x="7" y="4"/>
                    </a:lnTo>
                    <a:lnTo>
                      <a:pt x="12" y="16"/>
                    </a:lnTo>
                    <a:lnTo>
                      <a:pt x="14" y="33"/>
                    </a:lnTo>
                    <a:lnTo>
                      <a:pt x="15" y="59"/>
                    </a:lnTo>
                    <a:lnTo>
                      <a:pt x="43" y="651"/>
                    </a:lnTo>
                    <a:lnTo>
                      <a:pt x="45" y="684"/>
                    </a:lnTo>
                    <a:lnTo>
                      <a:pt x="47" y="694"/>
                    </a:lnTo>
                    <a:lnTo>
                      <a:pt x="53" y="704"/>
                    </a:lnTo>
                    <a:lnTo>
                      <a:pt x="57" y="708"/>
                    </a:lnTo>
                    <a:lnTo>
                      <a:pt x="63" y="700"/>
                    </a:lnTo>
                    <a:lnTo>
                      <a:pt x="67" y="684"/>
                    </a:lnTo>
                    <a:lnTo>
                      <a:pt x="85" y="38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3" name="Group 167"/>
            <p:cNvGrpSpPr>
              <a:grpSpLocks/>
            </p:cNvGrpSpPr>
            <p:nvPr/>
          </p:nvGrpSpPr>
          <p:grpSpPr bwMode="auto">
            <a:xfrm>
              <a:off x="1676" y="1316"/>
              <a:ext cx="239" cy="711"/>
              <a:chOff x="1676" y="1316"/>
              <a:chExt cx="239" cy="711"/>
            </a:xfrm>
          </p:grpSpPr>
          <p:sp>
            <p:nvSpPr>
              <p:cNvPr id="25" name="Freeform 168"/>
              <p:cNvSpPr>
                <a:spLocks/>
              </p:cNvSpPr>
              <p:nvPr/>
            </p:nvSpPr>
            <p:spPr bwMode="auto">
              <a:xfrm>
                <a:off x="1676" y="1317"/>
                <a:ext cx="32" cy="363"/>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 name="T14" fmla="*/ 0 60000 65536"/>
                  <a:gd name="T15" fmla="*/ 0 60000 65536"/>
                  <a:gd name="T16" fmla="*/ 0 60000 65536"/>
                  <a:gd name="T17" fmla="*/ 0 60000 65536"/>
                  <a:gd name="T18" fmla="*/ 0 60000 65536"/>
                  <a:gd name="T19" fmla="*/ 0 60000 65536"/>
                  <a:gd name="T20" fmla="*/ 0 60000 65536"/>
                  <a:gd name="T21" fmla="*/ 0 w 32"/>
                  <a:gd name="T22" fmla="*/ 0 h 363"/>
                  <a:gd name="T23" fmla="*/ 32 w 32"/>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363">
                    <a:moveTo>
                      <a:pt x="0" y="362"/>
                    </a:moveTo>
                    <a:lnTo>
                      <a:pt x="19" y="54"/>
                    </a:lnTo>
                    <a:lnTo>
                      <a:pt x="20" y="38"/>
                    </a:lnTo>
                    <a:lnTo>
                      <a:pt x="21" y="25"/>
                    </a:lnTo>
                    <a:lnTo>
                      <a:pt x="23" y="15"/>
                    </a:lnTo>
                    <a:lnTo>
                      <a:pt x="27" y="6"/>
                    </a:lnTo>
                    <a:lnTo>
                      <a:pt x="31"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 name="Freeform 169"/>
              <p:cNvSpPr>
                <a:spLocks/>
              </p:cNvSpPr>
              <p:nvPr/>
            </p:nvSpPr>
            <p:spPr bwMode="auto">
              <a:xfrm>
                <a:off x="1709" y="1316"/>
                <a:ext cx="86" cy="711"/>
              </a:xfrm>
              <a:custGeom>
                <a:avLst/>
                <a:gdLst>
                  <a:gd name="T0" fmla="*/ 0 w 86"/>
                  <a:gd name="T1" fmla="*/ 0 h 711"/>
                  <a:gd name="T2" fmla="*/ 7 w 86"/>
                  <a:gd name="T3" fmla="*/ 4 h 711"/>
                  <a:gd name="T4" fmla="*/ 12 w 86"/>
                  <a:gd name="T5" fmla="*/ 16 h 711"/>
                  <a:gd name="T6" fmla="*/ 14 w 86"/>
                  <a:gd name="T7" fmla="*/ 33 h 711"/>
                  <a:gd name="T8" fmla="*/ 15 w 86"/>
                  <a:gd name="T9" fmla="*/ 59 h 711"/>
                  <a:gd name="T10" fmla="*/ 43 w 86"/>
                  <a:gd name="T11" fmla="*/ 653 h 711"/>
                  <a:gd name="T12" fmla="*/ 45 w 86"/>
                  <a:gd name="T13" fmla="*/ 686 h 711"/>
                  <a:gd name="T14" fmla="*/ 47 w 86"/>
                  <a:gd name="T15" fmla="*/ 696 h 711"/>
                  <a:gd name="T16" fmla="*/ 53 w 86"/>
                  <a:gd name="T17" fmla="*/ 706 h 711"/>
                  <a:gd name="T18" fmla="*/ 57 w 86"/>
                  <a:gd name="T19" fmla="*/ 710 h 711"/>
                  <a:gd name="T20" fmla="*/ 63 w 86"/>
                  <a:gd name="T21" fmla="*/ 702 h 711"/>
                  <a:gd name="T22" fmla="*/ 67 w 86"/>
                  <a:gd name="T23" fmla="*/ 686 h 711"/>
                  <a:gd name="T24" fmla="*/ 85 w 86"/>
                  <a:gd name="T25" fmla="*/ 381 h 7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711"/>
                  <a:gd name="T41" fmla="*/ 86 w 86"/>
                  <a:gd name="T42" fmla="*/ 711 h 7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711">
                    <a:moveTo>
                      <a:pt x="0" y="0"/>
                    </a:moveTo>
                    <a:lnTo>
                      <a:pt x="7" y="4"/>
                    </a:lnTo>
                    <a:lnTo>
                      <a:pt x="12" y="16"/>
                    </a:lnTo>
                    <a:lnTo>
                      <a:pt x="14" y="33"/>
                    </a:lnTo>
                    <a:lnTo>
                      <a:pt x="15" y="59"/>
                    </a:lnTo>
                    <a:lnTo>
                      <a:pt x="43" y="653"/>
                    </a:lnTo>
                    <a:lnTo>
                      <a:pt x="45" y="686"/>
                    </a:lnTo>
                    <a:lnTo>
                      <a:pt x="47" y="696"/>
                    </a:lnTo>
                    <a:lnTo>
                      <a:pt x="53" y="706"/>
                    </a:lnTo>
                    <a:lnTo>
                      <a:pt x="57" y="710"/>
                    </a:lnTo>
                    <a:lnTo>
                      <a:pt x="63" y="702"/>
                    </a:lnTo>
                    <a:lnTo>
                      <a:pt x="67" y="686"/>
                    </a:lnTo>
                    <a:lnTo>
                      <a:pt x="85" y="381"/>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 name="Freeform 170"/>
              <p:cNvSpPr>
                <a:spLocks/>
              </p:cNvSpPr>
              <p:nvPr/>
            </p:nvSpPr>
            <p:spPr bwMode="auto">
              <a:xfrm>
                <a:off x="1795" y="1323"/>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 name="T14" fmla="*/ 0 60000 65536"/>
                  <a:gd name="T15" fmla="*/ 0 60000 65536"/>
                  <a:gd name="T16" fmla="*/ 0 60000 65536"/>
                  <a:gd name="T17" fmla="*/ 0 60000 65536"/>
                  <a:gd name="T18" fmla="*/ 0 60000 65536"/>
                  <a:gd name="T19" fmla="*/ 0 60000 65536"/>
                  <a:gd name="T20" fmla="*/ 0 60000 65536"/>
                  <a:gd name="T21" fmla="*/ 0 w 34"/>
                  <a:gd name="T22" fmla="*/ 0 h 363"/>
                  <a:gd name="T23" fmla="*/ 34 w 34"/>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363">
                    <a:moveTo>
                      <a:pt x="0" y="362"/>
                    </a:moveTo>
                    <a:lnTo>
                      <a:pt x="20" y="54"/>
                    </a:lnTo>
                    <a:lnTo>
                      <a:pt x="22" y="38"/>
                    </a:lnTo>
                    <a:lnTo>
                      <a:pt x="23" y="25"/>
                    </a:lnTo>
                    <a:lnTo>
                      <a:pt x="24" y="15"/>
                    </a:lnTo>
                    <a:lnTo>
                      <a:pt x="28" y="6"/>
                    </a:lnTo>
                    <a:lnTo>
                      <a:pt x="33"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 name="Freeform 171"/>
              <p:cNvSpPr>
                <a:spLocks/>
              </p:cNvSpPr>
              <p:nvPr/>
            </p:nvSpPr>
            <p:spPr bwMode="auto">
              <a:xfrm>
                <a:off x="1829" y="1318"/>
                <a:ext cx="86" cy="709"/>
              </a:xfrm>
              <a:custGeom>
                <a:avLst/>
                <a:gdLst>
                  <a:gd name="T0" fmla="*/ 0 w 86"/>
                  <a:gd name="T1" fmla="*/ 0 h 709"/>
                  <a:gd name="T2" fmla="*/ 7 w 86"/>
                  <a:gd name="T3" fmla="*/ 4 h 709"/>
                  <a:gd name="T4" fmla="*/ 12 w 86"/>
                  <a:gd name="T5" fmla="*/ 16 h 709"/>
                  <a:gd name="T6" fmla="*/ 14 w 86"/>
                  <a:gd name="T7" fmla="*/ 33 h 709"/>
                  <a:gd name="T8" fmla="*/ 15 w 86"/>
                  <a:gd name="T9" fmla="*/ 59 h 709"/>
                  <a:gd name="T10" fmla="*/ 43 w 86"/>
                  <a:gd name="T11" fmla="*/ 651 h 709"/>
                  <a:gd name="T12" fmla="*/ 45 w 86"/>
                  <a:gd name="T13" fmla="*/ 684 h 709"/>
                  <a:gd name="T14" fmla="*/ 47 w 86"/>
                  <a:gd name="T15" fmla="*/ 694 h 709"/>
                  <a:gd name="T16" fmla="*/ 53 w 86"/>
                  <a:gd name="T17" fmla="*/ 704 h 709"/>
                  <a:gd name="T18" fmla="*/ 57 w 86"/>
                  <a:gd name="T19" fmla="*/ 708 h 709"/>
                  <a:gd name="T20" fmla="*/ 63 w 86"/>
                  <a:gd name="T21" fmla="*/ 700 h 709"/>
                  <a:gd name="T22" fmla="*/ 67 w 86"/>
                  <a:gd name="T23" fmla="*/ 684 h 709"/>
                  <a:gd name="T24" fmla="*/ 85 w 86"/>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709"/>
                  <a:gd name="T41" fmla="*/ 86 w 86"/>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709">
                    <a:moveTo>
                      <a:pt x="0" y="0"/>
                    </a:moveTo>
                    <a:lnTo>
                      <a:pt x="7" y="4"/>
                    </a:lnTo>
                    <a:lnTo>
                      <a:pt x="12" y="16"/>
                    </a:lnTo>
                    <a:lnTo>
                      <a:pt x="14" y="33"/>
                    </a:lnTo>
                    <a:lnTo>
                      <a:pt x="15" y="59"/>
                    </a:lnTo>
                    <a:lnTo>
                      <a:pt x="43" y="651"/>
                    </a:lnTo>
                    <a:lnTo>
                      <a:pt x="45" y="684"/>
                    </a:lnTo>
                    <a:lnTo>
                      <a:pt x="47" y="694"/>
                    </a:lnTo>
                    <a:lnTo>
                      <a:pt x="53" y="704"/>
                    </a:lnTo>
                    <a:lnTo>
                      <a:pt x="57" y="708"/>
                    </a:lnTo>
                    <a:lnTo>
                      <a:pt x="63" y="700"/>
                    </a:lnTo>
                    <a:lnTo>
                      <a:pt x="67" y="684"/>
                    </a:lnTo>
                    <a:lnTo>
                      <a:pt x="85" y="38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4" name="Line 172"/>
            <p:cNvSpPr>
              <a:spLocks noChangeShapeType="1"/>
            </p:cNvSpPr>
            <p:nvPr/>
          </p:nvSpPr>
          <p:spPr bwMode="auto">
            <a:xfrm flipV="1">
              <a:off x="1674" y="1661"/>
              <a:ext cx="3" cy="5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3" name="Group 161"/>
          <p:cNvGrpSpPr>
            <a:grpSpLocks/>
          </p:cNvGrpSpPr>
          <p:nvPr/>
        </p:nvGrpSpPr>
        <p:grpSpPr bwMode="auto">
          <a:xfrm>
            <a:off x="3995936" y="3377286"/>
            <a:ext cx="1584379" cy="2273107"/>
            <a:chOff x="1439" y="1316"/>
            <a:chExt cx="476" cy="711"/>
          </a:xfrm>
        </p:grpSpPr>
        <p:grpSp>
          <p:nvGrpSpPr>
            <p:cNvPr id="34" name="Group 162"/>
            <p:cNvGrpSpPr>
              <a:grpSpLocks/>
            </p:cNvGrpSpPr>
            <p:nvPr/>
          </p:nvGrpSpPr>
          <p:grpSpPr bwMode="auto">
            <a:xfrm>
              <a:off x="1439" y="1316"/>
              <a:ext cx="239" cy="711"/>
              <a:chOff x="1439" y="1316"/>
              <a:chExt cx="239" cy="711"/>
            </a:xfrm>
          </p:grpSpPr>
          <p:sp>
            <p:nvSpPr>
              <p:cNvPr id="41" name="Freeform 163"/>
              <p:cNvSpPr>
                <a:spLocks/>
              </p:cNvSpPr>
              <p:nvPr/>
            </p:nvSpPr>
            <p:spPr bwMode="auto">
              <a:xfrm>
                <a:off x="1439" y="1317"/>
                <a:ext cx="32" cy="363"/>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 name="T14" fmla="*/ 0 60000 65536"/>
                  <a:gd name="T15" fmla="*/ 0 60000 65536"/>
                  <a:gd name="T16" fmla="*/ 0 60000 65536"/>
                  <a:gd name="T17" fmla="*/ 0 60000 65536"/>
                  <a:gd name="T18" fmla="*/ 0 60000 65536"/>
                  <a:gd name="T19" fmla="*/ 0 60000 65536"/>
                  <a:gd name="T20" fmla="*/ 0 60000 65536"/>
                  <a:gd name="T21" fmla="*/ 0 w 32"/>
                  <a:gd name="T22" fmla="*/ 0 h 363"/>
                  <a:gd name="T23" fmla="*/ 32 w 32"/>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363">
                    <a:moveTo>
                      <a:pt x="0" y="362"/>
                    </a:moveTo>
                    <a:lnTo>
                      <a:pt x="19" y="54"/>
                    </a:lnTo>
                    <a:lnTo>
                      <a:pt x="20" y="38"/>
                    </a:lnTo>
                    <a:lnTo>
                      <a:pt x="21" y="25"/>
                    </a:lnTo>
                    <a:lnTo>
                      <a:pt x="23" y="15"/>
                    </a:lnTo>
                    <a:lnTo>
                      <a:pt x="27" y="6"/>
                    </a:lnTo>
                    <a:lnTo>
                      <a:pt x="31"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 name="Freeform 164"/>
              <p:cNvSpPr>
                <a:spLocks/>
              </p:cNvSpPr>
              <p:nvPr/>
            </p:nvSpPr>
            <p:spPr bwMode="auto">
              <a:xfrm>
                <a:off x="1472" y="1316"/>
                <a:ext cx="86" cy="711"/>
              </a:xfrm>
              <a:custGeom>
                <a:avLst/>
                <a:gdLst>
                  <a:gd name="T0" fmla="*/ 0 w 86"/>
                  <a:gd name="T1" fmla="*/ 0 h 711"/>
                  <a:gd name="T2" fmla="*/ 7 w 86"/>
                  <a:gd name="T3" fmla="*/ 4 h 711"/>
                  <a:gd name="T4" fmla="*/ 12 w 86"/>
                  <a:gd name="T5" fmla="*/ 16 h 711"/>
                  <a:gd name="T6" fmla="*/ 14 w 86"/>
                  <a:gd name="T7" fmla="*/ 33 h 711"/>
                  <a:gd name="T8" fmla="*/ 15 w 86"/>
                  <a:gd name="T9" fmla="*/ 59 h 711"/>
                  <a:gd name="T10" fmla="*/ 43 w 86"/>
                  <a:gd name="T11" fmla="*/ 653 h 711"/>
                  <a:gd name="T12" fmla="*/ 45 w 86"/>
                  <a:gd name="T13" fmla="*/ 686 h 711"/>
                  <a:gd name="T14" fmla="*/ 47 w 86"/>
                  <a:gd name="T15" fmla="*/ 696 h 711"/>
                  <a:gd name="T16" fmla="*/ 53 w 86"/>
                  <a:gd name="T17" fmla="*/ 706 h 711"/>
                  <a:gd name="T18" fmla="*/ 57 w 86"/>
                  <a:gd name="T19" fmla="*/ 710 h 711"/>
                  <a:gd name="T20" fmla="*/ 63 w 86"/>
                  <a:gd name="T21" fmla="*/ 702 h 711"/>
                  <a:gd name="T22" fmla="*/ 67 w 86"/>
                  <a:gd name="T23" fmla="*/ 686 h 711"/>
                  <a:gd name="T24" fmla="*/ 85 w 86"/>
                  <a:gd name="T25" fmla="*/ 381 h 7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711"/>
                  <a:gd name="T41" fmla="*/ 86 w 86"/>
                  <a:gd name="T42" fmla="*/ 711 h 7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711">
                    <a:moveTo>
                      <a:pt x="0" y="0"/>
                    </a:moveTo>
                    <a:lnTo>
                      <a:pt x="7" y="4"/>
                    </a:lnTo>
                    <a:lnTo>
                      <a:pt x="12" y="16"/>
                    </a:lnTo>
                    <a:lnTo>
                      <a:pt x="14" y="33"/>
                    </a:lnTo>
                    <a:lnTo>
                      <a:pt x="15" y="59"/>
                    </a:lnTo>
                    <a:lnTo>
                      <a:pt x="43" y="653"/>
                    </a:lnTo>
                    <a:lnTo>
                      <a:pt x="45" y="686"/>
                    </a:lnTo>
                    <a:lnTo>
                      <a:pt x="47" y="696"/>
                    </a:lnTo>
                    <a:lnTo>
                      <a:pt x="53" y="706"/>
                    </a:lnTo>
                    <a:lnTo>
                      <a:pt x="57" y="710"/>
                    </a:lnTo>
                    <a:lnTo>
                      <a:pt x="63" y="702"/>
                    </a:lnTo>
                    <a:lnTo>
                      <a:pt x="67" y="686"/>
                    </a:lnTo>
                    <a:lnTo>
                      <a:pt x="85" y="381"/>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 name="Freeform 165"/>
              <p:cNvSpPr>
                <a:spLocks/>
              </p:cNvSpPr>
              <p:nvPr/>
            </p:nvSpPr>
            <p:spPr bwMode="auto">
              <a:xfrm>
                <a:off x="1558" y="1323"/>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 name="T14" fmla="*/ 0 60000 65536"/>
                  <a:gd name="T15" fmla="*/ 0 60000 65536"/>
                  <a:gd name="T16" fmla="*/ 0 60000 65536"/>
                  <a:gd name="T17" fmla="*/ 0 60000 65536"/>
                  <a:gd name="T18" fmla="*/ 0 60000 65536"/>
                  <a:gd name="T19" fmla="*/ 0 60000 65536"/>
                  <a:gd name="T20" fmla="*/ 0 60000 65536"/>
                  <a:gd name="T21" fmla="*/ 0 w 34"/>
                  <a:gd name="T22" fmla="*/ 0 h 363"/>
                  <a:gd name="T23" fmla="*/ 34 w 34"/>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363">
                    <a:moveTo>
                      <a:pt x="0" y="362"/>
                    </a:moveTo>
                    <a:lnTo>
                      <a:pt x="20" y="54"/>
                    </a:lnTo>
                    <a:lnTo>
                      <a:pt x="22" y="38"/>
                    </a:lnTo>
                    <a:lnTo>
                      <a:pt x="23" y="25"/>
                    </a:lnTo>
                    <a:lnTo>
                      <a:pt x="24" y="15"/>
                    </a:lnTo>
                    <a:lnTo>
                      <a:pt x="28" y="6"/>
                    </a:lnTo>
                    <a:lnTo>
                      <a:pt x="33"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 name="Freeform 166"/>
              <p:cNvSpPr>
                <a:spLocks/>
              </p:cNvSpPr>
              <p:nvPr/>
            </p:nvSpPr>
            <p:spPr bwMode="auto">
              <a:xfrm>
                <a:off x="1592" y="1318"/>
                <a:ext cx="86" cy="709"/>
              </a:xfrm>
              <a:custGeom>
                <a:avLst/>
                <a:gdLst>
                  <a:gd name="T0" fmla="*/ 0 w 86"/>
                  <a:gd name="T1" fmla="*/ 0 h 709"/>
                  <a:gd name="T2" fmla="*/ 7 w 86"/>
                  <a:gd name="T3" fmla="*/ 4 h 709"/>
                  <a:gd name="T4" fmla="*/ 12 w 86"/>
                  <a:gd name="T5" fmla="*/ 16 h 709"/>
                  <a:gd name="T6" fmla="*/ 14 w 86"/>
                  <a:gd name="T7" fmla="*/ 33 h 709"/>
                  <a:gd name="T8" fmla="*/ 15 w 86"/>
                  <a:gd name="T9" fmla="*/ 59 h 709"/>
                  <a:gd name="T10" fmla="*/ 43 w 86"/>
                  <a:gd name="T11" fmla="*/ 651 h 709"/>
                  <a:gd name="T12" fmla="*/ 45 w 86"/>
                  <a:gd name="T13" fmla="*/ 684 h 709"/>
                  <a:gd name="T14" fmla="*/ 47 w 86"/>
                  <a:gd name="T15" fmla="*/ 694 h 709"/>
                  <a:gd name="T16" fmla="*/ 53 w 86"/>
                  <a:gd name="T17" fmla="*/ 704 h 709"/>
                  <a:gd name="T18" fmla="*/ 57 w 86"/>
                  <a:gd name="T19" fmla="*/ 708 h 709"/>
                  <a:gd name="T20" fmla="*/ 63 w 86"/>
                  <a:gd name="T21" fmla="*/ 700 h 709"/>
                  <a:gd name="T22" fmla="*/ 67 w 86"/>
                  <a:gd name="T23" fmla="*/ 684 h 709"/>
                  <a:gd name="T24" fmla="*/ 85 w 86"/>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709"/>
                  <a:gd name="T41" fmla="*/ 86 w 86"/>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709">
                    <a:moveTo>
                      <a:pt x="0" y="0"/>
                    </a:moveTo>
                    <a:lnTo>
                      <a:pt x="7" y="4"/>
                    </a:lnTo>
                    <a:lnTo>
                      <a:pt x="12" y="16"/>
                    </a:lnTo>
                    <a:lnTo>
                      <a:pt x="14" y="33"/>
                    </a:lnTo>
                    <a:lnTo>
                      <a:pt x="15" y="59"/>
                    </a:lnTo>
                    <a:lnTo>
                      <a:pt x="43" y="651"/>
                    </a:lnTo>
                    <a:lnTo>
                      <a:pt x="45" y="684"/>
                    </a:lnTo>
                    <a:lnTo>
                      <a:pt x="47" y="694"/>
                    </a:lnTo>
                    <a:lnTo>
                      <a:pt x="53" y="704"/>
                    </a:lnTo>
                    <a:lnTo>
                      <a:pt x="57" y="708"/>
                    </a:lnTo>
                    <a:lnTo>
                      <a:pt x="63" y="700"/>
                    </a:lnTo>
                    <a:lnTo>
                      <a:pt x="67" y="684"/>
                    </a:lnTo>
                    <a:lnTo>
                      <a:pt x="85" y="38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5" name="Group 167"/>
            <p:cNvGrpSpPr>
              <a:grpSpLocks/>
            </p:cNvGrpSpPr>
            <p:nvPr/>
          </p:nvGrpSpPr>
          <p:grpSpPr bwMode="auto">
            <a:xfrm>
              <a:off x="1676" y="1316"/>
              <a:ext cx="239" cy="711"/>
              <a:chOff x="1676" y="1316"/>
              <a:chExt cx="239" cy="711"/>
            </a:xfrm>
          </p:grpSpPr>
          <p:sp>
            <p:nvSpPr>
              <p:cNvPr id="37" name="Freeform 168"/>
              <p:cNvSpPr>
                <a:spLocks/>
              </p:cNvSpPr>
              <p:nvPr/>
            </p:nvSpPr>
            <p:spPr bwMode="auto">
              <a:xfrm>
                <a:off x="1676" y="1317"/>
                <a:ext cx="32" cy="363"/>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 name="T14" fmla="*/ 0 60000 65536"/>
                  <a:gd name="T15" fmla="*/ 0 60000 65536"/>
                  <a:gd name="T16" fmla="*/ 0 60000 65536"/>
                  <a:gd name="T17" fmla="*/ 0 60000 65536"/>
                  <a:gd name="T18" fmla="*/ 0 60000 65536"/>
                  <a:gd name="T19" fmla="*/ 0 60000 65536"/>
                  <a:gd name="T20" fmla="*/ 0 60000 65536"/>
                  <a:gd name="T21" fmla="*/ 0 w 32"/>
                  <a:gd name="T22" fmla="*/ 0 h 363"/>
                  <a:gd name="T23" fmla="*/ 32 w 32"/>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363">
                    <a:moveTo>
                      <a:pt x="0" y="362"/>
                    </a:moveTo>
                    <a:lnTo>
                      <a:pt x="19" y="54"/>
                    </a:lnTo>
                    <a:lnTo>
                      <a:pt x="20" y="38"/>
                    </a:lnTo>
                    <a:lnTo>
                      <a:pt x="21" y="25"/>
                    </a:lnTo>
                    <a:lnTo>
                      <a:pt x="23" y="15"/>
                    </a:lnTo>
                    <a:lnTo>
                      <a:pt x="27" y="6"/>
                    </a:lnTo>
                    <a:lnTo>
                      <a:pt x="31"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 name="Freeform 169"/>
              <p:cNvSpPr>
                <a:spLocks/>
              </p:cNvSpPr>
              <p:nvPr/>
            </p:nvSpPr>
            <p:spPr bwMode="auto">
              <a:xfrm>
                <a:off x="1709" y="1316"/>
                <a:ext cx="86" cy="711"/>
              </a:xfrm>
              <a:custGeom>
                <a:avLst/>
                <a:gdLst>
                  <a:gd name="T0" fmla="*/ 0 w 86"/>
                  <a:gd name="T1" fmla="*/ 0 h 711"/>
                  <a:gd name="T2" fmla="*/ 7 w 86"/>
                  <a:gd name="T3" fmla="*/ 4 h 711"/>
                  <a:gd name="T4" fmla="*/ 12 w 86"/>
                  <a:gd name="T5" fmla="*/ 16 h 711"/>
                  <a:gd name="T6" fmla="*/ 14 w 86"/>
                  <a:gd name="T7" fmla="*/ 33 h 711"/>
                  <a:gd name="T8" fmla="*/ 15 w 86"/>
                  <a:gd name="T9" fmla="*/ 59 h 711"/>
                  <a:gd name="T10" fmla="*/ 43 w 86"/>
                  <a:gd name="T11" fmla="*/ 653 h 711"/>
                  <a:gd name="T12" fmla="*/ 45 w 86"/>
                  <a:gd name="T13" fmla="*/ 686 h 711"/>
                  <a:gd name="T14" fmla="*/ 47 w 86"/>
                  <a:gd name="T15" fmla="*/ 696 h 711"/>
                  <a:gd name="T16" fmla="*/ 53 w 86"/>
                  <a:gd name="T17" fmla="*/ 706 h 711"/>
                  <a:gd name="T18" fmla="*/ 57 w 86"/>
                  <a:gd name="T19" fmla="*/ 710 h 711"/>
                  <a:gd name="T20" fmla="*/ 63 w 86"/>
                  <a:gd name="T21" fmla="*/ 702 h 711"/>
                  <a:gd name="T22" fmla="*/ 67 w 86"/>
                  <a:gd name="T23" fmla="*/ 686 h 711"/>
                  <a:gd name="T24" fmla="*/ 85 w 86"/>
                  <a:gd name="T25" fmla="*/ 381 h 7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711"/>
                  <a:gd name="T41" fmla="*/ 86 w 86"/>
                  <a:gd name="T42" fmla="*/ 711 h 7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711">
                    <a:moveTo>
                      <a:pt x="0" y="0"/>
                    </a:moveTo>
                    <a:lnTo>
                      <a:pt x="7" y="4"/>
                    </a:lnTo>
                    <a:lnTo>
                      <a:pt x="12" y="16"/>
                    </a:lnTo>
                    <a:lnTo>
                      <a:pt x="14" y="33"/>
                    </a:lnTo>
                    <a:lnTo>
                      <a:pt x="15" y="59"/>
                    </a:lnTo>
                    <a:lnTo>
                      <a:pt x="43" y="653"/>
                    </a:lnTo>
                    <a:lnTo>
                      <a:pt x="45" y="686"/>
                    </a:lnTo>
                    <a:lnTo>
                      <a:pt x="47" y="696"/>
                    </a:lnTo>
                    <a:lnTo>
                      <a:pt x="53" y="706"/>
                    </a:lnTo>
                    <a:lnTo>
                      <a:pt x="57" y="710"/>
                    </a:lnTo>
                    <a:lnTo>
                      <a:pt x="63" y="702"/>
                    </a:lnTo>
                    <a:lnTo>
                      <a:pt x="67" y="686"/>
                    </a:lnTo>
                    <a:lnTo>
                      <a:pt x="85" y="381"/>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 name="Freeform 170"/>
              <p:cNvSpPr>
                <a:spLocks/>
              </p:cNvSpPr>
              <p:nvPr/>
            </p:nvSpPr>
            <p:spPr bwMode="auto">
              <a:xfrm>
                <a:off x="1795" y="1323"/>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 name="T14" fmla="*/ 0 60000 65536"/>
                  <a:gd name="T15" fmla="*/ 0 60000 65536"/>
                  <a:gd name="T16" fmla="*/ 0 60000 65536"/>
                  <a:gd name="T17" fmla="*/ 0 60000 65536"/>
                  <a:gd name="T18" fmla="*/ 0 60000 65536"/>
                  <a:gd name="T19" fmla="*/ 0 60000 65536"/>
                  <a:gd name="T20" fmla="*/ 0 60000 65536"/>
                  <a:gd name="T21" fmla="*/ 0 w 34"/>
                  <a:gd name="T22" fmla="*/ 0 h 363"/>
                  <a:gd name="T23" fmla="*/ 34 w 34"/>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363">
                    <a:moveTo>
                      <a:pt x="0" y="362"/>
                    </a:moveTo>
                    <a:lnTo>
                      <a:pt x="20" y="54"/>
                    </a:lnTo>
                    <a:lnTo>
                      <a:pt x="22" y="38"/>
                    </a:lnTo>
                    <a:lnTo>
                      <a:pt x="23" y="25"/>
                    </a:lnTo>
                    <a:lnTo>
                      <a:pt x="24" y="15"/>
                    </a:lnTo>
                    <a:lnTo>
                      <a:pt x="28" y="6"/>
                    </a:lnTo>
                    <a:lnTo>
                      <a:pt x="33"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 name="Freeform 171"/>
              <p:cNvSpPr>
                <a:spLocks/>
              </p:cNvSpPr>
              <p:nvPr/>
            </p:nvSpPr>
            <p:spPr bwMode="auto">
              <a:xfrm>
                <a:off x="1829" y="1318"/>
                <a:ext cx="86" cy="709"/>
              </a:xfrm>
              <a:custGeom>
                <a:avLst/>
                <a:gdLst>
                  <a:gd name="T0" fmla="*/ 0 w 86"/>
                  <a:gd name="T1" fmla="*/ 0 h 709"/>
                  <a:gd name="T2" fmla="*/ 7 w 86"/>
                  <a:gd name="T3" fmla="*/ 4 h 709"/>
                  <a:gd name="T4" fmla="*/ 12 w 86"/>
                  <a:gd name="T5" fmla="*/ 16 h 709"/>
                  <a:gd name="T6" fmla="*/ 14 w 86"/>
                  <a:gd name="T7" fmla="*/ 33 h 709"/>
                  <a:gd name="T8" fmla="*/ 15 w 86"/>
                  <a:gd name="T9" fmla="*/ 59 h 709"/>
                  <a:gd name="T10" fmla="*/ 43 w 86"/>
                  <a:gd name="T11" fmla="*/ 651 h 709"/>
                  <a:gd name="T12" fmla="*/ 45 w 86"/>
                  <a:gd name="T13" fmla="*/ 684 h 709"/>
                  <a:gd name="T14" fmla="*/ 47 w 86"/>
                  <a:gd name="T15" fmla="*/ 694 h 709"/>
                  <a:gd name="T16" fmla="*/ 53 w 86"/>
                  <a:gd name="T17" fmla="*/ 704 h 709"/>
                  <a:gd name="T18" fmla="*/ 57 w 86"/>
                  <a:gd name="T19" fmla="*/ 708 h 709"/>
                  <a:gd name="T20" fmla="*/ 63 w 86"/>
                  <a:gd name="T21" fmla="*/ 700 h 709"/>
                  <a:gd name="T22" fmla="*/ 67 w 86"/>
                  <a:gd name="T23" fmla="*/ 684 h 709"/>
                  <a:gd name="T24" fmla="*/ 85 w 86"/>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709"/>
                  <a:gd name="T41" fmla="*/ 86 w 86"/>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709">
                    <a:moveTo>
                      <a:pt x="0" y="0"/>
                    </a:moveTo>
                    <a:lnTo>
                      <a:pt x="7" y="4"/>
                    </a:lnTo>
                    <a:lnTo>
                      <a:pt x="12" y="16"/>
                    </a:lnTo>
                    <a:lnTo>
                      <a:pt x="14" y="33"/>
                    </a:lnTo>
                    <a:lnTo>
                      <a:pt x="15" y="59"/>
                    </a:lnTo>
                    <a:lnTo>
                      <a:pt x="43" y="651"/>
                    </a:lnTo>
                    <a:lnTo>
                      <a:pt x="45" y="684"/>
                    </a:lnTo>
                    <a:lnTo>
                      <a:pt x="47" y="694"/>
                    </a:lnTo>
                    <a:lnTo>
                      <a:pt x="53" y="704"/>
                    </a:lnTo>
                    <a:lnTo>
                      <a:pt x="57" y="708"/>
                    </a:lnTo>
                    <a:lnTo>
                      <a:pt x="63" y="700"/>
                    </a:lnTo>
                    <a:lnTo>
                      <a:pt x="67" y="684"/>
                    </a:lnTo>
                    <a:lnTo>
                      <a:pt x="85" y="38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6" name="Line 172"/>
            <p:cNvSpPr>
              <a:spLocks noChangeShapeType="1"/>
            </p:cNvSpPr>
            <p:nvPr/>
          </p:nvSpPr>
          <p:spPr bwMode="auto">
            <a:xfrm flipV="1">
              <a:off x="1674" y="1661"/>
              <a:ext cx="3" cy="5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5" name="Group 161"/>
          <p:cNvGrpSpPr>
            <a:grpSpLocks/>
          </p:cNvGrpSpPr>
          <p:nvPr/>
        </p:nvGrpSpPr>
        <p:grpSpPr bwMode="auto">
          <a:xfrm>
            <a:off x="5589588" y="3377285"/>
            <a:ext cx="1584379" cy="2273107"/>
            <a:chOff x="1439" y="1316"/>
            <a:chExt cx="476" cy="711"/>
          </a:xfrm>
        </p:grpSpPr>
        <p:grpSp>
          <p:nvGrpSpPr>
            <p:cNvPr id="46" name="Group 162"/>
            <p:cNvGrpSpPr>
              <a:grpSpLocks/>
            </p:cNvGrpSpPr>
            <p:nvPr/>
          </p:nvGrpSpPr>
          <p:grpSpPr bwMode="auto">
            <a:xfrm>
              <a:off x="1439" y="1316"/>
              <a:ext cx="239" cy="711"/>
              <a:chOff x="1439" y="1316"/>
              <a:chExt cx="239" cy="711"/>
            </a:xfrm>
          </p:grpSpPr>
          <p:sp>
            <p:nvSpPr>
              <p:cNvPr id="53" name="Freeform 163"/>
              <p:cNvSpPr>
                <a:spLocks/>
              </p:cNvSpPr>
              <p:nvPr/>
            </p:nvSpPr>
            <p:spPr bwMode="auto">
              <a:xfrm>
                <a:off x="1439" y="1317"/>
                <a:ext cx="32" cy="363"/>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 name="T14" fmla="*/ 0 60000 65536"/>
                  <a:gd name="T15" fmla="*/ 0 60000 65536"/>
                  <a:gd name="T16" fmla="*/ 0 60000 65536"/>
                  <a:gd name="T17" fmla="*/ 0 60000 65536"/>
                  <a:gd name="T18" fmla="*/ 0 60000 65536"/>
                  <a:gd name="T19" fmla="*/ 0 60000 65536"/>
                  <a:gd name="T20" fmla="*/ 0 60000 65536"/>
                  <a:gd name="T21" fmla="*/ 0 w 32"/>
                  <a:gd name="T22" fmla="*/ 0 h 363"/>
                  <a:gd name="T23" fmla="*/ 32 w 32"/>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363">
                    <a:moveTo>
                      <a:pt x="0" y="362"/>
                    </a:moveTo>
                    <a:lnTo>
                      <a:pt x="19" y="54"/>
                    </a:lnTo>
                    <a:lnTo>
                      <a:pt x="20" y="38"/>
                    </a:lnTo>
                    <a:lnTo>
                      <a:pt x="21" y="25"/>
                    </a:lnTo>
                    <a:lnTo>
                      <a:pt x="23" y="15"/>
                    </a:lnTo>
                    <a:lnTo>
                      <a:pt x="27" y="6"/>
                    </a:lnTo>
                    <a:lnTo>
                      <a:pt x="31"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 name="Freeform 164"/>
              <p:cNvSpPr>
                <a:spLocks/>
              </p:cNvSpPr>
              <p:nvPr/>
            </p:nvSpPr>
            <p:spPr bwMode="auto">
              <a:xfrm>
                <a:off x="1472" y="1316"/>
                <a:ext cx="86" cy="711"/>
              </a:xfrm>
              <a:custGeom>
                <a:avLst/>
                <a:gdLst>
                  <a:gd name="T0" fmla="*/ 0 w 86"/>
                  <a:gd name="T1" fmla="*/ 0 h 711"/>
                  <a:gd name="T2" fmla="*/ 7 w 86"/>
                  <a:gd name="T3" fmla="*/ 4 h 711"/>
                  <a:gd name="T4" fmla="*/ 12 w 86"/>
                  <a:gd name="T5" fmla="*/ 16 h 711"/>
                  <a:gd name="T6" fmla="*/ 14 w 86"/>
                  <a:gd name="T7" fmla="*/ 33 h 711"/>
                  <a:gd name="T8" fmla="*/ 15 w 86"/>
                  <a:gd name="T9" fmla="*/ 59 h 711"/>
                  <a:gd name="T10" fmla="*/ 43 w 86"/>
                  <a:gd name="T11" fmla="*/ 653 h 711"/>
                  <a:gd name="T12" fmla="*/ 45 w 86"/>
                  <a:gd name="T13" fmla="*/ 686 h 711"/>
                  <a:gd name="T14" fmla="*/ 47 w 86"/>
                  <a:gd name="T15" fmla="*/ 696 h 711"/>
                  <a:gd name="T16" fmla="*/ 53 w 86"/>
                  <a:gd name="T17" fmla="*/ 706 h 711"/>
                  <a:gd name="T18" fmla="*/ 57 w 86"/>
                  <a:gd name="T19" fmla="*/ 710 h 711"/>
                  <a:gd name="T20" fmla="*/ 63 w 86"/>
                  <a:gd name="T21" fmla="*/ 702 h 711"/>
                  <a:gd name="T22" fmla="*/ 67 w 86"/>
                  <a:gd name="T23" fmla="*/ 686 h 711"/>
                  <a:gd name="T24" fmla="*/ 85 w 86"/>
                  <a:gd name="T25" fmla="*/ 381 h 7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711"/>
                  <a:gd name="T41" fmla="*/ 86 w 86"/>
                  <a:gd name="T42" fmla="*/ 711 h 7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711">
                    <a:moveTo>
                      <a:pt x="0" y="0"/>
                    </a:moveTo>
                    <a:lnTo>
                      <a:pt x="7" y="4"/>
                    </a:lnTo>
                    <a:lnTo>
                      <a:pt x="12" y="16"/>
                    </a:lnTo>
                    <a:lnTo>
                      <a:pt x="14" y="33"/>
                    </a:lnTo>
                    <a:lnTo>
                      <a:pt x="15" y="59"/>
                    </a:lnTo>
                    <a:lnTo>
                      <a:pt x="43" y="653"/>
                    </a:lnTo>
                    <a:lnTo>
                      <a:pt x="45" y="686"/>
                    </a:lnTo>
                    <a:lnTo>
                      <a:pt x="47" y="696"/>
                    </a:lnTo>
                    <a:lnTo>
                      <a:pt x="53" y="706"/>
                    </a:lnTo>
                    <a:lnTo>
                      <a:pt x="57" y="710"/>
                    </a:lnTo>
                    <a:lnTo>
                      <a:pt x="63" y="702"/>
                    </a:lnTo>
                    <a:lnTo>
                      <a:pt x="67" y="686"/>
                    </a:lnTo>
                    <a:lnTo>
                      <a:pt x="85" y="381"/>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 name="Freeform 165"/>
              <p:cNvSpPr>
                <a:spLocks/>
              </p:cNvSpPr>
              <p:nvPr/>
            </p:nvSpPr>
            <p:spPr bwMode="auto">
              <a:xfrm>
                <a:off x="1558" y="1323"/>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 name="T14" fmla="*/ 0 60000 65536"/>
                  <a:gd name="T15" fmla="*/ 0 60000 65536"/>
                  <a:gd name="T16" fmla="*/ 0 60000 65536"/>
                  <a:gd name="T17" fmla="*/ 0 60000 65536"/>
                  <a:gd name="T18" fmla="*/ 0 60000 65536"/>
                  <a:gd name="T19" fmla="*/ 0 60000 65536"/>
                  <a:gd name="T20" fmla="*/ 0 60000 65536"/>
                  <a:gd name="T21" fmla="*/ 0 w 34"/>
                  <a:gd name="T22" fmla="*/ 0 h 363"/>
                  <a:gd name="T23" fmla="*/ 34 w 34"/>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363">
                    <a:moveTo>
                      <a:pt x="0" y="362"/>
                    </a:moveTo>
                    <a:lnTo>
                      <a:pt x="20" y="54"/>
                    </a:lnTo>
                    <a:lnTo>
                      <a:pt x="22" y="38"/>
                    </a:lnTo>
                    <a:lnTo>
                      <a:pt x="23" y="25"/>
                    </a:lnTo>
                    <a:lnTo>
                      <a:pt x="24" y="15"/>
                    </a:lnTo>
                    <a:lnTo>
                      <a:pt x="28" y="6"/>
                    </a:lnTo>
                    <a:lnTo>
                      <a:pt x="33"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 name="Freeform 166"/>
              <p:cNvSpPr>
                <a:spLocks/>
              </p:cNvSpPr>
              <p:nvPr/>
            </p:nvSpPr>
            <p:spPr bwMode="auto">
              <a:xfrm>
                <a:off x="1592" y="1318"/>
                <a:ext cx="86" cy="709"/>
              </a:xfrm>
              <a:custGeom>
                <a:avLst/>
                <a:gdLst>
                  <a:gd name="T0" fmla="*/ 0 w 86"/>
                  <a:gd name="T1" fmla="*/ 0 h 709"/>
                  <a:gd name="T2" fmla="*/ 7 w 86"/>
                  <a:gd name="T3" fmla="*/ 4 h 709"/>
                  <a:gd name="T4" fmla="*/ 12 w 86"/>
                  <a:gd name="T5" fmla="*/ 16 h 709"/>
                  <a:gd name="T6" fmla="*/ 14 w 86"/>
                  <a:gd name="T7" fmla="*/ 33 h 709"/>
                  <a:gd name="T8" fmla="*/ 15 w 86"/>
                  <a:gd name="T9" fmla="*/ 59 h 709"/>
                  <a:gd name="T10" fmla="*/ 43 w 86"/>
                  <a:gd name="T11" fmla="*/ 651 h 709"/>
                  <a:gd name="T12" fmla="*/ 45 w 86"/>
                  <a:gd name="T13" fmla="*/ 684 h 709"/>
                  <a:gd name="T14" fmla="*/ 47 w 86"/>
                  <a:gd name="T15" fmla="*/ 694 h 709"/>
                  <a:gd name="T16" fmla="*/ 53 w 86"/>
                  <a:gd name="T17" fmla="*/ 704 h 709"/>
                  <a:gd name="T18" fmla="*/ 57 w 86"/>
                  <a:gd name="T19" fmla="*/ 708 h 709"/>
                  <a:gd name="T20" fmla="*/ 63 w 86"/>
                  <a:gd name="T21" fmla="*/ 700 h 709"/>
                  <a:gd name="T22" fmla="*/ 67 w 86"/>
                  <a:gd name="T23" fmla="*/ 684 h 709"/>
                  <a:gd name="T24" fmla="*/ 85 w 86"/>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709"/>
                  <a:gd name="T41" fmla="*/ 86 w 86"/>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709">
                    <a:moveTo>
                      <a:pt x="0" y="0"/>
                    </a:moveTo>
                    <a:lnTo>
                      <a:pt x="7" y="4"/>
                    </a:lnTo>
                    <a:lnTo>
                      <a:pt x="12" y="16"/>
                    </a:lnTo>
                    <a:lnTo>
                      <a:pt x="14" y="33"/>
                    </a:lnTo>
                    <a:lnTo>
                      <a:pt x="15" y="59"/>
                    </a:lnTo>
                    <a:lnTo>
                      <a:pt x="43" y="651"/>
                    </a:lnTo>
                    <a:lnTo>
                      <a:pt x="45" y="684"/>
                    </a:lnTo>
                    <a:lnTo>
                      <a:pt x="47" y="694"/>
                    </a:lnTo>
                    <a:lnTo>
                      <a:pt x="53" y="704"/>
                    </a:lnTo>
                    <a:lnTo>
                      <a:pt x="57" y="708"/>
                    </a:lnTo>
                    <a:lnTo>
                      <a:pt x="63" y="700"/>
                    </a:lnTo>
                    <a:lnTo>
                      <a:pt x="67" y="684"/>
                    </a:lnTo>
                    <a:lnTo>
                      <a:pt x="85" y="38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47" name="Group 167"/>
            <p:cNvGrpSpPr>
              <a:grpSpLocks/>
            </p:cNvGrpSpPr>
            <p:nvPr/>
          </p:nvGrpSpPr>
          <p:grpSpPr bwMode="auto">
            <a:xfrm>
              <a:off x="1676" y="1316"/>
              <a:ext cx="239" cy="711"/>
              <a:chOff x="1676" y="1316"/>
              <a:chExt cx="239" cy="711"/>
            </a:xfrm>
          </p:grpSpPr>
          <p:sp>
            <p:nvSpPr>
              <p:cNvPr id="49" name="Freeform 168"/>
              <p:cNvSpPr>
                <a:spLocks/>
              </p:cNvSpPr>
              <p:nvPr/>
            </p:nvSpPr>
            <p:spPr bwMode="auto">
              <a:xfrm>
                <a:off x="1676" y="1317"/>
                <a:ext cx="32" cy="363"/>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 name="T14" fmla="*/ 0 60000 65536"/>
                  <a:gd name="T15" fmla="*/ 0 60000 65536"/>
                  <a:gd name="T16" fmla="*/ 0 60000 65536"/>
                  <a:gd name="T17" fmla="*/ 0 60000 65536"/>
                  <a:gd name="T18" fmla="*/ 0 60000 65536"/>
                  <a:gd name="T19" fmla="*/ 0 60000 65536"/>
                  <a:gd name="T20" fmla="*/ 0 60000 65536"/>
                  <a:gd name="T21" fmla="*/ 0 w 32"/>
                  <a:gd name="T22" fmla="*/ 0 h 363"/>
                  <a:gd name="T23" fmla="*/ 32 w 32"/>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363">
                    <a:moveTo>
                      <a:pt x="0" y="362"/>
                    </a:moveTo>
                    <a:lnTo>
                      <a:pt x="19" y="54"/>
                    </a:lnTo>
                    <a:lnTo>
                      <a:pt x="20" y="38"/>
                    </a:lnTo>
                    <a:lnTo>
                      <a:pt x="21" y="25"/>
                    </a:lnTo>
                    <a:lnTo>
                      <a:pt x="23" y="15"/>
                    </a:lnTo>
                    <a:lnTo>
                      <a:pt x="27" y="6"/>
                    </a:lnTo>
                    <a:lnTo>
                      <a:pt x="31"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 name="Freeform 169"/>
              <p:cNvSpPr>
                <a:spLocks/>
              </p:cNvSpPr>
              <p:nvPr/>
            </p:nvSpPr>
            <p:spPr bwMode="auto">
              <a:xfrm>
                <a:off x="1709" y="1316"/>
                <a:ext cx="86" cy="711"/>
              </a:xfrm>
              <a:custGeom>
                <a:avLst/>
                <a:gdLst>
                  <a:gd name="T0" fmla="*/ 0 w 86"/>
                  <a:gd name="T1" fmla="*/ 0 h 711"/>
                  <a:gd name="T2" fmla="*/ 7 w 86"/>
                  <a:gd name="T3" fmla="*/ 4 h 711"/>
                  <a:gd name="T4" fmla="*/ 12 w 86"/>
                  <a:gd name="T5" fmla="*/ 16 h 711"/>
                  <a:gd name="T6" fmla="*/ 14 w 86"/>
                  <a:gd name="T7" fmla="*/ 33 h 711"/>
                  <a:gd name="T8" fmla="*/ 15 w 86"/>
                  <a:gd name="T9" fmla="*/ 59 h 711"/>
                  <a:gd name="T10" fmla="*/ 43 w 86"/>
                  <a:gd name="T11" fmla="*/ 653 h 711"/>
                  <a:gd name="T12" fmla="*/ 45 w 86"/>
                  <a:gd name="T13" fmla="*/ 686 h 711"/>
                  <a:gd name="T14" fmla="*/ 47 w 86"/>
                  <a:gd name="T15" fmla="*/ 696 h 711"/>
                  <a:gd name="T16" fmla="*/ 53 w 86"/>
                  <a:gd name="T17" fmla="*/ 706 h 711"/>
                  <a:gd name="T18" fmla="*/ 57 w 86"/>
                  <a:gd name="T19" fmla="*/ 710 h 711"/>
                  <a:gd name="T20" fmla="*/ 63 w 86"/>
                  <a:gd name="T21" fmla="*/ 702 h 711"/>
                  <a:gd name="T22" fmla="*/ 67 w 86"/>
                  <a:gd name="T23" fmla="*/ 686 h 711"/>
                  <a:gd name="T24" fmla="*/ 85 w 86"/>
                  <a:gd name="T25" fmla="*/ 381 h 7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711"/>
                  <a:gd name="T41" fmla="*/ 86 w 86"/>
                  <a:gd name="T42" fmla="*/ 711 h 7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711">
                    <a:moveTo>
                      <a:pt x="0" y="0"/>
                    </a:moveTo>
                    <a:lnTo>
                      <a:pt x="7" y="4"/>
                    </a:lnTo>
                    <a:lnTo>
                      <a:pt x="12" y="16"/>
                    </a:lnTo>
                    <a:lnTo>
                      <a:pt x="14" y="33"/>
                    </a:lnTo>
                    <a:lnTo>
                      <a:pt x="15" y="59"/>
                    </a:lnTo>
                    <a:lnTo>
                      <a:pt x="43" y="653"/>
                    </a:lnTo>
                    <a:lnTo>
                      <a:pt x="45" y="686"/>
                    </a:lnTo>
                    <a:lnTo>
                      <a:pt x="47" y="696"/>
                    </a:lnTo>
                    <a:lnTo>
                      <a:pt x="53" y="706"/>
                    </a:lnTo>
                    <a:lnTo>
                      <a:pt x="57" y="710"/>
                    </a:lnTo>
                    <a:lnTo>
                      <a:pt x="63" y="702"/>
                    </a:lnTo>
                    <a:lnTo>
                      <a:pt x="67" y="686"/>
                    </a:lnTo>
                    <a:lnTo>
                      <a:pt x="85" y="381"/>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 name="Freeform 170"/>
              <p:cNvSpPr>
                <a:spLocks/>
              </p:cNvSpPr>
              <p:nvPr/>
            </p:nvSpPr>
            <p:spPr bwMode="auto">
              <a:xfrm>
                <a:off x="1795" y="1323"/>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 name="T14" fmla="*/ 0 60000 65536"/>
                  <a:gd name="T15" fmla="*/ 0 60000 65536"/>
                  <a:gd name="T16" fmla="*/ 0 60000 65536"/>
                  <a:gd name="T17" fmla="*/ 0 60000 65536"/>
                  <a:gd name="T18" fmla="*/ 0 60000 65536"/>
                  <a:gd name="T19" fmla="*/ 0 60000 65536"/>
                  <a:gd name="T20" fmla="*/ 0 60000 65536"/>
                  <a:gd name="T21" fmla="*/ 0 w 34"/>
                  <a:gd name="T22" fmla="*/ 0 h 363"/>
                  <a:gd name="T23" fmla="*/ 34 w 34"/>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363">
                    <a:moveTo>
                      <a:pt x="0" y="362"/>
                    </a:moveTo>
                    <a:lnTo>
                      <a:pt x="20" y="54"/>
                    </a:lnTo>
                    <a:lnTo>
                      <a:pt x="22" y="38"/>
                    </a:lnTo>
                    <a:lnTo>
                      <a:pt x="23" y="25"/>
                    </a:lnTo>
                    <a:lnTo>
                      <a:pt x="24" y="15"/>
                    </a:lnTo>
                    <a:lnTo>
                      <a:pt x="28" y="6"/>
                    </a:lnTo>
                    <a:lnTo>
                      <a:pt x="33" y="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 name="Freeform 171"/>
              <p:cNvSpPr>
                <a:spLocks/>
              </p:cNvSpPr>
              <p:nvPr/>
            </p:nvSpPr>
            <p:spPr bwMode="auto">
              <a:xfrm>
                <a:off x="1829" y="1318"/>
                <a:ext cx="86" cy="709"/>
              </a:xfrm>
              <a:custGeom>
                <a:avLst/>
                <a:gdLst>
                  <a:gd name="T0" fmla="*/ 0 w 86"/>
                  <a:gd name="T1" fmla="*/ 0 h 709"/>
                  <a:gd name="T2" fmla="*/ 7 w 86"/>
                  <a:gd name="T3" fmla="*/ 4 h 709"/>
                  <a:gd name="T4" fmla="*/ 12 w 86"/>
                  <a:gd name="T5" fmla="*/ 16 h 709"/>
                  <a:gd name="T6" fmla="*/ 14 w 86"/>
                  <a:gd name="T7" fmla="*/ 33 h 709"/>
                  <a:gd name="T8" fmla="*/ 15 w 86"/>
                  <a:gd name="T9" fmla="*/ 59 h 709"/>
                  <a:gd name="T10" fmla="*/ 43 w 86"/>
                  <a:gd name="T11" fmla="*/ 651 h 709"/>
                  <a:gd name="T12" fmla="*/ 45 w 86"/>
                  <a:gd name="T13" fmla="*/ 684 h 709"/>
                  <a:gd name="T14" fmla="*/ 47 w 86"/>
                  <a:gd name="T15" fmla="*/ 694 h 709"/>
                  <a:gd name="T16" fmla="*/ 53 w 86"/>
                  <a:gd name="T17" fmla="*/ 704 h 709"/>
                  <a:gd name="T18" fmla="*/ 57 w 86"/>
                  <a:gd name="T19" fmla="*/ 708 h 709"/>
                  <a:gd name="T20" fmla="*/ 63 w 86"/>
                  <a:gd name="T21" fmla="*/ 700 h 709"/>
                  <a:gd name="T22" fmla="*/ 67 w 86"/>
                  <a:gd name="T23" fmla="*/ 684 h 709"/>
                  <a:gd name="T24" fmla="*/ 85 w 86"/>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709"/>
                  <a:gd name="T41" fmla="*/ 86 w 86"/>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709">
                    <a:moveTo>
                      <a:pt x="0" y="0"/>
                    </a:moveTo>
                    <a:lnTo>
                      <a:pt x="7" y="4"/>
                    </a:lnTo>
                    <a:lnTo>
                      <a:pt x="12" y="16"/>
                    </a:lnTo>
                    <a:lnTo>
                      <a:pt x="14" y="33"/>
                    </a:lnTo>
                    <a:lnTo>
                      <a:pt x="15" y="59"/>
                    </a:lnTo>
                    <a:lnTo>
                      <a:pt x="43" y="651"/>
                    </a:lnTo>
                    <a:lnTo>
                      <a:pt x="45" y="684"/>
                    </a:lnTo>
                    <a:lnTo>
                      <a:pt x="47" y="694"/>
                    </a:lnTo>
                    <a:lnTo>
                      <a:pt x="53" y="704"/>
                    </a:lnTo>
                    <a:lnTo>
                      <a:pt x="57" y="708"/>
                    </a:lnTo>
                    <a:lnTo>
                      <a:pt x="63" y="700"/>
                    </a:lnTo>
                    <a:lnTo>
                      <a:pt x="67" y="684"/>
                    </a:lnTo>
                    <a:lnTo>
                      <a:pt x="85" y="380"/>
                    </a:lnTo>
                  </a:path>
                </a:pathLst>
              </a:custGeom>
              <a:noFill/>
              <a:ln w="38100" cap="rnd">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8" name="Line 172"/>
            <p:cNvSpPr>
              <a:spLocks noChangeShapeType="1"/>
            </p:cNvSpPr>
            <p:nvPr/>
          </p:nvSpPr>
          <p:spPr bwMode="auto">
            <a:xfrm flipV="1">
              <a:off x="1674" y="1661"/>
              <a:ext cx="3" cy="5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Tree>
    <p:extLst>
      <p:ext uri="{BB962C8B-B14F-4D97-AF65-F5344CB8AC3E}">
        <p14:creationId xmlns:p14="http://schemas.microsoft.com/office/powerpoint/2010/main" val="68398330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
          </p:nvPr>
        </p:nvSpPr>
        <p:spPr/>
        <p:txBody>
          <a:bodyPr/>
          <a:lstStyle/>
          <a:p>
            <a:r>
              <a:rPr lang="zh-CN" altLang="zh-CN" dirty="0"/>
              <a:t>所谓调制就是根据原始信号去改变载波某些参数的过程</a:t>
            </a:r>
            <a:endParaRPr lang="en-US" altLang="zh-CN" dirty="0"/>
          </a:p>
          <a:p>
            <a:r>
              <a:rPr lang="zh-CN" altLang="zh-CN" dirty="0"/>
              <a:t>有三种基本的</a:t>
            </a:r>
            <a:r>
              <a:rPr lang="zh-CN" altLang="zh-CN" dirty="0">
                <a:solidFill>
                  <a:srgbClr val="FF0000"/>
                </a:solidFill>
              </a:rPr>
              <a:t>数字调制</a:t>
            </a:r>
            <a:r>
              <a:rPr lang="zh-CN" altLang="zh-CN" dirty="0"/>
              <a:t>方式。</a:t>
            </a:r>
          </a:p>
          <a:p>
            <a:pPr lvl="1"/>
            <a:r>
              <a:rPr lang="zh-CN" altLang="zh-CN" dirty="0"/>
              <a:t>幅移键控（</a:t>
            </a:r>
            <a:r>
              <a:rPr lang="en-US" altLang="zh-CN" dirty="0"/>
              <a:t>ASK</a:t>
            </a:r>
            <a:r>
              <a:rPr lang="zh-CN" altLang="zh-CN" dirty="0"/>
              <a:t>）又称</a:t>
            </a:r>
            <a:r>
              <a:rPr lang="zh-CN" altLang="zh-CN" dirty="0" smtClean="0"/>
              <a:t>调幅</a:t>
            </a:r>
            <a:r>
              <a:rPr lang="zh-CN" altLang="en-US" dirty="0" smtClean="0"/>
              <a:t>、振幅调制，</a:t>
            </a:r>
            <a:r>
              <a:rPr lang="zh-CN" altLang="zh-CN" dirty="0" smtClean="0"/>
              <a:t>用</a:t>
            </a:r>
            <a:r>
              <a:rPr lang="zh-CN" altLang="zh-CN" dirty="0"/>
              <a:t>载波振幅的不同表示不同的数字信号。</a:t>
            </a:r>
          </a:p>
          <a:p>
            <a:pPr lvl="1"/>
            <a:r>
              <a:rPr lang="zh-CN" altLang="zh-CN" dirty="0"/>
              <a:t>频移键控（</a:t>
            </a:r>
            <a:r>
              <a:rPr lang="en-US" altLang="zh-CN" dirty="0"/>
              <a:t>FSK</a:t>
            </a:r>
            <a:r>
              <a:rPr lang="zh-CN" altLang="zh-CN" dirty="0"/>
              <a:t>）又称</a:t>
            </a:r>
            <a:r>
              <a:rPr lang="zh-CN" altLang="zh-CN" dirty="0" smtClean="0"/>
              <a:t>调频</a:t>
            </a:r>
            <a:r>
              <a:rPr lang="zh-CN" altLang="en-US" dirty="0" smtClean="0"/>
              <a:t>、频率调制</a:t>
            </a:r>
            <a:r>
              <a:rPr lang="zh-CN" altLang="zh-CN" dirty="0" smtClean="0"/>
              <a:t>，</a:t>
            </a:r>
            <a:r>
              <a:rPr lang="zh-CN" altLang="zh-CN" dirty="0"/>
              <a:t>用载波频率的不同表示不同的数字信号。</a:t>
            </a:r>
          </a:p>
          <a:p>
            <a:pPr lvl="1"/>
            <a:r>
              <a:rPr lang="zh-CN" altLang="zh-CN" dirty="0"/>
              <a:t>相移键控（</a:t>
            </a:r>
            <a:r>
              <a:rPr lang="en-US" altLang="zh-CN" dirty="0"/>
              <a:t>PSK</a:t>
            </a:r>
            <a:r>
              <a:rPr lang="zh-CN" altLang="zh-CN" dirty="0"/>
              <a:t>）又称</a:t>
            </a:r>
            <a:r>
              <a:rPr lang="zh-CN" altLang="zh-CN" dirty="0" smtClean="0"/>
              <a:t>调相</a:t>
            </a:r>
            <a:r>
              <a:rPr lang="zh-CN" altLang="en-US" dirty="0" smtClean="0"/>
              <a:t>、相位调制</a:t>
            </a:r>
            <a:r>
              <a:rPr lang="zh-CN" altLang="zh-CN" dirty="0" smtClean="0"/>
              <a:t>，</a:t>
            </a:r>
            <a:r>
              <a:rPr lang="zh-CN" altLang="zh-CN" dirty="0"/>
              <a:t>用载波相位的不同表示不同的数字信号</a:t>
            </a:r>
            <a:endParaRPr lang="zh-CN" altLang="en-US" dirty="0"/>
          </a:p>
          <a:p>
            <a:endParaRPr lang="zh-CN" altLang="en-US" dirty="0"/>
          </a:p>
        </p:txBody>
      </p:sp>
    </p:spTree>
    <p:extLst>
      <p:ext uri="{BB962C8B-B14F-4D97-AF65-F5344CB8AC3E}">
        <p14:creationId xmlns:p14="http://schemas.microsoft.com/office/powerpoint/2010/main" val="29849610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1. </a:t>
            </a:r>
            <a:r>
              <a:rPr lang="zh-CN" altLang="zh-CN" dirty="0">
                <a:solidFill>
                  <a:srgbClr val="FF0000"/>
                </a:solidFill>
              </a:rPr>
              <a:t>幅移键控（</a:t>
            </a:r>
            <a:r>
              <a:rPr lang="en-US" altLang="zh-CN" dirty="0">
                <a:solidFill>
                  <a:srgbClr val="FF0000"/>
                </a:solidFill>
              </a:rPr>
              <a:t>ASK</a:t>
            </a:r>
            <a:r>
              <a:rPr lang="zh-CN" altLang="zh-CN" dirty="0">
                <a:solidFill>
                  <a:srgbClr val="FF0000"/>
                </a:solidFill>
              </a:rPr>
              <a:t>）</a:t>
            </a:r>
            <a:endParaRPr lang="zh-CN" altLang="en-US" dirty="0">
              <a:solidFill>
                <a:srgbClr val="FF0000"/>
              </a:solidFill>
            </a:endParaRPr>
          </a:p>
        </p:txBody>
      </p:sp>
      <p:sp>
        <p:nvSpPr>
          <p:cNvPr id="3" name="内容占位符 2"/>
          <p:cNvSpPr>
            <a:spLocks noGrp="1"/>
          </p:cNvSpPr>
          <p:nvPr>
            <p:ph sz="quarter" idx="1"/>
          </p:nvPr>
        </p:nvSpPr>
        <p:spPr/>
        <p:txBody>
          <a:bodyPr/>
          <a:lstStyle/>
          <a:p>
            <a:r>
              <a:rPr lang="zh-CN" altLang="zh-CN" dirty="0"/>
              <a:t>最基本的调幅即二进制振幅调制（</a:t>
            </a:r>
            <a:r>
              <a:rPr lang="en-US" altLang="zh-CN" dirty="0"/>
              <a:t>2ASK</a:t>
            </a:r>
            <a:r>
              <a:rPr lang="zh-CN" altLang="zh-CN" dirty="0"/>
              <a:t>）</a:t>
            </a:r>
            <a:endParaRPr lang="zh-CN" alt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2276872"/>
            <a:ext cx="7100818" cy="280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999102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多进制</a:t>
            </a:r>
            <a:r>
              <a:rPr lang="en-US" altLang="zh-CN" dirty="0"/>
              <a:t>ASK</a:t>
            </a:r>
            <a:endParaRPr lang="zh-CN" altLang="en-US" dirty="0"/>
          </a:p>
        </p:txBody>
      </p:sp>
      <p:sp>
        <p:nvSpPr>
          <p:cNvPr id="3" name="内容占位符 2"/>
          <p:cNvSpPr>
            <a:spLocks noGrp="1"/>
          </p:cNvSpPr>
          <p:nvPr>
            <p:ph sz="quarter" idx="1"/>
          </p:nvPr>
        </p:nvSpPr>
        <p:spPr/>
        <p:txBody>
          <a:bodyPr/>
          <a:lstStyle/>
          <a:p>
            <a:r>
              <a:rPr lang="zh-CN" altLang="zh-CN" dirty="0"/>
              <a:t>可以把</a:t>
            </a:r>
            <a:r>
              <a:rPr lang="en-US" altLang="zh-CN" dirty="0"/>
              <a:t>2ASK</a:t>
            </a:r>
            <a:r>
              <a:rPr lang="zh-CN" altLang="zh-CN" dirty="0"/>
              <a:t>扩展为</a:t>
            </a:r>
            <a:r>
              <a:rPr lang="en-US" altLang="zh-CN" i="1" dirty="0" smtClean="0"/>
              <a:t>M </a:t>
            </a:r>
            <a:r>
              <a:rPr lang="en-US" altLang="zh-CN" dirty="0" smtClean="0"/>
              <a:t>ASK</a:t>
            </a:r>
            <a:r>
              <a:rPr lang="zh-CN" altLang="zh-CN" dirty="0"/>
              <a:t>（多进制</a:t>
            </a:r>
            <a:r>
              <a:rPr lang="en-US" altLang="zh-CN" dirty="0"/>
              <a:t>ASK</a:t>
            </a:r>
            <a:r>
              <a:rPr lang="zh-CN" altLang="zh-CN" dirty="0"/>
              <a:t>，</a:t>
            </a:r>
            <a:r>
              <a:rPr lang="en-US" altLang="zh-CN" dirty="0"/>
              <a:t>M=2</a:t>
            </a:r>
            <a:r>
              <a:rPr lang="en-US" altLang="zh-CN" baseline="30000" dirty="0"/>
              <a:t>n</a:t>
            </a:r>
            <a:r>
              <a:rPr lang="zh-CN" altLang="zh-CN" dirty="0"/>
              <a:t>），称为</a:t>
            </a:r>
            <a:r>
              <a:rPr lang="en-US" altLang="zh-CN" dirty="0"/>
              <a:t>M</a:t>
            </a:r>
            <a:r>
              <a:rPr lang="zh-CN" altLang="zh-CN" dirty="0"/>
              <a:t>进制</a:t>
            </a:r>
            <a:r>
              <a:rPr lang="zh-CN" altLang="zh-CN" dirty="0" smtClean="0"/>
              <a:t>幅移键控</a:t>
            </a:r>
            <a:endParaRPr lang="en-US" altLang="zh-CN" dirty="0" smtClean="0"/>
          </a:p>
          <a:p>
            <a:r>
              <a:rPr lang="zh-CN" altLang="zh-CN" dirty="0"/>
              <a:t>将载波调制出</a:t>
            </a:r>
            <a:r>
              <a:rPr lang="en-US" altLang="zh-CN" dirty="0"/>
              <a:t>M</a:t>
            </a:r>
            <a:r>
              <a:rPr lang="zh-CN" altLang="zh-CN" dirty="0"/>
              <a:t>种幅度</a:t>
            </a:r>
            <a:r>
              <a:rPr lang="zh-CN" altLang="zh-CN" dirty="0" smtClean="0"/>
              <a:t>，具有</a:t>
            </a:r>
            <a:r>
              <a:rPr lang="en-US" altLang="zh-CN" dirty="0"/>
              <a:t>M</a:t>
            </a:r>
            <a:r>
              <a:rPr lang="zh-CN" altLang="zh-CN" dirty="0"/>
              <a:t>种码元</a:t>
            </a:r>
            <a:r>
              <a:rPr lang="zh-CN" altLang="zh-CN" dirty="0" smtClean="0"/>
              <a:t>，可以</a:t>
            </a:r>
            <a:r>
              <a:rPr lang="zh-CN" altLang="zh-CN" dirty="0"/>
              <a:t>用一段载波（码元）携带</a:t>
            </a:r>
            <a:r>
              <a:rPr lang="en-US" altLang="zh-CN" dirty="0"/>
              <a:t>n</a:t>
            </a:r>
            <a:r>
              <a:rPr lang="zh-CN" altLang="zh-CN" dirty="0"/>
              <a:t>比特的</a:t>
            </a:r>
            <a:r>
              <a:rPr lang="zh-CN" altLang="zh-CN" dirty="0" smtClean="0"/>
              <a:t>基带信号</a:t>
            </a:r>
            <a:endParaRPr lang="en-US" altLang="zh-CN" dirty="0" smtClean="0"/>
          </a:p>
          <a:p>
            <a:endParaRPr lang="zh-CN" alt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3356992"/>
            <a:ext cx="5832648"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74287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
          </p:nvPr>
        </p:nvSpPr>
        <p:spPr/>
        <p:txBody>
          <a:bodyPr/>
          <a:lstStyle/>
          <a:p>
            <a:r>
              <a:rPr lang="zh-CN" altLang="zh-CN" dirty="0"/>
              <a:t>多进制调制（包括下面的调频、调相）系统具有如下两个特点：</a:t>
            </a:r>
          </a:p>
          <a:p>
            <a:pPr lvl="1"/>
            <a:r>
              <a:rPr lang="zh-CN" altLang="zh-CN" dirty="0"/>
              <a:t>当信道频带受限时</a:t>
            </a:r>
            <a:r>
              <a:rPr lang="zh-CN" altLang="zh-CN" dirty="0" smtClean="0"/>
              <a:t>，让</a:t>
            </a:r>
            <a:r>
              <a:rPr lang="zh-CN" altLang="zh-CN" dirty="0"/>
              <a:t>每个码元携带</a:t>
            </a:r>
            <a:r>
              <a:rPr lang="en-US" altLang="zh-CN" dirty="0"/>
              <a:t>n</a:t>
            </a:r>
            <a:r>
              <a:rPr lang="zh-CN" altLang="zh-CN" dirty="0"/>
              <a:t>比特数据，增加数据传输率。不过这将增加实现上的复杂性，容易增大误码率。</a:t>
            </a:r>
            <a:r>
              <a:rPr lang="en-US" altLang="zh-CN" dirty="0"/>
              <a:t> </a:t>
            </a:r>
            <a:endParaRPr lang="zh-CN" altLang="zh-CN" dirty="0"/>
          </a:p>
          <a:p>
            <a:pPr lvl="1"/>
            <a:r>
              <a:rPr lang="zh-CN" altLang="zh-CN" dirty="0"/>
              <a:t>在传输相同数据传输率的情况下，多进制方式的码元传输速率（波特率）比二进制方式低，持续时间比二进制要宽，可以减小码间干扰</a:t>
            </a:r>
            <a:endParaRPr lang="zh-CN" altLang="en-US" dirty="0"/>
          </a:p>
        </p:txBody>
      </p:sp>
    </p:spTree>
    <p:extLst>
      <p:ext uri="{BB962C8B-B14F-4D97-AF65-F5344CB8AC3E}">
        <p14:creationId xmlns:p14="http://schemas.microsoft.com/office/powerpoint/2010/main" val="173191912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2. </a:t>
            </a:r>
            <a:r>
              <a:rPr lang="zh-CN" altLang="zh-CN" dirty="0">
                <a:solidFill>
                  <a:srgbClr val="FF0000"/>
                </a:solidFill>
              </a:rPr>
              <a:t>频移键控（</a:t>
            </a:r>
            <a:r>
              <a:rPr lang="en-US" altLang="zh-CN" dirty="0">
                <a:solidFill>
                  <a:srgbClr val="FF0000"/>
                </a:solidFill>
              </a:rPr>
              <a:t>FSK</a:t>
            </a:r>
            <a:r>
              <a:rPr lang="zh-CN" altLang="zh-CN" dirty="0">
                <a:solidFill>
                  <a:srgbClr val="FF0000"/>
                </a:solidFill>
              </a:rPr>
              <a:t>）</a:t>
            </a:r>
            <a:endParaRPr lang="zh-CN" altLang="en-US" dirty="0">
              <a:solidFill>
                <a:srgbClr val="FF0000"/>
              </a:solidFill>
            </a:endParaRPr>
          </a:p>
        </p:txBody>
      </p:sp>
      <p:sp>
        <p:nvSpPr>
          <p:cNvPr id="3" name="内容占位符 2"/>
          <p:cNvSpPr>
            <a:spLocks noGrp="1"/>
          </p:cNvSpPr>
          <p:nvPr>
            <p:ph sz="quarter" idx="1"/>
          </p:nvPr>
        </p:nvSpPr>
        <p:spPr/>
        <p:txBody>
          <a:bodyPr/>
          <a:lstStyle/>
          <a:p>
            <a:r>
              <a:rPr lang="zh-CN" altLang="zh-CN" dirty="0"/>
              <a:t>最基本的调频即二进制频率调制（</a:t>
            </a:r>
            <a:r>
              <a:rPr lang="en-US" altLang="zh-CN" dirty="0"/>
              <a:t>2FSK</a:t>
            </a:r>
            <a:r>
              <a:rPr lang="zh-CN" altLang="zh-CN" dirty="0"/>
              <a:t>）</a:t>
            </a: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1" y="2132856"/>
            <a:ext cx="6481623"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08883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多进</a:t>
            </a:r>
            <a:r>
              <a:rPr lang="zh-CN" altLang="en-US" dirty="0" smtClean="0"/>
              <a:t>制</a:t>
            </a:r>
            <a:r>
              <a:rPr lang="en-US" altLang="zh-CN" dirty="0"/>
              <a:t>FSK</a:t>
            </a:r>
            <a:endParaRPr lang="zh-CN" altLang="en-US" dirty="0"/>
          </a:p>
        </p:txBody>
      </p:sp>
      <p:sp>
        <p:nvSpPr>
          <p:cNvPr id="3" name="内容占位符 2"/>
          <p:cNvSpPr>
            <a:spLocks noGrp="1"/>
          </p:cNvSpPr>
          <p:nvPr>
            <p:ph sz="quarter" idx="1"/>
          </p:nvPr>
        </p:nvSpPr>
        <p:spPr/>
        <p:txBody>
          <a:bodyPr/>
          <a:lstStyle/>
          <a:p>
            <a:r>
              <a:rPr lang="zh-CN" altLang="zh-CN" dirty="0"/>
              <a:t>同样可以把</a:t>
            </a:r>
            <a:r>
              <a:rPr lang="en-US" altLang="zh-CN" dirty="0"/>
              <a:t>2FSK</a:t>
            </a:r>
            <a:r>
              <a:rPr lang="zh-CN" altLang="zh-CN" dirty="0"/>
              <a:t>推广到多进制频移键控（</a:t>
            </a:r>
            <a:r>
              <a:rPr lang="en-US" altLang="zh-CN" i="1" dirty="0" smtClean="0"/>
              <a:t>M </a:t>
            </a:r>
            <a:r>
              <a:rPr lang="en-US" altLang="zh-CN" dirty="0" smtClean="0"/>
              <a:t>FSK</a:t>
            </a:r>
            <a:r>
              <a:rPr lang="zh-CN" altLang="zh-CN" dirty="0"/>
              <a:t>，</a:t>
            </a:r>
            <a:r>
              <a:rPr lang="en-US" altLang="zh-CN" dirty="0"/>
              <a:t>M=2</a:t>
            </a:r>
            <a:r>
              <a:rPr lang="en-US" altLang="zh-CN" baseline="30000" dirty="0"/>
              <a:t>n</a:t>
            </a:r>
            <a:r>
              <a:rPr lang="zh-CN" altLang="zh-CN" dirty="0"/>
              <a:t>）</a:t>
            </a:r>
            <a:endParaRPr lang="zh-CN"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9052" y="2132856"/>
            <a:ext cx="6586256"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39503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3. </a:t>
            </a:r>
            <a:r>
              <a:rPr lang="zh-CN" altLang="zh-CN" dirty="0">
                <a:solidFill>
                  <a:srgbClr val="FF0000"/>
                </a:solidFill>
              </a:rPr>
              <a:t>相移键控（</a:t>
            </a:r>
            <a:r>
              <a:rPr lang="en-US" altLang="zh-CN" dirty="0">
                <a:solidFill>
                  <a:srgbClr val="FF0000"/>
                </a:solidFill>
              </a:rPr>
              <a:t>PSK</a:t>
            </a:r>
            <a:r>
              <a:rPr lang="zh-CN" altLang="zh-CN" dirty="0">
                <a:solidFill>
                  <a:srgbClr val="FF0000"/>
                </a:solidFill>
              </a:rPr>
              <a:t>）</a:t>
            </a:r>
            <a:endParaRPr lang="zh-CN" altLang="en-US" dirty="0">
              <a:solidFill>
                <a:srgbClr val="FF0000"/>
              </a:solidFill>
            </a:endParaRPr>
          </a:p>
        </p:txBody>
      </p:sp>
      <p:sp>
        <p:nvSpPr>
          <p:cNvPr id="3" name="内容占位符 2"/>
          <p:cNvSpPr>
            <a:spLocks noGrp="1"/>
          </p:cNvSpPr>
          <p:nvPr>
            <p:ph sz="quarter" idx="1"/>
          </p:nvPr>
        </p:nvSpPr>
        <p:spPr/>
        <p:txBody>
          <a:bodyPr/>
          <a:lstStyle/>
          <a:p>
            <a:r>
              <a:rPr lang="zh-CN" altLang="zh-CN" dirty="0"/>
              <a:t>用不同相位的信号来表示</a:t>
            </a:r>
            <a:r>
              <a:rPr lang="zh-CN" altLang="zh-CN" dirty="0" smtClean="0"/>
              <a:t>信息</a:t>
            </a:r>
            <a:endParaRPr lang="en-US" altLang="zh-CN" dirty="0" smtClean="0"/>
          </a:p>
          <a:p>
            <a:r>
              <a:rPr lang="zh-CN" altLang="zh-CN" dirty="0" smtClean="0"/>
              <a:t>可分为</a:t>
            </a:r>
            <a:endParaRPr lang="en-US" altLang="zh-CN" dirty="0" smtClean="0"/>
          </a:p>
          <a:p>
            <a:pPr lvl="1"/>
            <a:r>
              <a:rPr lang="zh-CN" altLang="zh-CN" dirty="0" smtClean="0"/>
              <a:t>绝对</a:t>
            </a:r>
            <a:r>
              <a:rPr lang="zh-CN" altLang="zh-CN" dirty="0"/>
              <a:t>相移键控（</a:t>
            </a:r>
            <a:r>
              <a:rPr lang="en-US" altLang="zh-CN" dirty="0"/>
              <a:t>PSK</a:t>
            </a:r>
            <a:r>
              <a:rPr lang="zh-CN" altLang="zh-CN" dirty="0" smtClean="0"/>
              <a:t>）</a:t>
            </a:r>
            <a:endParaRPr lang="en-US" altLang="zh-CN" dirty="0" smtClean="0"/>
          </a:p>
          <a:p>
            <a:pPr lvl="1"/>
            <a:r>
              <a:rPr lang="zh-CN" altLang="zh-CN" dirty="0" smtClean="0"/>
              <a:t>相对</a:t>
            </a:r>
            <a:r>
              <a:rPr lang="zh-CN" altLang="zh-CN" dirty="0"/>
              <a:t>相移键控（</a:t>
            </a:r>
            <a:r>
              <a:rPr lang="en-US" altLang="zh-CN" dirty="0"/>
              <a:t>DPSK</a:t>
            </a:r>
            <a:r>
              <a:rPr lang="zh-CN" altLang="zh-CN" dirty="0"/>
              <a:t>，又称差分相移键控）</a:t>
            </a:r>
            <a:endParaRPr lang="zh-CN" altLang="en-US" dirty="0"/>
          </a:p>
        </p:txBody>
      </p:sp>
    </p:spTree>
    <p:extLst>
      <p:ext uri="{BB962C8B-B14F-4D97-AF65-F5344CB8AC3E}">
        <p14:creationId xmlns:p14="http://schemas.microsoft.com/office/powerpoint/2010/main" val="2725378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zh-CN" altLang="en-US" dirty="0"/>
          </a:p>
        </p:txBody>
      </p:sp>
      <p:sp>
        <p:nvSpPr>
          <p:cNvPr id="3" name="内容占位符 2"/>
          <p:cNvSpPr>
            <a:spLocks noGrp="1"/>
          </p:cNvSpPr>
          <p:nvPr>
            <p:ph sz="quarter" idx="1"/>
          </p:nvPr>
        </p:nvSpPr>
        <p:spPr/>
        <p:txBody>
          <a:bodyPr>
            <a:normAutofit/>
          </a:bodyPr>
          <a:lstStyle/>
          <a:p>
            <a:r>
              <a:rPr lang="en-US" altLang="zh-CN" dirty="0"/>
              <a:t>4.1 </a:t>
            </a:r>
            <a:r>
              <a:rPr lang="zh-CN" altLang="zh-CN" dirty="0"/>
              <a:t>物理层的主要</a:t>
            </a:r>
            <a:r>
              <a:rPr lang="zh-CN" altLang="zh-CN" dirty="0" smtClean="0"/>
              <a:t>工作</a:t>
            </a:r>
            <a:endParaRPr lang="en-US" altLang="zh-CN" dirty="0" smtClean="0"/>
          </a:p>
          <a:p>
            <a:pPr lvl="1"/>
            <a:r>
              <a:rPr lang="en-US" altLang="zh-CN" dirty="0">
                <a:solidFill>
                  <a:srgbClr val="FF0000"/>
                </a:solidFill>
              </a:rPr>
              <a:t>4.1.1 </a:t>
            </a:r>
            <a:r>
              <a:rPr lang="zh-CN" altLang="zh-CN" dirty="0">
                <a:solidFill>
                  <a:srgbClr val="FF0000"/>
                </a:solidFill>
              </a:rPr>
              <a:t>传输介质</a:t>
            </a:r>
          </a:p>
          <a:p>
            <a:pPr lvl="1"/>
            <a:r>
              <a:rPr lang="en-US" altLang="zh-CN" dirty="0"/>
              <a:t>4.1.2 </a:t>
            </a:r>
            <a:r>
              <a:rPr lang="zh-CN" altLang="zh-CN" dirty="0"/>
              <a:t>通信模型</a:t>
            </a:r>
          </a:p>
          <a:p>
            <a:pPr lvl="1"/>
            <a:r>
              <a:rPr lang="en-US" altLang="zh-CN" dirty="0"/>
              <a:t>4.1.3 </a:t>
            </a:r>
            <a:r>
              <a:rPr lang="zh-CN" altLang="zh-CN" dirty="0"/>
              <a:t>一些概念：基带、宽带、码元、波特率</a:t>
            </a:r>
          </a:p>
          <a:p>
            <a:pPr lvl="1"/>
            <a:r>
              <a:rPr lang="en-US" altLang="zh-CN" dirty="0"/>
              <a:t>4.1.4 </a:t>
            </a:r>
            <a:r>
              <a:rPr lang="zh-CN" altLang="zh-CN" dirty="0"/>
              <a:t>编码</a:t>
            </a:r>
          </a:p>
          <a:p>
            <a:pPr lvl="1"/>
            <a:r>
              <a:rPr lang="en-US" altLang="zh-CN" dirty="0"/>
              <a:t>4.1.5 </a:t>
            </a:r>
            <a:r>
              <a:rPr lang="zh-CN" altLang="zh-CN" dirty="0"/>
              <a:t>调制</a:t>
            </a:r>
          </a:p>
          <a:p>
            <a:pPr lvl="1"/>
            <a:r>
              <a:rPr lang="en-US" altLang="zh-CN" dirty="0"/>
              <a:t>4.1.6 </a:t>
            </a:r>
            <a:r>
              <a:rPr lang="zh-CN" altLang="zh-CN" dirty="0"/>
              <a:t>奈氏准则</a:t>
            </a:r>
          </a:p>
          <a:p>
            <a:pPr lvl="1"/>
            <a:r>
              <a:rPr lang="en-US" altLang="zh-CN" dirty="0"/>
              <a:t>4.1.7 </a:t>
            </a:r>
            <a:r>
              <a:rPr lang="zh-CN" altLang="zh-CN" dirty="0"/>
              <a:t>香农定理</a:t>
            </a:r>
          </a:p>
          <a:p>
            <a:r>
              <a:rPr lang="en-US" altLang="zh-CN" dirty="0" smtClean="0"/>
              <a:t>4.2 </a:t>
            </a:r>
            <a:r>
              <a:rPr lang="zh-CN" altLang="zh-CN" dirty="0"/>
              <a:t>数据链路层的主要工作</a:t>
            </a:r>
          </a:p>
          <a:p>
            <a:r>
              <a:rPr lang="en-US" altLang="zh-CN" dirty="0"/>
              <a:t>4.3 </a:t>
            </a:r>
            <a:r>
              <a:rPr lang="zh-CN" altLang="zh-CN" dirty="0"/>
              <a:t>差错检测</a:t>
            </a:r>
          </a:p>
          <a:p>
            <a:endParaRPr lang="zh-CN" altLang="en-US" dirty="0"/>
          </a:p>
        </p:txBody>
      </p:sp>
    </p:spTree>
    <p:extLst>
      <p:ext uri="{BB962C8B-B14F-4D97-AF65-F5344CB8AC3E}">
        <p14:creationId xmlns:p14="http://schemas.microsoft.com/office/powerpoint/2010/main" val="142705345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二进制绝对相移键控（</a:t>
            </a:r>
            <a:r>
              <a:rPr lang="en-US" altLang="zh-CN" dirty="0"/>
              <a:t>2PSK</a:t>
            </a:r>
            <a:r>
              <a:rPr lang="zh-CN" altLang="zh-CN" dirty="0"/>
              <a:t>）</a:t>
            </a:r>
            <a:endParaRPr lang="zh-CN" altLang="en-US" dirty="0"/>
          </a:p>
        </p:txBody>
      </p:sp>
      <p:sp>
        <p:nvSpPr>
          <p:cNvPr id="3" name="内容占位符 2"/>
          <p:cNvSpPr>
            <a:spLocks noGrp="1"/>
          </p:cNvSpPr>
          <p:nvPr>
            <p:ph sz="quarter" idx="1"/>
          </p:nvPr>
        </p:nvSpPr>
        <p:spPr/>
        <p:txBody>
          <a:bodyPr/>
          <a:lstStyle/>
          <a:p>
            <a:r>
              <a:rPr lang="zh-CN" altLang="zh-CN" dirty="0"/>
              <a:t>用基带二进制信号来改变载波的两个相位</a:t>
            </a:r>
            <a:endParaRPr lang="zh-CN"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132856"/>
            <a:ext cx="6696744" cy="4047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089387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相对相移键控</a:t>
            </a:r>
            <a:endParaRPr lang="zh-CN" altLang="en-US" dirty="0"/>
          </a:p>
        </p:txBody>
      </p:sp>
      <p:sp>
        <p:nvSpPr>
          <p:cNvPr id="3" name="内容占位符 2"/>
          <p:cNvSpPr>
            <a:spLocks noGrp="1"/>
          </p:cNvSpPr>
          <p:nvPr>
            <p:ph sz="quarter" idx="1"/>
          </p:nvPr>
        </p:nvSpPr>
        <p:spPr/>
        <p:txBody>
          <a:bodyPr/>
          <a:lstStyle/>
          <a:p>
            <a:r>
              <a:rPr lang="zh-CN" altLang="zh-CN" dirty="0" smtClean="0"/>
              <a:t>用</a:t>
            </a:r>
            <a:r>
              <a:rPr lang="zh-CN" altLang="zh-CN" dirty="0"/>
              <a:t>前后相邻码元的载波相位是否变化来代表不同的</a:t>
            </a:r>
            <a:r>
              <a:rPr lang="zh-CN" altLang="zh-CN" dirty="0" smtClean="0"/>
              <a:t>信息</a:t>
            </a:r>
            <a:endParaRPr lang="en-US" altLang="zh-CN" dirty="0" smtClean="0"/>
          </a:p>
          <a:p>
            <a:endParaRPr lang="zh-CN"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2204864"/>
            <a:ext cx="6644667"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5772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多进</a:t>
            </a:r>
            <a:r>
              <a:rPr lang="zh-CN" altLang="zh-CN" dirty="0" smtClean="0"/>
              <a:t>制</a:t>
            </a:r>
            <a:r>
              <a:rPr lang="en-US" altLang="zh-CN" dirty="0"/>
              <a:t>PSK</a:t>
            </a:r>
            <a:endParaRPr lang="zh-CN" altLang="en-US" dirty="0"/>
          </a:p>
        </p:txBody>
      </p:sp>
      <p:sp>
        <p:nvSpPr>
          <p:cNvPr id="3" name="内容占位符 2"/>
          <p:cNvSpPr>
            <a:spLocks noGrp="1"/>
          </p:cNvSpPr>
          <p:nvPr>
            <p:ph sz="quarter" idx="1"/>
          </p:nvPr>
        </p:nvSpPr>
        <p:spPr/>
        <p:txBody>
          <a:bodyPr>
            <a:normAutofit fontScale="92500" lnSpcReduction="20000"/>
          </a:bodyPr>
          <a:lstStyle/>
          <a:p>
            <a:r>
              <a:rPr lang="zh-CN" altLang="zh-CN" dirty="0"/>
              <a:t>同样可将</a:t>
            </a:r>
            <a:r>
              <a:rPr lang="en-US" altLang="zh-CN" dirty="0"/>
              <a:t>2PSK</a:t>
            </a:r>
            <a:r>
              <a:rPr lang="zh-CN" altLang="zh-CN" dirty="0"/>
              <a:t>推广到多进制相移键控（</a:t>
            </a:r>
            <a:r>
              <a:rPr lang="en-US" altLang="zh-CN" dirty="0"/>
              <a:t>MPSK</a:t>
            </a:r>
            <a:r>
              <a:rPr lang="zh-CN" altLang="zh-CN" dirty="0"/>
              <a:t>，</a:t>
            </a:r>
            <a:r>
              <a:rPr lang="en-US" altLang="zh-CN" dirty="0"/>
              <a:t>M=2</a:t>
            </a:r>
            <a:r>
              <a:rPr lang="en-US" altLang="zh-CN" baseline="30000" dirty="0"/>
              <a:t>n</a:t>
            </a:r>
            <a:r>
              <a:rPr lang="zh-CN" altLang="zh-CN" dirty="0" smtClean="0"/>
              <a:t>），</a:t>
            </a:r>
            <a:endParaRPr lang="en-US" altLang="zh-CN" dirty="0" smtClean="0"/>
          </a:p>
          <a:p>
            <a:r>
              <a:rPr lang="en-US" altLang="zh-CN" dirty="0" smtClean="0"/>
              <a:t>4PSK</a:t>
            </a:r>
            <a:r>
              <a:rPr lang="zh-CN" altLang="zh-CN" dirty="0"/>
              <a:t>可采用</a:t>
            </a:r>
            <a:r>
              <a:rPr lang="en-US" altLang="zh-CN" dirty="0"/>
              <a:t>0</a:t>
            </a:r>
            <a:r>
              <a:rPr lang="zh-CN" altLang="zh-CN" dirty="0"/>
              <a:t>、</a:t>
            </a:r>
            <a:r>
              <a:rPr lang="en-US" altLang="zh-CN" dirty="0"/>
              <a:t>π/2</a:t>
            </a:r>
            <a:r>
              <a:rPr lang="zh-CN" altLang="zh-CN" dirty="0"/>
              <a:t>、</a:t>
            </a:r>
            <a:r>
              <a:rPr lang="en-US" altLang="zh-CN" dirty="0"/>
              <a:t>π</a:t>
            </a:r>
            <a:r>
              <a:rPr lang="zh-CN" altLang="zh-CN" dirty="0"/>
              <a:t>、</a:t>
            </a:r>
            <a:r>
              <a:rPr lang="en-US" altLang="zh-CN" dirty="0"/>
              <a:t>3π/2</a:t>
            </a:r>
            <a:r>
              <a:rPr lang="zh-CN" altLang="zh-CN" dirty="0"/>
              <a:t>（或</a:t>
            </a:r>
            <a:r>
              <a:rPr lang="en-US" altLang="zh-CN" dirty="0"/>
              <a:t>π/4</a:t>
            </a:r>
            <a:r>
              <a:rPr lang="zh-CN" altLang="zh-CN" dirty="0"/>
              <a:t>、</a:t>
            </a:r>
            <a:r>
              <a:rPr lang="en-US" altLang="zh-CN" dirty="0"/>
              <a:t>3π/4</a:t>
            </a:r>
            <a:r>
              <a:rPr lang="zh-CN" altLang="zh-CN" dirty="0"/>
              <a:t>、</a:t>
            </a:r>
            <a:r>
              <a:rPr lang="en-US" altLang="zh-CN" dirty="0"/>
              <a:t>5π/4</a:t>
            </a:r>
            <a:r>
              <a:rPr lang="zh-CN" altLang="zh-CN" dirty="0"/>
              <a:t>、</a:t>
            </a:r>
            <a:r>
              <a:rPr lang="en-US" altLang="zh-CN" dirty="0"/>
              <a:t>7π/4</a:t>
            </a:r>
            <a:r>
              <a:rPr lang="zh-CN" altLang="zh-CN" dirty="0"/>
              <a:t>）分别代表</a:t>
            </a:r>
            <a:r>
              <a:rPr lang="en-US" altLang="zh-CN" dirty="0"/>
              <a:t>00</a:t>
            </a:r>
            <a:r>
              <a:rPr lang="zh-CN" altLang="zh-CN" dirty="0"/>
              <a:t>、</a:t>
            </a:r>
            <a:r>
              <a:rPr lang="en-US" altLang="zh-CN" dirty="0"/>
              <a:t>01</a:t>
            </a:r>
            <a:r>
              <a:rPr lang="zh-CN" altLang="zh-CN" dirty="0"/>
              <a:t>、</a:t>
            </a:r>
            <a:r>
              <a:rPr lang="en-US" altLang="zh-CN" dirty="0"/>
              <a:t>10</a:t>
            </a:r>
            <a:r>
              <a:rPr lang="zh-CN" altLang="zh-CN" dirty="0"/>
              <a:t>、</a:t>
            </a:r>
            <a:r>
              <a:rPr lang="en-US" altLang="zh-CN" dirty="0" smtClean="0"/>
              <a:t>11</a:t>
            </a:r>
          </a:p>
          <a:p>
            <a:r>
              <a:rPr lang="zh-CN" altLang="zh-CN" dirty="0" smtClean="0"/>
              <a:t>星座图</a:t>
            </a:r>
            <a:endParaRPr lang="en-US" altLang="zh-CN" dirty="0" smtClean="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smtClean="0"/>
          </a:p>
          <a:p>
            <a:endParaRPr lang="en-US" altLang="zh-CN" dirty="0"/>
          </a:p>
          <a:p>
            <a:r>
              <a:rPr lang="en-US" altLang="zh-CN" dirty="0" smtClean="0"/>
              <a:t>4PSK</a:t>
            </a:r>
            <a:r>
              <a:rPr lang="zh-CN" altLang="zh-CN" dirty="0"/>
              <a:t>又称为正交相移键控（</a:t>
            </a:r>
            <a:r>
              <a:rPr lang="en-US" altLang="zh-CN" dirty="0"/>
              <a:t>QPSK</a:t>
            </a:r>
            <a:r>
              <a:rPr lang="zh-CN" altLang="zh-CN" dirty="0"/>
              <a:t>）</a:t>
            </a:r>
            <a:endParaRPr lang="zh-CN" alt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8869" y="3140968"/>
            <a:ext cx="5545910"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标注 3"/>
          <p:cNvSpPr/>
          <p:nvPr/>
        </p:nvSpPr>
        <p:spPr>
          <a:xfrm>
            <a:off x="5975648" y="12082"/>
            <a:ext cx="2844824" cy="1328686"/>
          </a:xfrm>
          <a:prstGeom prst="wedgeRectCallout">
            <a:avLst>
              <a:gd name="adj1" fmla="val -200011"/>
              <a:gd name="adj2" fmla="val 156252"/>
            </a:avLst>
          </a:prstGeom>
          <a:solidFill>
            <a:schemeClr val="accent2">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dirty="0">
                <a:solidFill>
                  <a:schemeClr val="tx1"/>
                </a:solidFill>
                <a:latin typeface="黑体" pitchFamily="49" charset="-122"/>
                <a:ea typeface="黑体" pitchFamily="49" charset="-122"/>
              </a:rPr>
              <a:t>通信领域中将数字信号在复平面上表示，以直观的表示信号以及信号之间的关系，称之为星座图</a:t>
            </a:r>
            <a:endParaRPr lang="zh-CN" altLang="en-US" dirty="0">
              <a:solidFill>
                <a:schemeClr val="tx1"/>
              </a:solidFill>
              <a:latin typeface="黑体" pitchFamily="49" charset="-122"/>
              <a:ea typeface="黑体" pitchFamily="49" charset="-122"/>
            </a:endParaRPr>
          </a:p>
        </p:txBody>
      </p:sp>
    </p:spTree>
    <p:extLst>
      <p:ext uri="{BB962C8B-B14F-4D97-AF65-F5344CB8AC3E}">
        <p14:creationId xmlns:p14="http://schemas.microsoft.com/office/powerpoint/2010/main" val="2176512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zh-CN" dirty="0"/>
              <a:t>组合方式</a:t>
            </a:r>
            <a:endParaRPr lang="zh-CN" altLang="en-US" dirty="0"/>
          </a:p>
        </p:txBody>
      </p:sp>
      <p:sp>
        <p:nvSpPr>
          <p:cNvPr id="3" name="内容占位符 2"/>
          <p:cNvSpPr>
            <a:spLocks noGrp="1"/>
          </p:cNvSpPr>
          <p:nvPr>
            <p:ph sz="quarter" idx="1"/>
          </p:nvPr>
        </p:nvSpPr>
        <p:spPr/>
        <p:txBody>
          <a:bodyPr/>
          <a:lstStyle/>
          <a:p>
            <a:r>
              <a:rPr lang="zh-CN" altLang="zh-CN" dirty="0"/>
              <a:t>为了提供更高的效率</a:t>
            </a:r>
            <a:r>
              <a:rPr lang="zh-CN" altLang="zh-CN" dirty="0" smtClean="0"/>
              <a:t>，可以</a:t>
            </a:r>
            <a:r>
              <a:rPr lang="zh-CN" altLang="zh-CN" dirty="0"/>
              <a:t>把三种</a:t>
            </a:r>
            <a:r>
              <a:rPr lang="zh-CN" altLang="zh-CN" dirty="0" smtClean="0"/>
              <a:t>基本调制</a:t>
            </a:r>
            <a:r>
              <a:rPr lang="zh-CN" altLang="zh-CN" dirty="0"/>
              <a:t>方案</a:t>
            </a:r>
            <a:r>
              <a:rPr lang="zh-CN" altLang="zh-CN" dirty="0" smtClean="0"/>
              <a:t>进行组合</a:t>
            </a:r>
            <a:r>
              <a:rPr lang="zh-CN" altLang="zh-CN" dirty="0"/>
              <a:t>，形成更加复杂的调制方式，组成更多种类的码元</a:t>
            </a:r>
            <a:endParaRPr lang="zh-CN" alt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996951"/>
            <a:ext cx="3600450" cy="305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2943175"/>
            <a:ext cx="3480616"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860032" y="6237312"/>
            <a:ext cx="3120576" cy="369332"/>
          </a:xfrm>
          <a:prstGeom prst="rect">
            <a:avLst/>
          </a:prstGeom>
          <a:noFill/>
        </p:spPr>
        <p:txBody>
          <a:bodyPr wrap="square" rtlCol="0">
            <a:spAutoFit/>
          </a:bodyPr>
          <a:lstStyle/>
          <a:p>
            <a:r>
              <a:rPr lang="en-US" altLang="zh-CN" dirty="0" smtClean="0">
                <a:solidFill>
                  <a:srgbClr val="FF0000"/>
                </a:solidFill>
                <a:latin typeface="黑体" pitchFamily="49" charset="-122"/>
                <a:ea typeface="黑体" pitchFamily="49" charset="-122"/>
              </a:rPr>
              <a:t>802.11ac</a:t>
            </a:r>
            <a:r>
              <a:rPr lang="zh-CN" altLang="en-US" dirty="0" smtClean="0">
                <a:solidFill>
                  <a:srgbClr val="FF0000"/>
                </a:solidFill>
                <a:latin typeface="黑体" pitchFamily="49" charset="-122"/>
                <a:ea typeface="黑体" pitchFamily="49" charset="-122"/>
              </a:rPr>
              <a:t>调制方式</a:t>
            </a:r>
            <a:endParaRPr lang="zh-CN" altLang="en-US" dirty="0">
              <a:solidFill>
                <a:srgbClr val="FF0000"/>
              </a:solidFill>
              <a:latin typeface="黑体" pitchFamily="49" charset="-122"/>
              <a:ea typeface="黑体" pitchFamily="49" charset="-122"/>
            </a:endParaRPr>
          </a:p>
        </p:txBody>
      </p:sp>
    </p:spTree>
    <p:extLst>
      <p:ext uri="{BB962C8B-B14F-4D97-AF65-F5344CB8AC3E}">
        <p14:creationId xmlns:p14="http://schemas.microsoft.com/office/powerpoint/2010/main" val="36564712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zh-CN" dirty="0" smtClean="0"/>
                  <a:t>一</a:t>
                </a:r>
                <a:r>
                  <a:rPr lang="zh-CN" altLang="zh-CN" dirty="0"/>
                  <a:t>个码元能够携带的比特数目（</a:t>
                </a:r>
                <a:r>
                  <a:rPr lang="en-US" altLang="zh-CN" dirty="0"/>
                  <a:t>n</a:t>
                </a:r>
                <a:r>
                  <a:rPr lang="zh-CN" altLang="zh-CN" dirty="0"/>
                  <a:t>）和码元种类（</a:t>
                </a:r>
                <a:r>
                  <a:rPr lang="en-US" altLang="zh-CN" dirty="0"/>
                  <a:t>M</a:t>
                </a:r>
                <a:r>
                  <a:rPr lang="zh-CN" altLang="zh-CN" dirty="0"/>
                  <a:t>）的关系如下：</a:t>
                </a:r>
              </a:p>
              <a:p>
                <a14:m>
                  <m:oMath xmlns:m="http://schemas.openxmlformats.org/officeDocument/2006/math">
                    <m:r>
                      <m:rPr>
                        <m:sty m:val="p"/>
                      </m:rPr>
                      <a:rPr lang="en-US" altLang="zh-CN">
                        <a:latin typeface="Cambria Math"/>
                      </a:rPr>
                      <m:t>n</m:t>
                    </m:r>
                    <m:r>
                      <a:rPr lang="en-US" altLang="zh-CN">
                        <a:latin typeface="Cambria Math"/>
                      </a:rPr>
                      <m:t>=</m:t>
                    </m:r>
                    <m:sSub>
                      <m:sSubPr>
                        <m:ctrlPr>
                          <a:rPr lang="zh-CN" altLang="zh-CN" i="1">
                            <a:latin typeface="Cambria Math"/>
                          </a:rPr>
                        </m:ctrlPr>
                      </m:sSubPr>
                      <m:e>
                        <m:r>
                          <m:rPr>
                            <m:sty m:val="p"/>
                          </m:rPr>
                          <a:rPr lang="en-US" altLang="zh-CN">
                            <a:latin typeface="Cambria Math"/>
                          </a:rPr>
                          <m:t>log</m:t>
                        </m:r>
                      </m:e>
                      <m:sub>
                        <m:r>
                          <a:rPr lang="en-US" altLang="zh-CN" i="1">
                            <a:latin typeface="Cambria Math"/>
                          </a:rPr>
                          <m:t>2</m:t>
                        </m:r>
                      </m:sub>
                    </m:sSub>
                    <m:r>
                      <a:rPr lang="en-US" altLang="zh-CN" i="1">
                        <a:latin typeface="Cambria Math"/>
                      </a:rPr>
                      <m:t>𝑀</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rotWithShape="1">
                <a:blip r:embed="rId2"/>
                <a:stretch>
                  <a:fillRect l="-789" t="-10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394931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 </a:t>
            </a:r>
            <a:r>
              <a:rPr lang="zh-CN" altLang="zh-CN" dirty="0"/>
              <a:t>如何提高数据传输率</a:t>
            </a:r>
            <a:endParaRPr lang="zh-CN" altLang="en-US" dirty="0"/>
          </a:p>
        </p:txBody>
      </p:sp>
      <p:sp>
        <p:nvSpPr>
          <p:cNvPr id="3" name="内容占位符 2"/>
          <p:cNvSpPr>
            <a:spLocks noGrp="1"/>
          </p:cNvSpPr>
          <p:nvPr>
            <p:ph sz="quarter" idx="1"/>
          </p:nvPr>
        </p:nvSpPr>
        <p:spPr/>
        <p:txBody>
          <a:bodyPr/>
          <a:lstStyle/>
          <a:p>
            <a:pPr lvl="0"/>
            <a:r>
              <a:rPr lang="zh-CN" altLang="zh-CN" dirty="0"/>
              <a:t>增加码元的传输速率（波特率），数据是码元携带的，波特率高了，数据率自然高。</a:t>
            </a:r>
          </a:p>
          <a:p>
            <a:pPr lvl="0"/>
            <a:r>
              <a:rPr lang="zh-CN" altLang="zh-CN" dirty="0"/>
              <a:t>利用复杂的调制技术增加码元种类，使码元携带更多的比特数。</a:t>
            </a:r>
          </a:p>
          <a:p>
            <a:r>
              <a:rPr lang="zh-CN" altLang="zh-CN" dirty="0"/>
              <a:t>那么，能否通过无限增加波特率（方法</a:t>
            </a:r>
            <a:r>
              <a:rPr lang="en-US" altLang="zh-CN" dirty="0"/>
              <a:t>1</a:t>
            </a:r>
            <a:r>
              <a:rPr lang="zh-CN" altLang="zh-CN" dirty="0"/>
              <a:t>）和调制的复杂度（方法</a:t>
            </a:r>
            <a:r>
              <a:rPr lang="en-US" altLang="zh-CN" dirty="0"/>
              <a:t>2</a:t>
            </a:r>
            <a:r>
              <a:rPr lang="zh-CN" altLang="zh-CN" dirty="0"/>
              <a:t>）来得到无限高的数据传输率呢？</a:t>
            </a:r>
            <a:endParaRPr lang="zh-CN" altLang="en-US" dirty="0"/>
          </a:p>
        </p:txBody>
      </p:sp>
    </p:spTree>
    <p:extLst>
      <p:ext uri="{BB962C8B-B14F-4D97-AF65-F5344CB8AC3E}">
        <p14:creationId xmlns:p14="http://schemas.microsoft.com/office/powerpoint/2010/main" val="71325963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zh-CN" altLang="en-US" dirty="0"/>
          </a:p>
        </p:txBody>
      </p:sp>
      <p:sp>
        <p:nvSpPr>
          <p:cNvPr id="3" name="内容占位符 2"/>
          <p:cNvSpPr>
            <a:spLocks noGrp="1"/>
          </p:cNvSpPr>
          <p:nvPr>
            <p:ph sz="quarter" idx="1"/>
          </p:nvPr>
        </p:nvSpPr>
        <p:spPr/>
        <p:txBody>
          <a:bodyPr>
            <a:normAutofit/>
          </a:bodyPr>
          <a:lstStyle/>
          <a:p>
            <a:r>
              <a:rPr lang="en-US" altLang="zh-CN" dirty="0"/>
              <a:t>4.1 </a:t>
            </a:r>
            <a:r>
              <a:rPr lang="zh-CN" altLang="zh-CN" dirty="0"/>
              <a:t>物理层的主要</a:t>
            </a:r>
            <a:r>
              <a:rPr lang="zh-CN" altLang="zh-CN" dirty="0" smtClean="0"/>
              <a:t>工作</a:t>
            </a:r>
            <a:endParaRPr lang="en-US" altLang="zh-CN" dirty="0" smtClean="0"/>
          </a:p>
          <a:p>
            <a:pPr lvl="1"/>
            <a:r>
              <a:rPr lang="en-US" altLang="zh-CN" dirty="0"/>
              <a:t>4.1.1 </a:t>
            </a:r>
            <a:r>
              <a:rPr lang="zh-CN" altLang="zh-CN" dirty="0"/>
              <a:t>传输介质</a:t>
            </a:r>
          </a:p>
          <a:p>
            <a:pPr lvl="1"/>
            <a:r>
              <a:rPr lang="en-US" altLang="zh-CN" dirty="0"/>
              <a:t>4.1.2 </a:t>
            </a:r>
            <a:r>
              <a:rPr lang="zh-CN" altLang="zh-CN" dirty="0"/>
              <a:t>通信模型</a:t>
            </a:r>
          </a:p>
          <a:p>
            <a:pPr lvl="1"/>
            <a:r>
              <a:rPr lang="en-US" altLang="zh-CN" dirty="0"/>
              <a:t>4.1.3 </a:t>
            </a:r>
            <a:r>
              <a:rPr lang="zh-CN" altLang="zh-CN" dirty="0"/>
              <a:t>一些概念：基带、宽带、码元、波特率</a:t>
            </a:r>
          </a:p>
          <a:p>
            <a:pPr lvl="1"/>
            <a:r>
              <a:rPr lang="en-US" altLang="zh-CN" dirty="0"/>
              <a:t>4.1.4 </a:t>
            </a:r>
            <a:r>
              <a:rPr lang="zh-CN" altLang="zh-CN" dirty="0"/>
              <a:t>编码</a:t>
            </a:r>
          </a:p>
          <a:p>
            <a:pPr lvl="1"/>
            <a:r>
              <a:rPr lang="en-US" altLang="zh-CN" dirty="0"/>
              <a:t>4.1.5 </a:t>
            </a:r>
            <a:r>
              <a:rPr lang="zh-CN" altLang="zh-CN" dirty="0"/>
              <a:t>调制</a:t>
            </a:r>
          </a:p>
          <a:p>
            <a:pPr lvl="1"/>
            <a:r>
              <a:rPr lang="en-US" altLang="zh-CN" dirty="0">
                <a:solidFill>
                  <a:srgbClr val="FF0000"/>
                </a:solidFill>
              </a:rPr>
              <a:t>4.1.6 </a:t>
            </a:r>
            <a:r>
              <a:rPr lang="zh-CN" altLang="zh-CN" dirty="0">
                <a:solidFill>
                  <a:srgbClr val="FF0000"/>
                </a:solidFill>
              </a:rPr>
              <a:t>奈氏准则</a:t>
            </a:r>
          </a:p>
          <a:p>
            <a:pPr lvl="1"/>
            <a:r>
              <a:rPr lang="en-US" altLang="zh-CN" dirty="0"/>
              <a:t>4.1.7 </a:t>
            </a:r>
            <a:r>
              <a:rPr lang="zh-CN" altLang="zh-CN" dirty="0"/>
              <a:t>香农定理</a:t>
            </a:r>
          </a:p>
          <a:p>
            <a:r>
              <a:rPr lang="en-US" altLang="zh-CN" dirty="0" smtClean="0"/>
              <a:t>4.2 </a:t>
            </a:r>
            <a:r>
              <a:rPr lang="zh-CN" altLang="zh-CN" dirty="0"/>
              <a:t>数据链路层的主要工作</a:t>
            </a:r>
          </a:p>
          <a:p>
            <a:r>
              <a:rPr lang="en-US" altLang="zh-CN" dirty="0"/>
              <a:t>4.3 </a:t>
            </a:r>
            <a:r>
              <a:rPr lang="zh-CN" altLang="zh-CN" dirty="0"/>
              <a:t>差错检测</a:t>
            </a:r>
          </a:p>
          <a:p>
            <a:endParaRPr lang="zh-CN" altLang="en-US" dirty="0"/>
          </a:p>
        </p:txBody>
      </p:sp>
    </p:spTree>
    <p:extLst>
      <p:ext uri="{BB962C8B-B14F-4D97-AF65-F5344CB8AC3E}">
        <p14:creationId xmlns:p14="http://schemas.microsoft.com/office/powerpoint/2010/main" val="375229743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信道失真</a:t>
            </a:r>
            <a:endParaRPr lang="zh-CN" altLang="en-US" dirty="0"/>
          </a:p>
        </p:txBody>
      </p:sp>
      <p:sp>
        <p:nvSpPr>
          <p:cNvPr id="3" name="内容占位符 2"/>
          <p:cNvSpPr>
            <a:spLocks noGrp="1"/>
          </p:cNvSpPr>
          <p:nvPr>
            <p:ph sz="quarter" idx="1"/>
          </p:nvPr>
        </p:nvSpPr>
        <p:spPr/>
        <p:txBody>
          <a:bodyPr/>
          <a:lstStyle/>
          <a:p>
            <a:r>
              <a:rPr lang="zh-CN" altLang="zh-CN" dirty="0"/>
              <a:t>任何</a:t>
            </a:r>
            <a:r>
              <a:rPr lang="zh-CN" altLang="zh-CN" dirty="0" smtClean="0"/>
              <a:t>信道传输</a:t>
            </a:r>
            <a:r>
              <a:rPr lang="zh-CN" altLang="zh-CN" dirty="0"/>
              <a:t>信号时都会</a:t>
            </a:r>
            <a:r>
              <a:rPr lang="zh-CN" altLang="zh-CN" dirty="0" smtClean="0"/>
              <a:t>受到干扰</a:t>
            </a:r>
            <a:r>
              <a:rPr lang="zh-CN" altLang="zh-CN" dirty="0"/>
              <a:t>而产生</a:t>
            </a:r>
            <a:r>
              <a:rPr lang="zh-CN" altLang="zh-CN" dirty="0" smtClean="0"/>
              <a:t>失真</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smtClean="0"/>
          </a:p>
          <a:p>
            <a:r>
              <a:rPr lang="zh-CN" altLang="zh-CN" dirty="0" smtClean="0"/>
              <a:t>介质</a:t>
            </a:r>
            <a:r>
              <a:rPr lang="zh-CN" altLang="zh-CN" dirty="0"/>
              <a:t>性质、长度和波特率等是其中的关键</a:t>
            </a:r>
            <a:r>
              <a:rPr lang="zh-CN" altLang="zh-CN" dirty="0" smtClean="0"/>
              <a:t>因素</a:t>
            </a:r>
            <a:endParaRPr lang="en-US" altLang="zh-CN" dirty="0" smtClean="0"/>
          </a:p>
          <a:p>
            <a:r>
              <a:rPr lang="zh-CN" altLang="zh-CN" dirty="0" smtClean="0"/>
              <a:t>在</a:t>
            </a:r>
            <a:r>
              <a:rPr lang="zh-CN" altLang="zh-CN" dirty="0"/>
              <a:t>前两者给定的情况下，波特率越高，则输出信号的波形失真就越严重，甚至导致接收方无法识别</a:t>
            </a:r>
            <a:endParaRPr lang="zh-CN"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2942" y="2132856"/>
            <a:ext cx="5191125"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881272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
          </p:nvPr>
        </p:nvSpPr>
        <p:spPr/>
        <p:txBody>
          <a:bodyPr/>
          <a:lstStyle/>
          <a:p>
            <a:r>
              <a:rPr lang="zh-CN" altLang="zh-CN" dirty="0"/>
              <a:t>信号越密，信号之间相互影响（码间串扰）越大。就如同多架飞机之间不能飞得太靠近</a:t>
            </a:r>
            <a:endParaRPr lang="zh-CN" altLang="en-US" dirty="0"/>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99188" y="1967541"/>
            <a:ext cx="2521284" cy="4894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2492896"/>
            <a:ext cx="6048672" cy="4104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0841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barn(inVertical)">
                                      <p:cBhvr>
                                        <p:cTn id="7"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
          </p:nvPr>
        </p:nvSpPr>
        <p:spPr/>
        <p:txBody>
          <a:bodyPr/>
          <a:lstStyle/>
          <a:p>
            <a:pPr lvl="0"/>
            <a:r>
              <a:rPr lang="zh-CN" altLang="zh-CN" dirty="0"/>
              <a:t>理想低通信道是指信道不失真地传输信号的频率范围是</a:t>
            </a:r>
            <a:r>
              <a:rPr lang="en-US" altLang="zh-CN" dirty="0"/>
              <a:t>0~eHz</a:t>
            </a:r>
            <a:r>
              <a:rPr lang="zh-CN" altLang="zh-CN" dirty="0"/>
              <a:t>，如果超出</a:t>
            </a:r>
            <a:r>
              <a:rPr lang="en-US" altLang="zh-CN" dirty="0"/>
              <a:t>eHz</a:t>
            </a:r>
            <a:r>
              <a:rPr lang="zh-CN" altLang="zh-CN" dirty="0"/>
              <a:t>，则不能保证</a:t>
            </a:r>
            <a:r>
              <a:rPr lang="zh-CN" altLang="zh-CN" dirty="0" smtClean="0"/>
              <a:t>。</a:t>
            </a:r>
            <a:endParaRPr lang="en-US" altLang="zh-CN" dirty="0" smtClean="0"/>
          </a:p>
          <a:p>
            <a:pPr lvl="0"/>
            <a:endParaRPr lang="en-US" altLang="zh-CN" dirty="0"/>
          </a:p>
          <a:p>
            <a:pPr lvl="0"/>
            <a:endParaRPr lang="en-US" altLang="zh-CN" dirty="0" smtClean="0"/>
          </a:p>
          <a:p>
            <a:pPr lvl="0"/>
            <a:endParaRPr lang="zh-CN" altLang="zh-CN" dirty="0"/>
          </a:p>
          <a:p>
            <a:r>
              <a:rPr lang="zh-CN" altLang="zh-CN" dirty="0"/>
              <a:t>理想带通信道是指</a:t>
            </a:r>
            <a:r>
              <a:rPr lang="zh-CN" altLang="zh-CN" dirty="0" smtClean="0"/>
              <a:t>信道不</a:t>
            </a:r>
            <a:r>
              <a:rPr lang="zh-CN" altLang="zh-CN" dirty="0"/>
              <a:t>失真地传输信号的频率范围是</a:t>
            </a:r>
            <a:r>
              <a:rPr lang="en-US" altLang="zh-CN" dirty="0"/>
              <a:t>b~eHz</a:t>
            </a:r>
            <a:r>
              <a:rPr lang="zh-CN" altLang="zh-CN" dirty="0"/>
              <a:t>，如果低于</a:t>
            </a:r>
            <a:r>
              <a:rPr lang="en-US" altLang="zh-CN" dirty="0"/>
              <a:t>bHz</a:t>
            </a:r>
            <a:r>
              <a:rPr lang="zh-CN" altLang="zh-CN" dirty="0"/>
              <a:t>，超出</a:t>
            </a:r>
            <a:r>
              <a:rPr lang="en-US" altLang="zh-CN" dirty="0"/>
              <a:t>eHz</a:t>
            </a:r>
            <a:r>
              <a:rPr lang="zh-CN" altLang="zh-CN" dirty="0"/>
              <a:t>则不能保证。</a:t>
            </a:r>
            <a:endParaRPr lang="zh-CN" altLang="en-US" dirty="0"/>
          </a:p>
        </p:txBody>
      </p:sp>
      <p:sp>
        <p:nvSpPr>
          <p:cNvPr id="4" name="Rectangle 22"/>
          <p:cNvSpPr>
            <a:spLocks noChangeArrowheads="1"/>
          </p:cNvSpPr>
          <p:nvPr/>
        </p:nvSpPr>
        <p:spPr bwMode="auto">
          <a:xfrm>
            <a:off x="3780757" y="2564904"/>
            <a:ext cx="4031603" cy="1081087"/>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4000">
                <a:solidFill>
                  <a:schemeClr val="tx1"/>
                </a:solidFill>
                <a:latin typeface="Arial" pitchFamily="34" charset="0"/>
              </a:defRPr>
            </a:lvl1pPr>
            <a:lvl2pPr marL="742950" indent="-285750">
              <a:defRPr sz="4000">
                <a:solidFill>
                  <a:schemeClr val="tx1"/>
                </a:solidFill>
                <a:latin typeface="Arial" pitchFamily="34" charset="0"/>
              </a:defRPr>
            </a:lvl2pPr>
            <a:lvl3pPr marL="1143000" indent="-228600">
              <a:defRPr sz="4000">
                <a:solidFill>
                  <a:schemeClr val="tx1"/>
                </a:solidFill>
                <a:latin typeface="Arial" pitchFamily="34" charset="0"/>
              </a:defRPr>
            </a:lvl3pPr>
            <a:lvl4pPr marL="1600200" indent="-228600">
              <a:defRPr sz="4000">
                <a:solidFill>
                  <a:schemeClr val="tx1"/>
                </a:solidFill>
                <a:latin typeface="Arial" pitchFamily="34" charset="0"/>
              </a:defRPr>
            </a:lvl4pPr>
            <a:lvl5pPr marL="2057400" indent="-228600">
              <a:defRPr sz="4000">
                <a:solidFill>
                  <a:schemeClr val="tx1"/>
                </a:solidFill>
                <a:latin typeface="Arial" pitchFamily="34" charset="0"/>
              </a:defRPr>
            </a:lvl5pPr>
            <a:lvl6pPr marL="2514600" indent="-228600" eaLnBrk="0" fontAlgn="base" hangingPunct="0">
              <a:spcBef>
                <a:spcPct val="0"/>
              </a:spcBef>
              <a:spcAft>
                <a:spcPct val="0"/>
              </a:spcAft>
              <a:defRPr sz="4000">
                <a:solidFill>
                  <a:schemeClr val="tx1"/>
                </a:solidFill>
                <a:latin typeface="Arial" pitchFamily="34" charset="0"/>
              </a:defRPr>
            </a:lvl6pPr>
            <a:lvl7pPr marL="2971800" indent="-228600" eaLnBrk="0" fontAlgn="base" hangingPunct="0">
              <a:spcBef>
                <a:spcPct val="0"/>
              </a:spcBef>
              <a:spcAft>
                <a:spcPct val="0"/>
              </a:spcAft>
              <a:defRPr sz="4000">
                <a:solidFill>
                  <a:schemeClr val="tx1"/>
                </a:solidFill>
                <a:latin typeface="Arial" pitchFamily="34" charset="0"/>
              </a:defRPr>
            </a:lvl7pPr>
            <a:lvl8pPr marL="3429000" indent="-228600" eaLnBrk="0" fontAlgn="base" hangingPunct="0">
              <a:spcBef>
                <a:spcPct val="0"/>
              </a:spcBef>
              <a:spcAft>
                <a:spcPct val="0"/>
              </a:spcAft>
              <a:defRPr sz="4000">
                <a:solidFill>
                  <a:schemeClr val="tx1"/>
                </a:solidFill>
                <a:latin typeface="Arial" pitchFamily="34" charset="0"/>
              </a:defRPr>
            </a:lvl8pPr>
            <a:lvl9pPr marL="3886200" indent="-228600" eaLnBrk="0" fontAlgn="base" hangingPunct="0">
              <a:spcBef>
                <a:spcPct val="0"/>
              </a:spcBef>
              <a:spcAft>
                <a:spcPct val="0"/>
              </a:spcAft>
              <a:defRPr sz="4000">
                <a:solidFill>
                  <a:schemeClr val="tx1"/>
                </a:solidFill>
                <a:latin typeface="Arial" pitchFamily="34" charset="0"/>
              </a:defRPr>
            </a:lvl9pPr>
          </a:lstStyle>
          <a:p>
            <a:r>
              <a:rPr lang="zh-CN" altLang="en-US" sz="2400" dirty="0">
                <a:ea typeface="黑体" pitchFamily="49" charset="-122"/>
              </a:rPr>
              <a:t>不能</a:t>
            </a:r>
            <a:r>
              <a:rPr lang="zh-CN" altLang="en-US" sz="2400" dirty="0" smtClean="0">
                <a:ea typeface="黑体" pitchFamily="49" charset="-122"/>
              </a:rPr>
              <a:t>通过</a:t>
            </a:r>
            <a:endParaRPr lang="en-US" altLang="zh-CN" sz="2400" dirty="0" smtClean="0">
              <a:ea typeface="黑体" pitchFamily="49" charset="-122"/>
            </a:endParaRPr>
          </a:p>
          <a:p>
            <a:endParaRPr lang="zh-CN" altLang="en-US" sz="2400" dirty="0">
              <a:ea typeface="黑体" pitchFamily="49" charset="-122"/>
            </a:endParaRPr>
          </a:p>
        </p:txBody>
      </p:sp>
      <p:sp>
        <p:nvSpPr>
          <p:cNvPr id="5" name="Line 9"/>
          <p:cNvSpPr>
            <a:spLocks noChangeShapeType="1"/>
          </p:cNvSpPr>
          <p:nvPr/>
        </p:nvSpPr>
        <p:spPr bwMode="auto">
          <a:xfrm>
            <a:off x="419490" y="3147515"/>
            <a:ext cx="8257117" cy="0"/>
          </a:xfrm>
          <a:prstGeom prst="line">
            <a:avLst/>
          </a:prstGeom>
          <a:noFill/>
          <a:ln w="28575">
            <a:solidFill>
              <a:srgbClr val="3333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7" name="Text Box 13"/>
          <p:cNvSpPr txBox="1">
            <a:spLocks noChangeArrowheads="1"/>
          </p:cNvSpPr>
          <p:nvPr/>
        </p:nvSpPr>
        <p:spPr bwMode="auto">
          <a:xfrm>
            <a:off x="1259807" y="2637928"/>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Arial" pitchFamily="34" charset="0"/>
              </a:defRPr>
            </a:lvl1pPr>
            <a:lvl2pPr marL="742950" indent="-285750">
              <a:defRPr sz="4000">
                <a:solidFill>
                  <a:schemeClr val="tx1"/>
                </a:solidFill>
                <a:latin typeface="Arial" pitchFamily="34" charset="0"/>
              </a:defRPr>
            </a:lvl2pPr>
            <a:lvl3pPr marL="1143000" indent="-228600">
              <a:defRPr sz="4000">
                <a:solidFill>
                  <a:schemeClr val="tx1"/>
                </a:solidFill>
                <a:latin typeface="Arial" pitchFamily="34" charset="0"/>
              </a:defRPr>
            </a:lvl3pPr>
            <a:lvl4pPr marL="1600200" indent="-228600">
              <a:defRPr sz="4000">
                <a:solidFill>
                  <a:schemeClr val="tx1"/>
                </a:solidFill>
                <a:latin typeface="Arial" pitchFamily="34" charset="0"/>
              </a:defRPr>
            </a:lvl4pPr>
            <a:lvl5pPr marL="2057400" indent="-228600">
              <a:defRPr sz="4000">
                <a:solidFill>
                  <a:schemeClr val="tx1"/>
                </a:solidFill>
                <a:latin typeface="Arial" pitchFamily="34" charset="0"/>
              </a:defRPr>
            </a:lvl5pPr>
            <a:lvl6pPr marL="2514600" indent="-228600" eaLnBrk="0" fontAlgn="base" hangingPunct="0">
              <a:spcBef>
                <a:spcPct val="0"/>
              </a:spcBef>
              <a:spcAft>
                <a:spcPct val="0"/>
              </a:spcAft>
              <a:defRPr sz="4000">
                <a:solidFill>
                  <a:schemeClr val="tx1"/>
                </a:solidFill>
                <a:latin typeface="Arial" pitchFamily="34" charset="0"/>
              </a:defRPr>
            </a:lvl6pPr>
            <a:lvl7pPr marL="2971800" indent="-228600" eaLnBrk="0" fontAlgn="base" hangingPunct="0">
              <a:spcBef>
                <a:spcPct val="0"/>
              </a:spcBef>
              <a:spcAft>
                <a:spcPct val="0"/>
              </a:spcAft>
              <a:defRPr sz="4000">
                <a:solidFill>
                  <a:schemeClr val="tx1"/>
                </a:solidFill>
                <a:latin typeface="Arial" pitchFamily="34" charset="0"/>
              </a:defRPr>
            </a:lvl7pPr>
            <a:lvl8pPr marL="3429000" indent="-228600" eaLnBrk="0" fontAlgn="base" hangingPunct="0">
              <a:spcBef>
                <a:spcPct val="0"/>
              </a:spcBef>
              <a:spcAft>
                <a:spcPct val="0"/>
              </a:spcAft>
              <a:defRPr sz="4000">
                <a:solidFill>
                  <a:schemeClr val="tx1"/>
                </a:solidFill>
                <a:latin typeface="Arial" pitchFamily="34" charset="0"/>
              </a:defRPr>
            </a:lvl8pPr>
            <a:lvl9pPr marL="3886200" indent="-228600" eaLnBrk="0" fontAlgn="base" hangingPunct="0">
              <a:spcBef>
                <a:spcPct val="0"/>
              </a:spcBef>
              <a:spcAft>
                <a:spcPct val="0"/>
              </a:spcAft>
              <a:defRPr sz="4000">
                <a:solidFill>
                  <a:schemeClr val="tx1"/>
                </a:solidFill>
                <a:latin typeface="Arial" pitchFamily="34" charset="0"/>
              </a:defRPr>
            </a:lvl9pPr>
          </a:lstStyle>
          <a:p>
            <a:r>
              <a:rPr lang="zh-CN" altLang="en-US" sz="2400">
                <a:ea typeface="黑体" pitchFamily="49" charset="-122"/>
              </a:rPr>
              <a:t>能通过</a:t>
            </a:r>
          </a:p>
        </p:txBody>
      </p:sp>
      <p:sp>
        <p:nvSpPr>
          <p:cNvPr id="8" name="Text Box 14"/>
          <p:cNvSpPr txBox="1">
            <a:spLocks noChangeArrowheads="1"/>
          </p:cNvSpPr>
          <p:nvPr/>
        </p:nvSpPr>
        <p:spPr bwMode="auto">
          <a:xfrm>
            <a:off x="-86393" y="2926853"/>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Arial" pitchFamily="34" charset="0"/>
              </a:defRPr>
            </a:lvl1pPr>
            <a:lvl2pPr marL="742950" indent="-285750">
              <a:defRPr sz="4000">
                <a:solidFill>
                  <a:schemeClr val="tx1"/>
                </a:solidFill>
                <a:latin typeface="Arial" pitchFamily="34" charset="0"/>
              </a:defRPr>
            </a:lvl2pPr>
            <a:lvl3pPr marL="1143000" indent="-228600">
              <a:defRPr sz="4000">
                <a:solidFill>
                  <a:schemeClr val="tx1"/>
                </a:solidFill>
                <a:latin typeface="Arial" pitchFamily="34" charset="0"/>
              </a:defRPr>
            </a:lvl3pPr>
            <a:lvl4pPr marL="1600200" indent="-228600">
              <a:defRPr sz="4000">
                <a:solidFill>
                  <a:schemeClr val="tx1"/>
                </a:solidFill>
                <a:latin typeface="Arial" pitchFamily="34" charset="0"/>
              </a:defRPr>
            </a:lvl4pPr>
            <a:lvl5pPr marL="2057400" indent="-228600">
              <a:defRPr sz="4000">
                <a:solidFill>
                  <a:schemeClr val="tx1"/>
                </a:solidFill>
                <a:latin typeface="Arial" pitchFamily="34" charset="0"/>
              </a:defRPr>
            </a:lvl5pPr>
            <a:lvl6pPr marL="2514600" indent="-228600" eaLnBrk="0" fontAlgn="base" hangingPunct="0">
              <a:spcBef>
                <a:spcPct val="0"/>
              </a:spcBef>
              <a:spcAft>
                <a:spcPct val="0"/>
              </a:spcAft>
              <a:defRPr sz="4000">
                <a:solidFill>
                  <a:schemeClr val="tx1"/>
                </a:solidFill>
                <a:latin typeface="Arial" pitchFamily="34" charset="0"/>
              </a:defRPr>
            </a:lvl6pPr>
            <a:lvl7pPr marL="2971800" indent="-228600" eaLnBrk="0" fontAlgn="base" hangingPunct="0">
              <a:spcBef>
                <a:spcPct val="0"/>
              </a:spcBef>
              <a:spcAft>
                <a:spcPct val="0"/>
              </a:spcAft>
              <a:defRPr sz="4000">
                <a:solidFill>
                  <a:schemeClr val="tx1"/>
                </a:solidFill>
                <a:latin typeface="Arial" pitchFamily="34" charset="0"/>
              </a:defRPr>
            </a:lvl7pPr>
            <a:lvl8pPr marL="3429000" indent="-228600" eaLnBrk="0" fontAlgn="base" hangingPunct="0">
              <a:spcBef>
                <a:spcPct val="0"/>
              </a:spcBef>
              <a:spcAft>
                <a:spcPct val="0"/>
              </a:spcAft>
              <a:defRPr sz="4000">
                <a:solidFill>
                  <a:schemeClr val="tx1"/>
                </a:solidFill>
                <a:latin typeface="Arial" pitchFamily="34" charset="0"/>
              </a:defRPr>
            </a:lvl8pPr>
            <a:lvl9pPr marL="3886200" indent="-228600" eaLnBrk="0" fontAlgn="base" hangingPunct="0">
              <a:spcBef>
                <a:spcPct val="0"/>
              </a:spcBef>
              <a:spcAft>
                <a:spcPct val="0"/>
              </a:spcAft>
              <a:defRPr sz="4000">
                <a:solidFill>
                  <a:schemeClr val="tx1"/>
                </a:solidFill>
                <a:latin typeface="Arial" pitchFamily="34" charset="0"/>
              </a:defRPr>
            </a:lvl9pPr>
          </a:lstStyle>
          <a:p>
            <a:r>
              <a:rPr lang="en-US" altLang="zh-CN" sz="2400" dirty="0">
                <a:ea typeface="宋体" pitchFamily="2" charset="-122"/>
              </a:rPr>
              <a:t>0</a:t>
            </a:r>
          </a:p>
        </p:txBody>
      </p:sp>
      <p:sp>
        <p:nvSpPr>
          <p:cNvPr id="9" name="Text Box 15"/>
          <p:cNvSpPr txBox="1">
            <a:spLocks noChangeArrowheads="1"/>
          </p:cNvSpPr>
          <p:nvPr/>
        </p:nvSpPr>
        <p:spPr bwMode="auto">
          <a:xfrm>
            <a:off x="7987694" y="3244967"/>
            <a:ext cx="11817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Arial" pitchFamily="34" charset="0"/>
              </a:defRPr>
            </a:lvl1pPr>
            <a:lvl2pPr marL="742950" indent="-285750">
              <a:defRPr sz="4000">
                <a:solidFill>
                  <a:schemeClr val="tx1"/>
                </a:solidFill>
                <a:latin typeface="Arial" pitchFamily="34" charset="0"/>
              </a:defRPr>
            </a:lvl2pPr>
            <a:lvl3pPr marL="1143000" indent="-228600">
              <a:defRPr sz="4000">
                <a:solidFill>
                  <a:schemeClr val="tx1"/>
                </a:solidFill>
                <a:latin typeface="Arial" pitchFamily="34" charset="0"/>
              </a:defRPr>
            </a:lvl3pPr>
            <a:lvl4pPr marL="1600200" indent="-228600">
              <a:defRPr sz="4000">
                <a:solidFill>
                  <a:schemeClr val="tx1"/>
                </a:solidFill>
                <a:latin typeface="Arial" pitchFamily="34" charset="0"/>
              </a:defRPr>
            </a:lvl4pPr>
            <a:lvl5pPr marL="2057400" indent="-228600">
              <a:defRPr sz="4000">
                <a:solidFill>
                  <a:schemeClr val="tx1"/>
                </a:solidFill>
                <a:latin typeface="Arial" pitchFamily="34" charset="0"/>
              </a:defRPr>
            </a:lvl5pPr>
            <a:lvl6pPr marL="2514600" indent="-228600" eaLnBrk="0" fontAlgn="base" hangingPunct="0">
              <a:spcBef>
                <a:spcPct val="0"/>
              </a:spcBef>
              <a:spcAft>
                <a:spcPct val="0"/>
              </a:spcAft>
              <a:defRPr sz="4000">
                <a:solidFill>
                  <a:schemeClr val="tx1"/>
                </a:solidFill>
                <a:latin typeface="Arial" pitchFamily="34" charset="0"/>
              </a:defRPr>
            </a:lvl6pPr>
            <a:lvl7pPr marL="2971800" indent="-228600" eaLnBrk="0" fontAlgn="base" hangingPunct="0">
              <a:spcBef>
                <a:spcPct val="0"/>
              </a:spcBef>
              <a:spcAft>
                <a:spcPct val="0"/>
              </a:spcAft>
              <a:defRPr sz="4000">
                <a:solidFill>
                  <a:schemeClr val="tx1"/>
                </a:solidFill>
                <a:latin typeface="Arial" pitchFamily="34" charset="0"/>
              </a:defRPr>
            </a:lvl7pPr>
            <a:lvl8pPr marL="3429000" indent="-228600" eaLnBrk="0" fontAlgn="base" hangingPunct="0">
              <a:spcBef>
                <a:spcPct val="0"/>
              </a:spcBef>
              <a:spcAft>
                <a:spcPct val="0"/>
              </a:spcAft>
              <a:defRPr sz="4000">
                <a:solidFill>
                  <a:schemeClr val="tx1"/>
                </a:solidFill>
                <a:latin typeface="Arial" pitchFamily="34" charset="0"/>
              </a:defRPr>
            </a:lvl8pPr>
            <a:lvl9pPr marL="3886200" indent="-228600" eaLnBrk="0" fontAlgn="base" hangingPunct="0">
              <a:spcBef>
                <a:spcPct val="0"/>
              </a:spcBef>
              <a:spcAft>
                <a:spcPct val="0"/>
              </a:spcAft>
              <a:defRPr sz="4000">
                <a:solidFill>
                  <a:schemeClr val="tx1"/>
                </a:solidFill>
                <a:latin typeface="Arial" pitchFamily="34" charset="0"/>
              </a:defRPr>
            </a:lvl9pPr>
          </a:lstStyle>
          <a:p>
            <a:r>
              <a:rPr lang="zh-CN" altLang="en-US" sz="2000" dirty="0">
                <a:ea typeface="黑体" pitchFamily="49" charset="-122"/>
              </a:rPr>
              <a:t>频率</a:t>
            </a:r>
            <a:r>
              <a:rPr lang="en-US" altLang="zh-CN" sz="2000" dirty="0">
                <a:ea typeface="黑体" pitchFamily="49" charset="-122"/>
              </a:rPr>
              <a:t>(Hz)</a:t>
            </a:r>
          </a:p>
        </p:txBody>
      </p:sp>
      <p:sp>
        <p:nvSpPr>
          <p:cNvPr id="10" name="Line 18"/>
          <p:cNvSpPr>
            <a:spLocks noChangeShapeType="1"/>
          </p:cNvSpPr>
          <p:nvPr/>
        </p:nvSpPr>
        <p:spPr bwMode="auto">
          <a:xfrm>
            <a:off x="3780756" y="2710954"/>
            <a:ext cx="0" cy="935037"/>
          </a:xfrm>
          <a:prstGeom prst="line">
            <a:avLst/>
          </a:prstGeom>
          <a:noFill/>
          <a:ln w="19050">
            <a:solidFill>
              <a:srgbClr val="333399"/>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19"/>
          <p:cNvSpPr>
            <a:spLocks noChangeShapeType="1"/>
          </p:cNvSpPr>
          <p:nvPr/>
        </p:nvSpPr>
        <p:spPr bwMode="auto">
          <a:xfrm>
            <a:off x="419490" y="3430090"/>
            <a:ext cx="3361267" cy="0"/>
          </a:xfrm>
          <a:prstGeom prst="line">
            <a:avLst/>
          </a:prstGeom>
          <a:noFill/>
          <a:ln w="19050">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2" name="Text Box 20"/>
          <p:cNvSpPr txBox="1">
            <a:spLocks noChangeArrowheads="1"/>
          </p:cNvSpPr>
          <p:nvPr/>
        </p:nvSpPr>
        <p:spPr bwMode="auto">
          <a:xfrm>
            <a:off x="1187841" y="3214190"/>
            <a:ext cx="1226618"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Arial" pitchFamily="34" charset="0"/>
              </a:defRPr>
            </a:lvl1pPr>
            <a:lvl2pPr marL="742950" indent="-285750">
              <a:defRPr sz="4000">
                <a:solidFill>
                  <a:schemeClr val="tx1"/>
                </a:solidFill>
                <a:latin typeface="Arial" pitchFamily="34" charset="0"/>
              </a:defRPr>
            </a:lvl2pPr>
            <a:lvl3pPr marL="1143000" indent="-228600">
              <a:defRPr sz="4000">
                <a:solidFill>
                  <a:schemeClr val="tx1"/>
                </a:solidFill>
                <a:latin typeface="Arial" pitchFamily="34" charset="0"/>
              </a:defRPr>
            </a:lvl3pPr>
            <a:lvl4pPr marL="1600200" indent="-228600">
              <a:defRPr sz="4000">
                <a:solidFill>
                  <a:schemeClr val="tx1"/>
                </a:solidFill>
                <a:latin typeface="Arial" pitchFamily="34" charset="0"/>
              </a:defRPr>
            </a:lvl4pPr>
            <a:lvl5pPr marL="2057400" indent="-228600">
              <a:defRPr sz="4000">
                <a:solidFill>
                  <a:schemeClr val="tx1"/>
                </a:solidFill>
                <a:latin typeface="Arial" pitchFamily="34" charset="0"/>
              </a:defRPr>
            </a:lvl5pPr>
            <a:lvl6pPr marL="2514600" indent="-228600" eaLnBrk="0" fontAlgn="base" hangingPunct="0">
              <a:spcBef>
                <a:spcPct val="0"/>
              </a:spcBef>
              <a:spcAft>
                <a:spcPct val="0"/>
              </a:spcAft>
              <a:defRPr sz="4000">
                <a:solidFill>
                  <a:schemeClr val="tx1"/>
                </a:solidFill>
                <a:latin typeface="Arial" pitchFamily="34" charset="0"/>
              </a:defRPr>
            </a:lvl6pPr>
            <a:lvl7pPr marL="2971800" indent="-228600" eaLnBrk="0" fontAlgn="base" hangingPunct="0">
              <a:spcBef>
                <a:spcPct val="0"/>
              </a:spcBef>
              <a:spcAft>
                <a:spcPct val="0"/>
              </a:spcAft>
              <a:defRPr sz="4000">
                <a:solidFill>
                  <a:schemeClr val="tx1"/>
                </a:solidFill>
                <a:latin typeface="Arial" pitchFamily="34" charset="0"/>
              </a:defRPr>
            </a:lvl7pPr>
            <a:lvl8pPr marL="3429000" indent="-228600" eaLnBrk="0" fontAlgn="base" hangingPunct="0">
              <a:spcBef>
                <a:spcPct val="0"/>
              </a:spcBef>
              <a:spcAft>
                <a:spcPct val="0"/>
              </a:spcAft>
              <a:defRPr sz="4000">
                <a:solidFill>
                  <a:schemeClr val="tx1"/>
                </a:solidFill>
                <a:latin typeface="Arial" pitchFamily="34" charset="0"/>
              </a:defRPr>
            </a:lvl8pPr>
            <a:lvl9pPr marL="3886200" indent="-228600" eaLnBrk="0" fontAlgn="base" hangingPunct="0">
              <a:spcBef>
                <a:spcPct val="0"/>
              </a:spcBef>
              <a:spcAft>
                <a:spcPct val="0"/>
              </a:spcAft>
              <a:defRPr sz="4000">
                <a:solidFill>
                  <a:schemeClr val="tx1"/>
                </a:solidFill>
                <a:latin typeface="Arial" pitchFamily="34" charset="0"/>
              </a:defRPr>
            </a:lvl9pPr>
          </a:lstStyle>
          <a:p>
            <a:r>
              <a:rPr lang="en-US" altLang="zh-CN" sz="2400" i="1" dirty="0">
                <a:ea typeface="黑体" pitchFamily="49" charset="-122"/>
              </a:rPr>
              <a:t>W </a:t>
            </a:r>
            <a:r>
              <a:rPr lang="en-US" altLang="zh-CN" sz="2400" dirty="0">
                <a:ea typeface="黑体" pitchFamily="49" charset="-122"/>
              </a:rPr>
              <a:t>(Hz) </a:t>
            </a:r>
          </a:p>
        </p:txBody>
      </p:sp>
      <p:sp>
        <p:nvSpPr>
          <p:cNvPr id="13" name="Line 21"/>
          <p:cNvSpPr>
            <a:spLocks noChangeShapeType="1"/>
          </p:cNvSpPr>
          <p:nvPr/>
        </p:nvSpPr>
        <p:spPr bwMode="auto">
          <a:xfrm>
            <a:off x="419490" y="2710954"/>
            <a:ext cx="0" cy="935037"/>
          </a:xfrm>
          <a:prstGeom prst="line">
            <a:avLst/>
          </a:prstGeom>
          <a:noFill/>
          <a:ln w="19050">
            <a:solidFill>
              <a:srgbClr val="333399"/>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Rectangle 16"/>
          <p:cNvSpPr>
            <a:spLocks noChangeArrowheads="1"/>
          </p:cNvSpPr>
          <p:nvPr/>
        </p:nvSpPr>
        <p:spPr bwMode="auto">
          <a:xfrm>
            <a:off x="438541" y="5099537"/>
            <a:ext cx="2592916" cy="1087437"/>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4000">
                <a:solidFill>
                  <a:schemeClr val="tx1"/>
                </a:solidFill>
                <a:latin typeface="Arial" pitchFamily="34" charset="0"/>
              </a:defRPr>
            </a:lvl1pPr>
            <a:lvl2pPr marL="742950" indent="-285750">
              <a:defRPr sz="4000">
                <a:solidFill>
                  <a:schemeClr val="tx1"/>
                </a:solidFill>
                <a:latin typeface="Arial" pitchFamily="34" charset="0"/>
              </a:defRPr>
            </a:lvl2pPr>
            <a:lvl3pPr marL="1143000" indent="-228600">
              <a:defRPr sz="4000">
                <a:solidFill>
                  <a:schemeClr val="tx1"/>
                </a:solidFill>
                <a:latin typeface="Arial" pitchFamily="34" charset="0"/>
              </a:defRPr>
            </a:lvl3pPr>
            <a:lvl4pPr marL="1600200" indent="-228600">
              <a:defRPr sz="4000">
                <a:solidFill>
                  <a:schemeClr val="tx1"/>
                </a:solidFill>
                <a:latin typeface="Arial" pitchFamily="34" charset="0"/>
              </a:defRPr>
            </a:lvl4pPr>
            <a:lvl5pPr marL="2057400" indent="-228600">
              <a:defRPr sz="4000">
                <a:solidFill>
                  <a:schemeClr val="tx1"/>
                </a:solidFill>
                <a:latin typeface="Arial" pitchFamily="34" charset="0"/>
              </a:defRPr>
            </a:lvl5pPr>
            <a:lvl6pPr marL="2514600" indent="-228600" eaLnBrk="0" fontAlgn="base" hangingPunct="0">
              <a:spcBef>
                <a:spcPct val="0"/>
              </a:spcBef>
              <a:spcAft>
                <a:spcPct val="0"/>
              </a:spcAft>
              <a:defRPr sz="4000">
                <a:solidFill>
                  <a:schemeClr val="tx1"/>
                </a:solidFill>
                <a:latin typeface="Arial" pitchFamily="34" charset="0"/>
              </a:defRPr>
            </a:lvl6pPr>
            <a:lvl7pPr marL="2971800" indent="-228600" eaLnBrk="0" fontAlgn="base" hangingPunct="0">
              <a:spcBef>
                <a:spcPct val="0"/>
              </a:spcBef>
              <a:spcAft>
                <a:spcPct val="0"/>
              </a:spcAft>
              <a:defRPr sz="4000">
                <a:solidFill>
                  <a:schemeClr val="tx1"/>
                </a:solidFill>
                <a:latin typeface="Arial" pitchFamily="34" charset="0"/>
              </a:defRPr>
            </a:lvl7pPr>
            <a:lvl8pPr marL="3429000" indent="-228600" eaLnBrk="0" fontAlgn="base" hangingPunct="0">
              <a:spcBef>
                <a:spcPct val="0"/>
              </a:spcBef>
              <a:spcAft>
                <a:spcPct val="0"/>
              </a:spcAft>
              <a:defRPr sz="4000">
                <a:solidFill>
                  <a:schemeClr val="tx1"/>
                </a:solidFill>
                <a:latin typeface="Arial" pitchFamily="34" charset="0"/>
              </a:defRPr>
            </a:lvl8pPr>
            <a:lvl9pPr marL="3886200" indent="-228600" eaLnBrk="0" fontAlgn="base" hangingPunct="0">
              <a:spcBef>
                <a:spcPct val="0"/>
              </a:spcBef>
              <a:spcAft>
                <a:spcPct val="0"/>
              </a:spcAft>
              <a:defRPr sz="4000">
                <a:solidFill>
                  <a:schemeClr val="tx1"/>
                </a:solidFill>
                <a:latin typeface="Arial" pitchFamily="34" charset="0"/>
              </a:defRPr>
            </a:lvl9pPr>
          </a:lstStyle>
          <a:p>
            <a:pPr algn="r"/>
            <a:r>
              <a:rPr lang="zh-CN" altLang="en-US" sz="2400" dirty="0">
                <a:ea typeface="黑体" pitchFamily="49" charset="-122"/>
              </a:rPr>
              <a:t>不能</a:t>
            </a:r>
            <a:r>
              <a:rPr lang="zh-CN" altLang="en-US" sz="2400" dirty="0" smtClean="0">
                <a:ea typeface="黑体" pitchFamily="49" charset="-122"/>
              </a:rPr>
              <a:t>通过</a:t>
            </a:r>
            <a:endParaRPr lang="en-US" altLang="zh-CN" sz="2400" dirty="0" smtClean="0">
              <a:ea typeface="黑体" pitchFamily="49" charset="-122"/>
            </a:endParaRPr>
          </a:p>
          <a:p>
            <a:endParaRPr lang="zh-CN" altLang="en-US" sz="2400" dirty="0">
              <a:ea typeface="黑体" pitchFamily="49" charset="-122"/>
            </a:endParaRPr>
          </a:p>
        </p:txBody>
      </p:sp>
      <p:sp>
        <p:nvSpPr>
          <p:cNvPr id="15" name="Rectangle 2"/>
          <p:cNvSpPr>
            <a:spLocks noChangeArrowheads="1"/>
          </p:cNvSpPr>
          <p:nvPr/>
        </p:nvSpPr>
        <p:spPr bwMode="auto">
          <a:xfrm>
            <a:off x="6392723" y="5080487"/>
            <a:ext cx="1491645" cy="1106487"/>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4000">
                <a:solidFill>
                  <a:schemeClr val="tx1"/>
                </a:solidFill>
                <a:latin typeface="Arial" pitchFamily="34" charset="0"/>
              </a:defRPr>
            </a:lvl1pPr>
            <a:lvl2pPr marL="742950" indent="-285750">
              <a:defRPr sz="4000">
                <a:solidFill>
                  <a:schemeClr val="tx1"/>
                </a:solidFill>
                <a:latin typeface="Arial" pitchFamily="34" charset="0"/>
              </a:defRPr>
            </a:lvl2pPr>
            <a:lvl3pPr marL="1143000" indent="-228600">
              <a:defRPr sz="4000">
                <a:solidFill>
                  <a:schemeClr val="tx1"/>
                </a:solidFill>
                <a:latin typeface="Arial" pitchFamily="34" charset="0"/>
              </a:defRPr>
            </a:lvl3pPr>
            <a:lvl4pPr marL="1600200" indent="-228600">
              <a:defRPr sz="4000">
                <a:solidFill>
                  <a:schemeClr val="tx1"/>
                </a:solidFill>
                <a:latin typeface="Arial" pitchFamily="34" charset="0"/>
              </a:defRPr>
            </a:lvl4pPr>
            <a:lvl5pPr marL="2057400" indent="-228600">
              <a:defRPr sz="4000">
                <a:solidFill>
                  <a:schemeClr val="tx1"/>
                </a:solidFill>
                <a:latin typeface="Arial" pitchFamily="34" charset="0"/>
              </a:defRPr>
            </a:lvl5pPr>
            <a:lvl6pPr marL="2514600" indent="-228600" eaLnBrk="0" fontAlgn="base" hangingPunct="0">
              <a:spcBef>
                <a:spcPct val="0"/>
              </a:spcBef>
              <a:spcAft>
                <a:spcPct val="0"/>
              </a:spcAft>
              <a:defRPr sz="4000">
                <a:solidFill>
                  <a:schemeClr val="tx1"/>
                </a:solidFill>
                <a:latin typeface="Arial" pitchFamily="34" charset="0"/>
              </a:defRPr>
            </a:lvl6pPr>
            <a:lvl7pPr marL="2971800" indent="-228600" eaLnBrk="0" fontAlgn="base" hangingPunct="0">
              <a:spcBef>
                <a:spcPct val="0"/>
              </a:spcBef>
              <a:spcAft>
                <a:spcPct val="0"/>
              </a:spcAft>
              <a:defRPr sz="4000">
                <a:solidFill>
                  <a:schemeClr val="tx1"/>
                </a:solidFill>
                <a:latin typeface="Arial" pitchFamily="34" charset="0"/>
              </a:defRPr>
            </a:lvl7pPr>
            <a:lvl8pPr marL="3429000" indent="-228600" eaLnBrk="0" fontAlgn="base" hangingPunct="0">
              <a:spcBef>
                <a:spcPct val="0"/>
              </a:spcBef>
              <a:spcAft>
                <a:spcPct val="0"/>
              </a:spcAft>
              <a:defRPr sz="4000">
                <a:solidFill>
                  <a:schemeClr val="tx1"/>
                </a:solidFill>
                <a:latin typeface="Arial" pitchFamily="34" charset="0"/>
              </a:defRPr>
            </a:lvl8pPr>
            <a:lvl9pPr marL="3886200" indent="-228600" eaLnBrk="0" fontAlgn="base" hangingPunct="0">
              <a:spcBef>
                <a:spcPct val="0"/>
              </a:spcBef>
              <a:spcAft>
                <a:spcPct val="0"/>
              </a:spcAft>
              <a:defRPr sz="4000">
                <a:solidFill>
                  <a:schemeClr val="tx1"/>
                </a:solidFill>
                <a:latin typeface="Arial" pitchFamily="34" charset="0"/>
              </a:defRPr>
            </a:lvl9pPr>
          </a:lstStyle>
          <a:p>
            <a:r>
              <a:rPr lang="zh-CN" altLang="en-US" sz="2400" dirty="0">
                <a:ea typeface="黑体" pitchFamily="49" charset="-122"/>
              </a:rPr>
              <a:t>不能</a:t>
            </a:r>
            <a:r>
              <a:rPr lang="zh-CN" altLang="en-US" sz="2400" dirty="0" smtClean="0">
                <a:ea typeface="黑体" pitchFamily="49" charset="-122"/>
              </a:rPr>
              <a:t>通过</a:t>
            </a:r>
            <a:endParaRPr lang="en-US" altLang="zh-CN" sz="2400" dirty="0" smtClean="0">
              <a:ea typeface="黑体" pitchFamily="49" charset="-122"/>
            </a:endParaRPr>
          </a:p>
          <a:p>
            <a:endParaRPr lang="zh-CN" altLang="en-US" sz="2400" dirty="0">
              <a:ea typeface="黑体" pitchFamily="49" charset="-122"/>
            </a:endParaRPr>
          </a:p>
        </p:txBody>
      </p:sp>
      <p:sp>
        <p:nvSpPr>
          <p:cNvPr id="16" name="Line 7"/>
          <p:cNvSpPr>
            <a:spLocks noChangeShapeType="1"/>
          </p:cNvSpPr>
          <p:nvPr/>
        </p:nvSpPr>
        <p:spPr bwMode="auto">
          <a:xfrm flipV="1">
            <a:off x="438541" y="5683736"/>
            <a:ext cx="8544983" cy="4762"/>
          </a:xfrm>
          <a:prstGeom prst="line">
            <a:avLst/>
          </a:prstGeom>
          <a:noFill/>
          <a:ln w="28575">
            <a:solidFill>
              <a:srgbClr val="3333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8" name="Text Box 9"/>
          <p:cNvSpPr txBox="1">
            <a:spLocks noChangeArrowheads="1"/>
          </p:cNvSpPr>
          <p:nvPr/>
        </p:nvSpPr>
        <p:spPr bwMode="auto">
          <a:xfrm>
            <a:off x="3871774" y="5178911"/>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Arial" pitchFamily="34" charset="0"/>
              </a:defRPr>
            </a:lvl1pPr>
            <a:lvl2pPr marL="742950" indent="-285750">
              <a:defRPr sz="4000">
                <a:solidFill>
                  <a:schemeClr val="tx1"/>
                </a:solidFill>
                <a:latin typeface="Arial" pitchFamily="34" charset="0"/>
              </a:defRPr>
            </a:lvl2pPr>
            <a:lvl3pPr marL="1143000" indent="-228600">
              <a:defRPr sz="4000">
                <a:solidFill>
                  <a:schemeClr val="tx1"/>
                </a:solidFill>
                <a:latin typeface="Arial" pitchFamily="34" charset="0"/>
              </a:defRPr>
            </a:lvl3pPr>
            <a:lvl4pPr marL="1600200" indent="-228600">
              <a:defRPr sz="4000">
                <a:solidFill>
                  <a:schemeClr val="tx1"/>
                </a:solidFill>
                <a:latin typeface="Arial" pitchFamily="34" charset="0"/>
              </a:defRPr>
            </a:lvl4pPr>
            <a:lvl5pPr marL="2057400" indent="-228600">
              <a:defRPr sz="4000">
                <a:solidFill>
                  <a:schemeClr val="tx1"/>
                </a:solidFill>
                <a:latin typeface="Arial" pitchFamily="34" charset="0"/>
              </a:defRPr>
            </a:lvl5pPr>
            <a:lvl6pPr marL="2514600" indent="-228600" eaLnBrk="0" fontAlgn="base" hangingPunct="0">
              <a:spcBef>
                <a:spcPct val="0"/>
              </a:spcBef>
              <a:spcAft>
                <a:spcPct val="0"/>
              </a:spcAft>
              <a:defRPr sz="4000">
                <a:solidFill>
                  <a:schemeClr val="tx1"/>
                </a:solidFill>
                <a:latin typeface="Arial" pitchFamily="34" charset="0"/>
              </a:defRPr>
            </a:lvl6pPr>
            <a:lvl7pPr marL="2971800" indent="-228600" eaLnBrk="0" fontAlgn="base" hangingPunct="0">
              <a:spcBef>
                <a:spcPct val="0"/>
              </a:spcBef>
              <a:spcAft>
                <a:spcPct val="0"/>
              </a:spcAft>
              <a:defRPr sz="4000">
                <a:solidFill>
                  <a:schemeClr val="tx1"/>
                </a:solidFill>
                <a:latin typeface="Arial" pitchFamily="34" charset="0"/>
              </a:defRPr>
            </a:lvl7pPr>
            <a:lvl8pPr marL="3429000" indent="-228600" eaLnBrk="0" fontAlgn="base" hangingPunct="0">
              <a:spcBef>
                <a:spcPct val="0"/>
              </a:spcBef>
              <a:spcAft>
                <a:spcPct val="0"/>
              </a:spcAft>
              <a:defRPr sz="4000">
                <a:solidFill>
                  <a:schemeClr val="tx1"/>
                </a:solidFill>
                <a:latin typeface="Arial" pitchFamily="34" charset="0"/>
              </a:defRPr>
            </a:lvl8pPr>
            <a:lvl9pPr marL="3886200" indent="-228600" eaLnBrk="0" fontAlgn="base" hangingPunct="0">
              <a:spcBef>
                <a:spcPct val="0"/>
              </a:spcBef>
              <a:spcAft>
                <a:spcPct val="0"/>
              </a:spcAft>
              <a:defRPr sz="4000">
                <a:solidFill>
                  <a:schemeClr val="tx1"/>
                </a:solidFill>
                <a:latin typeface="Arial" pitchFamily="34" charset="0"/>
              </a:defRPr>
            </a:lvl9pPr>
          </a:lstStyle>
          <a:p>
            <a:r>
              <a:rPr lang="zh-CN" altLang="en-US" sz="2400">
                <a:ea typeface="黑体" pitchFamily="49" charset="-122"/>
              </a:rPr>
              <a:t>能通过</a:t>
            </a:r>
          </a:p>
        </p:txBody>
      </p:sp>
      <p:sp>
        <p:nvSpPr>
          <p:cNvPr id="19" name="Text Box 10"/>
          <p:cNvSpPr txBox="1">
            <a:spLocks noChangeArrowheads="1"/>
          </p:cNvSpPr>
          <p:nvPr/>
        </p:nvSpPr>
        <p:spPr bwMode="auto">
          <a:xfrm>
            <a:off x="-67343" y="5467836"/>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Arial" pitchFamily="34" charset="0"/>
              </a:defRPr>
            </a:lvl1pPr>
            <a:lvl2pPr marL="742950" indent="-285750">
              <a:defRPr sz="4000">
                <a:solidFill>
                  <a:schemeClr val="tx1"/>
                </a:solidFill>
                <a:latin typeface="Arial" pitchFamily="34" charset="0"/>
              </a:defRPr>
            </a:lvl2pPr>
            <a:lvl3pPr marL="1143000" indent="-228600">
              <a:defRPr sz="4000">
                <a:solidFill>
                  <a:schemeClr val="tx1"/>
                </a:solidFill>
                <a:latin typeface="Arial" pitchFamily="34" charset="0"/>
              </a:defRPr>
            </a:lvl3pPr>
            <a:lvl4pPr marL="1600200" indent="-228600">
              <a:defRPr sz="4000">
                <a:solidFill>
                  <a:schemeClr val="tx1"/>
                </a:solidFill>
                <a:latin typeface="Arial" pitchFamily="34" charset="0"/>
              </a:defRPr>
            </a:lvl4pPr>
            <a:lvl5pPr marL="2057400" indent="-228600">
              <a:defRPr sz="4000">
                <a:solidFill>
                  <a:schemeClr val="tx1"/>
                </a:solidFill>
                <a:latin typeface="Arial" pitchFamily="34" charset="0"/>
              </a:defRPr>
            </a:lvl5pPr>
            <a:lvl6pPr marL="2514600" indent="-228600" eaLnBrk="0" fontAlgn="base" hangingPunct="0">
              <a:spcBef>
                <a:spcPct val="0"/>
              </a:spcBef>
              <a:spcAft>
                <a:spcPct val="0"/>
              </a:spcAft>
              <a:defRPr sz="4000">
                <a:solidFill>
                  <a:schemeClr val="tx1"/>
                </a:solidFill>
                <a:latin typeface="Arial" pitchFamily="34" charset="0"/>
              </a:defRPr>
            </a:lvl6pPr>
            <a:lvl7pPr marL="2971800" indent="-228600" eaLnBrk="0" fontAlgn="base" hangingPunct="0">
              <a:spcBef>
                <a:spcPct val="0"/>
              </a:spcBef>
              <a:spcAft>
                <a:spcPct val="0"/>
              </a:spcAft>
              <a:defRPr sz="4000">
                <a:solidFill>
                  <a:schemeClr val="tx1"/>
                </a:solidFill>
                <a:latin typeface="Arial" pitchFamily="34" charset="0"/>
              </a:defRPr>
            </a:lvl7pPr>
            <a:lvl8pPr marL="3429000" indent="-228600" eaLnBrk="0" fontAlgn="base" hangingPunct="0">
              <a:spcBef>
                <a:spcPct val="0"/>
              </a:spcBef>
              <a:spcAft>
                <a:spcPct val="0"/>
              </a:spcAft>
              <a:defRPr sz="4000">
                <a:solidFill>
                  <a:schemeClr val="tx1"/>
                </a:solidFill>
                <a:latin typeface="Arial" pitchFamily="34" charset="0"/>
              </a:defRPr>
            </a:lvl8pPr>
            <a:lvl9pPr marL="3886200" indent="-228600" eaLnBrk="0" fontAlgn="base" hangingPunct="0">
              <a:spcBef>
                <a:spcPct val="0"/>
              </a:spcBef>
              <a:spcAft>
                <a:spcPct val="0"/>
              </a:spcAft>
              <a:defRPr sz="4000">
                <a:solidFill>
                  <a:schemeClr val="tx1"/>
                </a:solidFill>
                <a:latin typeface="Arial" pitchFamily="34" charset="0"/>
              </a:defRPr>
            </a:lvl9pPr>
          </a:lstStyle>
          <a:p>
            <a:r>
              <a:rPr lang="en-US" altLang="zh-CN" sz="2400" dirty="0">
                <a:ea typeface="宋体" pitchFamily="2" charset="-122"/>
              </a:rPr>
              <a:t>0</a:t>
            </a:r>
          </a:p>
        </p:txBody>
      </p:sp>
      <p:sp>
        <p:nvSpPr>
          <p:cNvPr id="20" name="Text Box 11"/>
          <p:cNvSpPr txBox="1">
            <a:spLocks noChangeArrowheads="1"/>
          </p:cNvSpPr>
          <p:nvPr/>
        </p:nvSpPr>
        <p:spPr bwMode="auto">
          <a:xfrm>
            <a:off x="7957889" y="5803469"/>
            <a:ext cx="11817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Arial" pitchFamily="34" charset="0"/>
              </a:defRPr>
            </a:lvl1pPr>
            <a:lvl2pPr marL="742950" indent="-285750">
              <a:defRPr sz="4000">
                <a:solidFill>
                  <a:schemeClr val="tx1"/>
                </a:solidFill>
                <a:latin typeface="Arial" pitchFamily="34" charset="0"/>
              </a:defRPr>
            </a:lvl2pPr>
            <a:lvl3pPr marL="1143000" indent="-228600">
              <a:defRPr sz="4000">
                <a:solidFill>
                  <a:schemeClr val="tx1"/>
                </a:solidFill>
                <a:latin typeface="Arial" pitchFamily="34" charset="0"/>
              </a:defRPr>
            </a:lvl3pPr>
            <a:lvl4pPr marL="1600200" indent="-228600">
              <a:defRPr sz="4000">
                <a:solidFill>
                  <a:schemeClr val="tx1"/>
                </a:solidFill>
                <a:latin typeface="Arial" pitchFamily="34" charset="0"/>
              </a:defRPr>
            </a:lvl4pPr>
            <a:lvl5pPr marL="2057400" indent="-228600">
              <a:defRPr sz="4000">
                <a:solidFill>
                  <a:schemeClr val="tx1"/>
                </a:solidFill>
                <a:latin typeface="Arial" pitchFamily="34" charset="0"/>
              </a:defRPr>
            </a:lvl5pPr>
            <a:lvl6pPr marL="2514600" indent="-228600" eaLnBrk="0" fontAlgn="base" hangingPunct="0">
              <a:spcBef>
                <a:spcPct val="0"/>
              </a:spcBef>
              <a:spcAft>
                <a:spcPct val="0"/>
              </a:spcAft>
              <a:defRPr sz="4000">
                <a:solidFill>
                  <a:schemeClr val="tx1"/>
                </a:solidFill>
                <a:latin typeface="Arial" pitchFamily="34" charset="0"/>
              </a:defRPr>
            </a:lvl6pPr>
            <a:lvl7pPr marL="2971800" indent="-228600" eaLnBrk="0" fontAlgn="base" hangingPunct="0">
              <a:spcBef>
                <a:spcPct val="0"/>
              </a:spcBef>
              <a:spcAft>
                <a:spcPct val="0"/>
              </a:spcAft>
              <a:defRPr sz="4000">
                <a:solidFill>
                  <a:schemeClr val="tx1"/>
                </a:solidFill>
                <a:latin typeface="Arial" pitchFamily="34" charset="0"/>
              </a:defRPr>
            </a:lvl7pPr>
            <a:lvl8pPr marL="3429000" indent="-228600" eaLnBrk="0" fontAlgn="base" hangingPunct="0">
              <a:spcBef>
                <a:spcPct val="0"/>
              </a:spcBef>
              <a:spcAft>
                <a:spcPct val="0"/>
              </a:spcAft>
              <a:defRPr sz="4000">
                <a:solidFill>
                  <a:schemeClr val="tx1"/>
                </a:solidFill>
                <a:latin typeface="Arial" pitchFamily="34" charset="0"/>
              </a:defRPr>
            </a:lvl8pPr>
            <a:lvl9pPr marL="3886200" indent="-228600" eaLnBrk="0" fontAlgn="base" hangingPunct="0">
              <a:spcBef>
                <a:spcPct val="0"/>
              </a:spcBef>
              <a:spcAft>
                <a:spcPct val="0"/>
              </a:spcAft>
              <a:defRPr sz="4000">
                <a:solidFill>
                  <a:schemeClr val="tx1"/>
                </a:solidFill>
                <a:latin typeface="Arial" pitchFamily="34" charset="0"/>
              </a:defRPr>
            </a:lvl9pPr>
          </a:lstStyle>
          <a:p>
            <a:r>
              <a:rPr lang="zh-CN" altLang="en-US" sz="2000" dirty="0">
                <a:ea typeface="黑体" pitchFamily="49" charset="-122"/>
              </a:rPr>
              <a:t>频率</a:t>
            </a:r>
            <a:r>
              <a:rPr lang="en-US" altLang="zh-CN" sz="2000" dirty="0">
                <a:ea typeface="黑体" pitchFamily="49" charset="-122"/>
              </a:rPr>
              <a:t>(Hz)</a:t>
            </a:r>
          </a:p>
        </p:txBody>
      </p:sp>
      <p:sp>
        <p:nvSpPr>
          <p:cNvPr id="21" name="Line 12"/>
          <p:cNvSpPr>
            <a:spLocks noChangeShapeType="1"/>
          </p:cNvSpPr>
          <p:nvPr/>
        </p:nvSpPr>
        <p:spPr bwMode="auto">
          <a:xfrm>
            <a:off x="6392723" y="5251937"/>
            <a:ext cx="0" cy="935037"/>
          </a:xfrm>
          <a:prstGeom prst="line">
            <a:avLst/>
          </a:prstGeom>
          <a:noFill/>
          <a:ln w="19050">
            <a:solidFill>
              <a:srgbClr val="333399"/>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13"/>
          <p:cNvSpPr>
            <a:spLocks noChangeShapeType="1"/>
          </p:cNvSpPr>
          <p:nvPr/>
        </p:nvSpPr>
        <p:spPr bwMode="auto">
          <a:xfrm>
            <a:off x="3031456" y="5971073"/>
            <a:ext cx="3361267" cy="0"/>
          </a:xfrm>
          <a:prstGeom prst="line">
            <a:avLst/>
          </a:prstGeom>
          <a:noFill/>
          <a:ln w="19050">
            <a:solidFill>
              <a:srgbClr val="333399"/>
            </a:solidFill>
            <a:round/>
            <a:headEnd type="triangle" w="med" len="lg"/>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3" name="Text Box 14"/>
          <p:cNvSpPr txBox="1">
            <a:spLocks noChangeArrowheads="1"/>
          </p:cNvSpPr>
          <p:nvPr/>
        </p:nvSpPr>
        <p:spPr bwMode="auto">
          <a:xfrm>
            <a:off x="3799808" y="5755173"/>
            <a:ext cx="1226618"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000">
                <a:solidFill>
                  <a:schemeClr val="tx1"/>
                </a:solidFill>
                <a:latin typeface="Arial" pitchFamily="34" charset="0"/>
              </a:defRPr>
            </a:lvl1pPr>
            <a:lvl2pPr marL="742950" indent="-285750">
              <a:defRPr sz="4000">
                <a:solidFill>
                  <a:schemeClr val="tx1"/>
                </a:solidFill>
                <a:latin typeface="Arial" pitchFamily="34" charset="0"/>
              </a:defRPr>
            </a:lvl2pPr>
            <a:lvl3pPr marL="1143000" indent="-228600">
              <a:defRPr sz="4000">
                <a:solidFill>
                  <a:schemeClr val="tx1"/>
                </a:solidFill>
                <a:latin typeface="Arial" pitchFamily="34" charset="0"/>
              </a:defRPr>
            </a:lvl3pPr>
            <a:lvl4pPr marL="1600200" indent="-228600">
              <a:defRPr sz="4000">
                <a:solidFill>
                  <a:schemeClr val="tx1"/>
                </a:solidFill>
                <a:latin typeface="Arial" pitchFamily="34" charset="0"/>
              </a:defRPr>
            </a:lvl4pPr>
            <a:lvl5pPr marL="2057400" indent="-228600">
              <a:defRPr sz="4000">
                <a:solidFill>
                  <a:schemeClr val="tx1"/>
                </a:solidFill>
                <a:latin typeface="Arial" pitchFamily="34" charset="0"/>
              </a:defRPr>
            </a:lvl5pPr>
            <a:lvl6pPr marL="2514600" indent="-228600" eaLnBrk="0" fontAlgn="base" hangingPunct="0">
              <a:spcBef>
                <a:spcPct val="0"/>
              </a:spcBef>
              <a:spcAft>
                <a:spcPct val="0"/>
              </a:spcAft>
              <a:defRPr sz="4000">
                <a:solidFill>
                  <a:schemeClr val="tx1"/>
                </a:solidFill>
                <a:latin typeface="Arial" pitchFamily="34" charset="0"/>
              </a:defRPr>
            </a:lvl6pPr>
            <a:lvl7pPr marL="2971800" indent="-228600" eaLnBrk="0" fontAlgn="base" hangingPunct="0">
              <a:spcBef>
                <a:spcPct val="0"/>
              </a:spcBef>
              <a:spcAft>
                <a:spcPct val="0"/>
              </a:spcAft>
              <a:defRPr sz="4000">
                <a:solidFill>
                  <a:schemeClr val="tx1"/>
                </a:solidFill>
                <a:latin typeface="Arial" pitchFamily="34" charset="0"/>
              </a:defRPr>
            </a:lvl7pPr>
            <a:lvl8pPr marL="3429000" indent="-228600" eaLnBrk="0" fontAlgn="base" hangingPunct="0">
              <a:spcBef>
                <a:spcPct val="0"/>
              </a:spcBef>
              <a:spcAft>
                <a:spcPct val="0"/>
              </a:spcAft>
              <a:defRPr sz="4000">
                <a:solidFill>
                  <a:schemeClr val="tx1"/>
                </a:solidFill>
                <a:latin typeface="Arial" pitchFamily="34" charset="0"/>
              </a:defRPr>
            </a:lvl8pPr>
            <a:lvl9pPr marL="3886200" indent="-228600" eaLnBrk="0" fontAlgn="base" hangingPunct="0">
              <a:spcBef>
                <a:spcPct val="0"/>
              </a:spcBef>
              <a:spcAft>
                <a:spcPct val="0"/>
              </a:spcAft>
              <a:defRPr sz="4000">
                <a:solidFill>
                  <a:schemeClr val="tx1"/>
                </a:solidFill>
                <a:latin typeface="Arial" pitchFamily="34" charset="0"/>
              </a:defRPr>
            </a:lvl9pPr>
          </a:lstStyle>
          <a:p>
            <a:r>
              <a:rPr lang="en-US" altLang="zh-CN" sz="2400" i="1" dirty="0">
                <a:ea typeface="黑体" pitchFamily="49" charset="-122"/>
              </a:rPr>
              <a:t>W </a:t>
            </a:r>
            <a:r>
              <a:rPr lang="en-US" altLang="zh-CN" sz="2400" dirty="0">
                <a:ea typeface="黑体" pitchFamily="49" charset="-122"/>
              </a:rPr>
              <a:t>(Hz) </a:t>
            </a:r>
          </a:p>
        </p:txBody>
      </p:sp>
      <p:sp>
        <p:nvSpPr>
          <p:cNvPr id="24" name="Line 15"/>
          <p:cNvSpPr>
            <a:spLocks noChangeShapeType="1"/>
          </p:cNvSpPr>
          <p:nvPr/>
        </p:nvSpPr>
        <p:spPr bwMode="auto">
          <a:xfrm>
            <a:off x="438540" y="5251937"/>
            <a:ext cx="0" cy="935037"/>
          </a:xfrm>
          <a:prstGeom prst="line">
            <a:avLst/>
          </a:prstGeom>
          <a:noFill/>
          <a:ln w="19050">
            <a:solidFill>
              <a:srgbClr val="333399"/>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18"/>
          <p:cNvSpPr>
            <a:spLocks noChangeShapeType="1"/>
          </p:cNvSpPr>
          <p:nvPr/>
        </p:nvSpPr>
        <p:spPr bwMode="auto">
          <a:xfrm>
            <a:off x="3031456" y="5251937"/>
            <a:ext cx="0" cy="935037"/>
          </a:xfrm>
          <a:prstGeom prst="line">
            <a:avLst/>
          </a:prstGeom>
          <a:noFill/>
          <a:ln w="19050">
            <a:solidFill>
              <a:srgbClr val="333399"/>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矩形 26"/>
          <p:cNvSpPr/>
          <p:nvPr/>
        </p:nvSpPr>
        <p:spPr>
          <a:xfrm>
            <a:off x="3602662" y="3501008"/>
            <a:ext cx="356188" cy="461665"/>
          </a:xfrm>
          <a:prstGeom prst="rect">
            <a:avLst/>
          </a:prstGeom>
        </p:spPr>
        <p:txBody>
          <a:bodyPr wrap="none">
            <a:spAutoFit/>
          </a:bodyPr>
          <a:lstStyle/>
          <a:p>
            <a:r>
              <a:rPr lang="en-US" altLang="zh-CN" sz="2400" i="1" dirty="0">
                <a:latin typeface="Arial" pitchFamily="34" charset="0"/>
                <a:ea typeface="黑体" pitchFamily="49" charset="-122"/>
              </a:rPr>
              <a:t>e</a:t>
            </a:r>
            <a:endParaRPr lang="zh-CN" altLang="en-US" sz="2400" i="1" dirty="0">
              <a:latin typeface="Arial" pitchFamily="34" charset="0"/>
              <a:ea typeface="黑体" pitchFamily="49" charset="-122"/>
            </a:endParaRPr>
          </a:p>
        </p:txBody>
      </p:sp>
      <p:sp>
        <p:nvSpPr>
          <p:cNvPr id="28" name="矩形 27"/>
          <p:cNvSpPr/>
          <p:nvPr/>
        </p:nvSpPr>
        <p:spPr>
          <a:xfrm>
            <a:off x="6214629" y="6184771"/>
            <a:ext cx="356188" cy="461665"/>
          </a:xfrm>
          <a:prstGeom prst="rect">
            <a:avLst/>
          </a:prstGeom>
        </p:spPr>
        <p:txBody>
          <a:bodyPr wrap="none">
            <a:spAutoFit/>
          </a:bodyPr>
          <a:lstStyle/>
          <a:p>
            <a:r>
              <a:rPr lang="en-US" altLang="zh-CN" sz="2400" i="1" dirty="0">
                <a:latin typeface="Arial" pitchFamily="34" charset="0"/>
                <a:ea typeface="黑体" pitchFamily="49" charset="-122"/>
              </a:rPr>
              <a:t>e</a:t>
            </a:r>
            <a:endParaRPr lang="zh-CN" altLang="en-US" sz="2400" i="1" dirty="0">
              <a:latin typeface="Arial" pitchFamily="34" charset="0"/>
              <a:ea typeface="黑体" pitchFamily="49" charset="-122"/>
            </a:endParaRPr>
          </a:p>
        </p:txBody>
      </p:sp>
      <p:sp>
        <p:nvSpPr>
          <p:cNvPr id="29" name="矩形 28"/>
          <p:cNvSpPr/>
          <p:nvPr/>
        </p:nvSpPr>
        <p:spPr>
          <a:xfrm>
            <a:off x="2853363" y="6216838"/>
            <a:ext cx="356188" cy="461665"/>
          </a:xfrm>
          <a:prstGeom prst="rect">
            <a:avLst/>
          </a:prstGeom>
        </p:spPr>
        <p:txBody>
          <a:bodyPr wrap="none">
            <a:spAutoFit/>
          </a:bodyPr>
          <a:lstStyle/>
          <a:p>
            <a:r>
              <a:rPr lang="en-US" altLang="zh-CN" sz="2400" i="1" dirty="0">
                <a:latin typeface="Arial" pitchFamily="34" charset="0"/>
                <a:ea typeface="黑体" pitchFamily="49" charset="-122"/>
              </a:rPr>
              <a:t>b</a:t>
            </a:r>
            <a:endParaRPr lang="zh-CN" altLang="en-US" sz="2400" i="1" dirty="0">
              <a:latin typeface="Arial" pitchFamily="34" charset="0"/>
              <a:ea typeface="黑体" pitchFamily="49" charset="-122"/>
            </a:endParaRPr>
          </a:p>
        </p:txBody>
      </p:sp>
    </p:spTree>
    <p:extLst>
      <p:ext uri="{BB962C8B-B14F-4D97-AF65-F5344CB8AC3E}">
        <p14:creationId xmlns:p14="http://schemas.microsoft.com/office/powerpoint/2010/main" val="26653055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
          </p:nvPr>
        </p:nvSpPr>
        <p:spPr/>
        <p:txBody>
          <a:bodyPr/>
          <a:lstStyle/>
          <a:p>
            <a:r>
              <a:rPr lang="zh-CN" altLang="zh-CN" dirty="0"/>
              <a:t>传输介质也称为传输媒体、传输媒介</a:t>
            </a:r>
            <a:r>
              <a:rPr lang="zh-CN" altLang="zh-CN" dirty="0" smtClean="0"/>
              <a:t>等</a:t>
            </a:r>
            <a:endParaRPr lang="en-US" altLang="zh-CN" dirty="0" smtClean="0"/>
          </a:p>
          <a:p>
            <a:r>
              <a:rPr lang="zh-CN" altLang="zh-CN" dirty="0" smtClean="0"/>
              <a:t>是</a:t>
            </a:r>
            <a:r>
              <a:rPr lang="zh-CN" altLang="zh-CN" dirty="0"/>
              <a:t>传输系统中发送器和接收器之间的物理</a:t>
            </a:r>
            <a:r>
              <a:rPr lang="zh-CN" altLang="zh-CN" dirty="0" smtClean="0"/>
              <a:t>通路</a:t>
            </a:r>
            <a:endParaRPr lang="en-US" altLang="zh-CN" dirty="0" smtClean="0"/>
          </a:p>
          <a:p>
            <a:r>
              <a:rPr lang="zh-CN" altLang="zh-CN" dirty="0" smtClean="0"/>
              <a:t>传输</a:t>
            </a:r>
            <a:r>
              <a:rPr lang="zh-CN" altLang="zh-CN" dirty="0"/>
              <a:t>介质可分为两大</a:t>
            </a:r>
            <a:r>
              <a:rPr lang="zh-CN" altLang="zh-CN" dirty="0" smtClean="0"/>
              <a:t>类</a:t>
            </a:r>
            <a:endParaRPr lang="en-US" altLang="zh-CN" dirty="0" smtClean="0"/>
          </a:p>
          <a:p>
            <a:pPr lvl="1"/>
            <a:r>
              <a:rPr lang="zh-CN" altLang="zh-CN" dirty="0" smtClean="0"/>
              <a:t>导引</a:t>
            </a:r>
            <a:r>
              <a:rPr lang="zh-CN" altLang="zh-CN" dirty="0"/>
              <a:t>型传输介质和非导引型传输</a:t>
            </a:r>
            <a:r>
              <a:rPr lang="zh-CN" altLang="zh-CN" dirty="0" smtClean="0"/>
              <a:t>介质</a:t>
            </a:r>
            <a:endParaRPr lang="en-US" altLang="zh-CN" dirty="0" smtClean="0"/>
          </a:p>
          <a:p>
            <a:r>
              <a:rPr lang="zh-CN" altLang="zh-CN" dirty="0" smtClean="0"/>
              <a:t>导引</a:t>
            </a:r>
            <a:r>
              <a:rPr lang="zh-CN" altLang="zh-CN" dirty="0"/>
              <a:t>型传输介质中，电磁波被导引沿着</a:t>
            </a:r>
            <a:r>
              <a:rPr lang="zh-CN" altLang="zh-CN" dirty="0" smtClean="0"/>
              <a:t>介质进行传播</a:t>
            </a:r>
            <a:endParaRPr lang="en-US" altLang="zh-CN" dirty="0" smtClean="0"/>
          </a:p>
          <a:p>
            <a:pPr lvl="1"/>
            <a:r>
              <a:rPr lang="zh-CN" altLang="zh-CN" dirty="0"/>
              <a:t>铜线或光纤</a:t>
            </a:r>
            <a:endParaRPr lang="en-US" altLang="zh-CN" dirty="0" smtClean="0"/>
          </a:p>
          <a:p>
            <a:r>
              <a:rPr lang="zh-CN" altLang="zh-CN" dirty="0" smtClean="0"/>
              <a:t>非</a:t>
            </a:r>
            <a:r>
              <a:rPr lang="zh-CN" altLang="zh-CN" dirty="0"/>
              <a:t>导引型传输介质一般指</a:t>
            </a:r>
            <a:r>
              <a:rPr lang="zh-CN" altLang="zh-CN" dirty="0" smtClean="0"/>
              <a:t>自由空间</a:t>
            </a:r>
            <a:endParaRPr lang="en-US" altLang="zh-CN" dirty="0" smtClean="0"/>
          </a:p>
          <a:p>
            <a:pPr lvl="1"/>
            <a:r>
              <a:rPr lang="zh-CN" altLang="zh-CN" dirty="0" smtClean="0"/>
              <a:t>水</a:t>
            </a:r>
            <a:r>
              <a:rPr lang="zh-CN" altLang="zh-CN" dirty="0"/>
              <a:t>下等，利用电磁波、声波等作为传输介质</a:t>
            </a:r>
            <a:endParaRPr lang="zh-CN" altLang="en-US" dirty="0"/>
          </a:p>
        </p:txBody>
      </p:sp>
    </p:spTree>
    <p:extLst>
      <p:ext uri="{BB962C8B-B14F-4D97-AF65-F5344CB8AC3E}">
        <p14:creationId xmlns:p14="http://schemas.microsoft.com/office/powerpoint/2010/main" val="21743273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奈氏准则</a:t>
            </a:r>
            <a:endParaRPr lang="zh-CN" altLang="en-US" dirty="0"/>
          </a:p>
        </p:txBody>
      </p:sp>
      <p:sp>
        <p:nvSpPr>
          <p:cNvPr id="3" name="内容占位符 2"/>
          <p:cNvSpPr>
            <a:spLocks noGrp="1"/>
          </p:cNvSpPr>
          <p:nvPr>
            <p:ph sz="quarter" idx="1"/>
          </p:nvPr>
        </p:nvSpPr>
        <p:spPr/>
        <p:txBody>
          <a:bodyPr>
            <a:normAutofit/>
          </a:bodyPr>
          <a:lstStyle/>
          <a:p>
            <a:r>
              <a:rPr lang="en-US" altLang="zh-CN" dirty="0"/>
              <a:t>1924</a:t>
            </a:r>
            <a:r>
              <a:rPr lang="zh-CN" altLang="zh-CN" dirty="0"/>
              <a:t>年，奈奎斯特推导出著名的奈氏</a:t>
            </a:r>
            <a:r>
              <a:rPr lang="zh-CN" altLang="zh-CN" dirty="0" smtClean="0"/>
              <a:t>准则</a:t>
            </a:r>
            <a:endParaRPr lang="en-US" altLang="zh-CN" dirty="0" smtClean="0"/>
          </a:p>
          <a:p>
            <a:pPr lvl="1"/>
            <a:r>
              <a:rPr lang="zh-CN" altLang="zh-CN" dirty="0" smtClean="0"/>
              <a:t>给</a:t>
            </a:r>
            <a:r>
              <a:rPr lang="zh-CN" altLang="zh-CN" dirty="0"/>
              <a:t>出了理想条件下，为了避免码间</a:t>
            </a:r>
            <a:r>
              <a:rPr lang="zh-CN" altLang="zh-CN" dirty="0" smtClean="0"/>
              <a:t>串扰</a:t>
            </a:r>
            <a:r>
              <a:rPr lang="zh-CN" altLang="zh-CN" dirty="0"/>
              <a:t>，波特率的上</a:t>
            </a:r>
            <a:r>
              <a:rPr lang="zh-CN" altLang="zh-CN" dirty="0" smtClean="0"/>
              <a:t>限值</a:t>
            </a:r>
            <a:endParaRPr lang="en-US" altLang="zh-CN" dirty="0" smtClean="0"/>
          </a:p>
          <a:p>
            <a:r>
              <a:rPr lang="zh-CN" altLang="zh-CN" dirty="0"/>
              <a:t>在理想低通信道下，每赫兹带宽的最高码元传输速率是</a:t>
            </a:r>
            <a:r>
              <a:rPr lang="en-US" altLang="zh-CN" dirty="0"/>
              <a:t>2</a:t>
            </a:r>
            <a:r>
              <a:rPr lang="zh-CN" altLang="zh-CN" dirty="0"/>
              <a:t>波特（</a:t>
            </a:r>
            <a:r>
              <a:rPr lang="zh-CN" altLang="zh-CN" dirty="0">
                <a:solidFill>
                  <a:srgbClr val="FF0000"/>
                </a:solidFill>
              </a:rPr>
              <a:t>一个</a:t>
            </a:r>
            <a:r>
              <a:rPr lang="en-US" altLang="zh-CN" dirty="0">
                <a:solidFill>
                  <a:srgbClr val="FF0000"/>
                </a:solidFill>
              </a:rPr>
              <a:t>Hz</a:t>
            </a:r>
            <a:r>
              <a:rPr lang="zh-CN" altLang="zh-CN" dirty="0">
                <a:solidFill>
                  <a:srgbClr val="FF0000"/>
                </a:solidFill>
              </a:rPr>
              <a:t>可以传输</a:t>
            </a:r>
            <a:r>
              <a:rPr lang="en-US" altLang="zh-CN" dirty="0">
                <a:solidFill>
                  <a:srgbClr val="FF0000"/>
                </a:solidFill>
              </a:rPr>
              <a:t>2</a:t>
            </a:r>
            <a:r>
              <a:rPr lang="zh-CN" altLang="zh-CN" dirty="0">
                <a:solidFill>
                  <a:srgbClr val="FF0000"/>
                </a:solidFill>
              </a:rPr>
              <a:t>个码元</a:t>
            </a:r>
            <a:r>
              <a:rPr lang="zh-CN" altLang="zh-CN" dirty="0"/>
              <a:t>）。设信道的带宽是</a:t>
            </a:r>
            <a:r>
              <a:rPr lang="en-US" altLang="zh-CN" dirty="0"/>
              <a:t>W</a:t>
            </a:r>
            <a:r>
              <a:rPr lang="zh-CN" altLang="zh-CN" dirty="0"/>
              <a:t>（</a:t>
            </a:r>
            <a:r>
              <a:rPr lang="en-US" altLang="zh-CN" dirty="0"/>
              <a:t>Hz</a:t>
            </a:r>
            <a:r>
              <a:rPr lang="zh-CN" altLang="zh-CN" dirty="0"/>
              <a:t>），则其最高波特率是</a:t>
            </a:r>
            <a:r>
              <a:rPr lang="en-US" altLang="zh-CN" dirty="0"/>
              <a:t> 2W</a:t>
            </a:r>
            <a:r>
              <a:rPr lang="zh-CN" altLang="zh-CN" dirty="0"/>
              <a:t>。</a:t>
            </a:r>
          </a:p>
          <a:p>
            <a:r>
              <a:rPr lang="zh-CN" altLang="zh-CN" dirty="0"/>
              <a:t>在理想带通信道下，每赫兹带宽的最高码元传输速率是</a:t>
            </a:r>
            <a:r>
              <a:rPr lang="en-US" altLang="zh-CN" dirty="0"/>
              <a:t>1</a:t>
            </a:r>
            <a:r>
              <a:rPr lang="zh-CN" altLang="zh-CN" dirty="0"/>
              <a:t>波特（</a:t>
            </a:r>
            <a:r>
              <a:rPr lang="zh-CN" altLang="zh-CN" dirty="0">
                <a:solidFill>
                  <a:srgbClr val="FF0000"/>
                </a:solidFill>
              </a:rPr>
              <a:t>一个</a:t>
            </a:r>
            <a:r>
              <a:rPr lang="en-US" altLang="zh-CN" dirty="0">
                <a:solidFill>
                  <a:srgbClr val="FF0000"/>
                </a:solidFill>
              </a:rPr>
              <a:t>Hz</a:t>
            </a:r>
            <a:r>
              <a:rPr lang="zh-CN" altLang="zh-CN" dirty="0">
                <a:solidFill>
                  <a:srgbClr val="FF0000"/>
                </a:solidFill>
              </a:rPr>
              <a:t>可以传输</a:t>
            </a:r>
            <a:r>
              <a:rPr lang="en-US" altLang="zh-CN" dirty="0">
                <a:solidFill>
                  <a:srgbClr val="FF0000"/>
                </a:solidFill>
              </a:rPr>
              <a:t>1</a:t>
            </a:r>
            <a:r>
              <a:rPr lang="zh-CN" altLang="zh-CN" dirty="0">
                <a:solidFill>
                  <a:srgbClr val="FF0000"/>
                </a:solidFill>
              </a:rPr>
              <a:t>个码元</a:t>
            </a:r>
            <a:r>
              <a:rPr lang="zh-CN" altLang="zh-CN" dirty="0"/>
              <a:t>）。设信道的带宽是</a:t>
            </a:r>
            <a:r>
              <a:rPr lang="en-US" altLang="zh-CN" dirty="0"/>
              <a:t>W</a:t>
            </a:r>
            <a:r>
              <a:rPr lang="zh-CN" altLang="zh-CN" dirty="0"/>
              <a:t>（</a:t>
            </a:r>
            <a:r>
              <a:rPr lang="en-US" altLang="zh-CN" dirty="0"/>
              <a:t>Hz</a:t>
            </a:r>
            <a:r>
              <a:rPr lang="zh-CN" altLang="zh-CN" dirty="0"/>
              <a:t>），则其最高波特率为</a:t>
            </a:r>
            <a:r>
              <a:rPr lang="en-US" altLang="zh-CN" dirty="0"/>
              <a:t>W</a:t>
            </a:r>
            <a:r>
              <a:rPr lang="zh-CN" altLang="zh-CN" dirty="0" smtClean="0"/>
              <a:t>。</a:t>
            </a:r>
            <a:endParaRPr lang="en-US" altLang="zh-CN" dirty="0" smtClean="0"/>
          </a:p>
          <a:p>
            <a:r>
              <a:rPr lang="zh-CN" altLang="zh-CN" dirty="0"/>
              <a:t>实际条件下，</a:t>
            </a:r>
            <a:r>
              <a:rPr lang="zh-CN" altLang="zh-CN" dirty="0" smtClean="0"/>
              <a:t>最大波特率</a:t>
            </a:r>
            <a:r>
              <a:rPr lang="zh-CN" altLang="zh-CN" dirty="0"/>
              <a:t>要小于这些上限。技术人员</a:t>
            </a:r>
            <a:r>
              <a:rPr lang="zh-CN" altLang="zh-CN" dirty="0" smtClean="0"/>
              <a:t>的任务</a:t>
            </a:r>
            <a:r>
              <a:rPr lang="zh-CN" altLang="zh-CN" dirty="0"/>
              <a:t>是找出更好的方案，</a:t>
            </a:r>
            <a:r>
              <a:rPr lang="zh-CN" altLang="zh-CN" dirty="0" smtClean="0"/>
              <a:t>使实际</a:t>
            </a:r>
            <a:r>
              <a:rPr lang="zh-CN" altLang="zh-CN" dirty="0"/>
              <a:t>波特率</a:t>
            </a:r>
            <a:r>
              <a:rPr lang="zh-CN" altLang="zh-CN" dirty="0" smtClean="0"/>
              <a:t>接近上限</a:t>
            </a:r>
            <a:endParaRPr lang="en-US" altLang="zh-CN" dirty="0" smtClean="0"/>
          </a:p>
          <a:p>
            <a:endParaRPr lang="zh-CN" altLang="en-US" dirty="0"/>
          </a:p>
        </p:txBody>
      </p:sp>
    </p:spTree>
    <p:extLst>
      <p:ext uri="{BB962C8B-B14F-4D97-AF65-F5344CB8AC3E}">
        <p14:creationId xmlns:p14="http://schemas.microsoft.com/office/powerpoint/2010/main" val="215693805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zh-CN" dirty="0"/>
                  <a:t>针对理想低通信道，如制定的码元状态数为</a:t>
                </a:r>
                <a:r>
                  <a:rPr lang="en-US" altLang="zh-CN" dirty="0"/>
                  <a:t>M</a:t>
                </a:r>
                <a:r>
                  <a:rPr lang="zh-CN" altLang="zh-CN" dirty="0"/>
                  <a:t>，则极限数据传输速率：</a:t>
                </a:r>
              </a:p>
              <a:p>
                <a14:m>
                  <m:oMath xmlns:m="http://schemas.openxmlformats.org/officeDocument/2006/math">
                    <m:sSub>
                      <m:sSubPr>
                        <m:ctrlPr>
                          <a:rPr lang="zh-CN" altLang="zh-CN" i="1">
                            <a:latin typeface="Cambria Math"/>
                          </a:rPr>
                        </m:ctrlPr>
                      </m:sSubPr>
                      <m:e>
                        <m:r>
                          <m:rPr>
                            <m:sty m:val="p"/>
                          </m:rPr>
                          <a:rPr lang="en-US" altLang="zh-CN">
                            <a:latin typeface="Cambria Math"/>
                          </a:rPr>
                          <m:t>C</m:t>
                        </m:r>
                      </m:e>
                      <m:sub>
                        <m:r>
                          <a:rPr lang="en-US" altLang="zh-CN" i="1">
                            <a:latin typeface="Cambria Math"/>
                          </a:rPr>
                          <m:t>𝑚𝑎𝑥</m:t>
                        </m:r>
                      </m:sub>
                    </m:sSub>
                    <m:r>
                      <a:rPr lang="en-US" altLang="zh-CN">
                        <a:latin typeface="Cambria Math"/>
                      </a:rPr>
                      <m:t>= 2</m:t>
                    </m:r>
                    <m:r>
                      <m:rPr>
                        <m:sty m:val="p"/>
                      </m:rPr>
                      <a:rPr lang="en-US" altLang="zh-CN">
                        <a:latin typeface="Cambria Math"/>
                      </a:rPr>
                      <m:t>W</m:t>
                    </m:r>
                    <m:sSub>
                      <m:sSubPr>
                        <m:ctrlPr>
                          <a:rPr lang="zh-CN" altLang="zh-CN" i="1">
                            <a:latin typeface="Cambria Math"/>
                          </a:rPr>
                        </m:ctrlPr>
                      </m:sSubPr>
                      <m:e>
                        <m:r>
                          <m:rPr>
                            <m:sty m:val="p"/>
                          </m:rPr>
                          <a:rPr lang="en-US" altLang="zh-CN">
                            <a:latin typeface="Cambria Math"/>
                          </a:rPr>
                          <m:t>log</m:t>
                        </m:r>
                      </m:e>
                      <m:sub>
                        <m:r>
                          <a:rPr lang="en-US" altLang="zh-CN" i="1">
                            <a:latin typeface="Cambria Math"/>
                          </a:rPr>
                          <m:t>2</m:t>
                        </m:r>
                      </m:sub>
                    </m:sSub>
                    <m:r>
                      <a:rPr lang="en-US" altLang="zh-CN" i="1">
                        <a:latin typeface="Cambria Math"/>
                      </a:rPr>
                      <m:t>𝑀</m:t>
                    </m:r>
                  </m:oMath>
                </a14:m>
                <a:r>
                  <a:rPr lang="en-US" altLang="zh-CN" dirty="0"/>
                  <a:t> </a:t>
                </a:r>
                <a:r>
                  <a:rPr lang="zh-CN" altLang="zh-CN" dirty="0"/>
                  <a:t>（</a:t>
                </a:r>
                <a:r>
                  <a:rPr lang="en-US" altLang="zh-CN" dirty="0"/>
                  <a:t>bit/s</a:t>
                </a:r>
                <a:r>
                  <a:rPr lang="zh-CN" altLang="zh-CN" dirty="0" smtClean="0"/>
                  <a:t>）</a:t>
                </a:r>
                <a:r>
                  <a:rPr lang="en-US" altLang="zh-CN" dirty="0"/>
                  <a:t>		  </a:t>
                </a:r>
                <a:r>
                  <a:rPr lang="zh-CN" altLang="zh-CN" dirty="0"/>
                  <a:t>（</a:t>
                </a:r>
                <a:r>
                  <a:rPr lang="en-US" altLang="zh-CN" dirty="0"/>
                  <a:t>4-2</a:t>
                </a:r>
                <a:r>
                  <a:rPr lang="zh-CN" altLang="zh-CN" dirty="0"/>
                  <a:t>）</a:t>
                </a:r>
              </a:p>
              <a:p>
                <a:r>
                  <a:rPr lang="zh-CN" altLang="zh-CN" dirty="0"/>
                  <a:t>针对理想带通信道，</a:t>
                </a:r>
              </a:p>
              <a:p>
                <a14:m>
                  <m:oMath xmlns:m="http://schemas.openxmlformats.org/officeDocument/2006/math">
                    <m:sSub>
                      <m:sSubPr>
                        <m:ctrlPr>
                          <a:rPr lang="zh-CN" altLang="zh-CN" i="1">
                            <a:latin typeface="Cambria Math"/>
                          </a:rPr>
                        </m:ctrlPr>
                      </m:sSubPr>
                      <m:e>
                        <m:r>
                          <m:rPr>
                            <m:sty m:val="p"/>
                          </m:rPr>
                          <a:rPr lang="en-US" altLang="zh-CN">
                            <a:latin typeface="Cambria Math"/>
                          </a:rPr>
                          <m:t>C</m:t>
                        </m:r>
                      </m:e>
                      <m:sub>
                        <m:r>
                          <a:rPr lang="en-US" altLang="zh-CN" i="1">
                            <a:latin typeface="Cambria Math"/>
                          </a:rPr>
                          <m:t>𝑚𝑎𝑥</m:t>
                        </m:r>
                      </m:sub>
                    </m:sSub>
                    <m:r>
                      <a:rPr lang="en-US" altLang="zh-CN">
                        <a:latin typeface="Cambria Math"/>
                      </a:rPr>
                      <m:t>= </m:t>
                    </m:r>
                    <m:r>
                      <m:rPr>
                        <m:sty m:val="p"/>
                      </m:rPr>
                      <a:rPr lang="en-US" altLang="zh-CN">
                        <a:latin typeface="Cambria Math"/>
                      </a:rPr>
                      <m:t>W</m:t>
                    </m:r>
                    <m:sSub>
                      <m:sSubPr>
                        <m:ctrlPr>
                          <a:rPr lang="zh-CN" altLang="zh-CN" i="1">
                            <a:latin typeface="Cambria Math"/>
                          </a:rPr>
                        </m:ctrlPr>
                      </m:sSubPr>
                      <m:e>
                        <m:r>
                          <m:rPr>
                            <m:sty m:val="p"/>
                          </m:rPr>
                          <a:rPr lang="en-US" altLang="zh-CN">
                            <a:latin typeface="Cambria Math"/>
                          </a:rPr>
                          <m:t>log</m:t>
                        </m:r>
                      </m:e>
                      <m:sub>
                        <m:r>
                          <a:rPr lang="en-US" altLang="zh-CN" i="1">
                            <a:latin typeface="Cambria Math"/>
                          </a:rPr>
                          <m:t>2</m:t>
                        </m:r>
                      </m:sub>
                    </m:sSub>
                    <m:r>
                      <a:rPr lang="en-US" altLang="zh-CN" i="1">
                        <a:latin typeface="Cambria Math"/>
                      </a:rPr>
                      <m:t>𝑀</m:t>
                    </m:r>
                  </m:oMath>
                </a14:m>
                <a:r>
                  <a:rPr lang="en-US" altLang="zh-CN" dirty="0"/>
                  <a:t>  </a:t>
                </a:r>
                <a:r>
                  <a:rPr lang="zh-CN" altLang="zh-CN" dirty="0"/>
                  <a:t>（</a:t>
                </a:r>
                <a:r>
                  <a:rPr lang="en-US" altLang="zh-CN" dirty="0"/>
                  <a:t>bit/s</a:t>
                </a:r>
                <a:r>
                  <a:rPr lang="zh-CN" altLang="zh-CN" dirty="0"/>
                  <a:t>）</a:t>
                </a:r>
                <a:r>
                  <a:rPr lang="en-US" altLang="zh-CN" dirty="0"/>
                  <a:t>		  </a:t>
                </a:r>
                <a:r>
                  <a:rPr lang="zh-CN" altLang="zh-CN" dirty="0"/>
                  <a:t>（</a:t>
                </a:r>
                <a:r>
                  <a:rPr lang="en-US" altLang="zh-CN" dirty="0"/>
                  <a:t>4-3</a:t>
                </a:r>
                <a:r>
                  <a:rPr lang="zh-CN" altLang="zh-CN" dirty="0"/>
                  <a:t>）</a:t>
                </a:r>
              </a:p>
              <a:p>
                <a:r>
                  <a:rPr lang="zh-CN" altLang="en-US" dirty="0" smtClean="0"/>
                  <a:t>课堂练习</a:t>
                </a:r>
                <a:endParaRPr lang="en-US" altLang="zh-CN" dirty="0" smtClean="0"/>
              </a:p>
              <a:p>
                <a:pPr lvl="1"/>
                <a:r>
                  <a:rPr lang="zh-CN" altLang="en-US" dirty="0" smtClean="0"/>
                  <a:t>假设</a:t>
                </a:r>
                <a:r>
                  <a:rPr lang="en-US" altLang="zh-CN" dirty="0" smtClean="0"/>
                  <a:t>802.11ac</a:t>
                </a:r>
                <a:r>
                  <a:rPr lang="zh-CN" altLang="en-US" dirty="0" smtClean="0"/>
                  <a:t>采用的信道</a:t>
                </a:r>
                <a:r>
                  <a:rPr lang="en-US" altLang="zh-CN" dirty="0" smtClean="0"/>
                  <a:t>0.5G Hz</a:t>
                </a:r>
                <a:r>
                  <a:rPr lang="zh-CN" altLang="en-US" dirty="0" smtClean="0"/>
                  <a:t>带通，</a:t>
                </a:r>
                <a:endParaRPr lang="en-US" altLang="zh-CN" dirty="0" smtClean="0"/>
              </a:p>
              <a:p>
                <a:pPr marL="274320" lvl="1" indent="0">
                  <a:buNone/>
                </a:pPr>
                <a:r>
                  <a:rPr lang="en-US" altLang="zh-CN" dirty="0"/>
                  <a:t> </a:t>
                </a:r>
                <a:r>
                  <a:rPr lang="en-US" altLang="zh-CN" dirty="0" smtClean="0"/>
                  <a:t> </a:t>
                </a:r>
                <a:r>
                  <a:rPr lang="zh-CN" altLang="en-US" dirty="0" smtClean="0"/>
                  <a:t>计算最大数据率</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rotWithShape="1">
                <a:blip r:embed="rId3"/>
                <a:stretch>
                  <a:fillRect l="-789" t="-1067"/>
                </a:stretch>
              </a:blipFill>
            </p:spPr>
            <p:txBody>
              <a:bodyPr/>
              <a:lstStyle/>
              <a:p>
                <a:r>
                  <a:rPr lang="zh-CN" altLang="en-US">
                    <a:noFill/>
                  </a:rPr>
                  <a:t> </a:t>
                </a:r>
              </a:p>
            </p:txBody>
          </p:sp>
        </mc:Fallback>
      </mc:AlternateContent>
      <p:pic>
        <p:nvPicPr>
          <p:cNvPr id="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2120" y="4221088"/>
            <a:ext cx="2520280" cy="2242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610443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
          </p:nvPr>
        </p:nvSpPr>
        <p:spPr/>
        <p:txBody>
          <a:bodyPr/>
          <a:lstStyle/>
          <a:p>
            <a:r>
              <a:rPr lang="zh-CN" altLang="zh-CN" dirty="0"/>
              <a:t>如果试题没有特别给出信道是带通还是低通，默认是低通吧</a:t>
            </a:r>
            <a:r>
              <a:rPr lang="zh-CN" altLang="zh-CN" dirty="0" smtClean="0"/>
              <a:t>。</a:t>
            </a:r>
            <a:endParaRPr lang="en-US" altLang="zh-CN" dirty="0"/>
          </a:p>
          <a:p>
            <a:pPr lvl="1"/>
            <a:r>
              <a:rPr lang="zh-CN" altLang="en-US" dirty="0" smtClean="0"/>
              <a:t>其实并不合理</a:t>
            </a:r>
            <a:endParaRPr lang="en-US" altLang="zh-CN" dirty="0" smtClean="0"/>
          </a:p>
          <a:p>
            <a:r>
              <a:rPr lang="zh-CN" altLang="en-US" dirty="0" smtClean="0"/>
              <a:t>结论：</a:t>
            </a:r>
            <a:r>
              <a:rPr lang="zh-CN" altLang="zh-CN" dirty="0" smtClean="0"/>
              <a:t>希望</a:t>
            </a:r>
            <a:r>
              <a:rPr lang="zh-CN" altLang="zh-CN" dirty="0"/>
              <a:t>无限提高数据传输率的方法</a:t>
            </a:r>
            <a:r>
              <a:rPr lang="en-US" altLang="zh-CN" dirty="0"/>
              <a:t>1</a:t>
            </a:r>
            <a:r>
              <a:rPr lang="zh-CN" altLang="zh-CN" dirty="0"/>
              <a:t>被否定了</a:t>
            </a:r>
            <a:endParaRPr lang="zh-CN" altLang="en-US" dirty="0"/>
          </a:p>
        </p:txBody>
      </p:sp>
    </p:spTree>
    <p:extLst>
      <p:ext uri="{BB962C8B-B14F-4D97-AF65-F5344CB8AC3E}">
        <p14:creationId xmlns:p14="http://schemas.microsoft.com/office/powerpoint/2010/main" val="172615791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zh-CN" altLang="en-US" dirty="0"/>
          </a:p>
        </p:txBody>
      </p:sp>
      <p:sp>
        <p:nvSpPr>
          <p:cNvPr id="3" name="内容占位符 2"/>
          <p:cNvSpPr>
            <a:spLocks noGrp="1"/>
          </p:cNvSpPr>
          <p:nvPr>
            <p:ph sz="quarter" idx="1"/>
          </p:nvPr>
        </p:nvSpPr>
        <p:spPr/>
        <p:txBody>
          <a:bodyPr>
            <a:normAutofit/>
          </a:bodyPr>
          <a:lstStyle/>
          <a:p>
            <a:r>
              <a:rPr lang="en-US" altLang="zh-CN" dirty="0"/>
              <a:t>4.1 </a:t>
            </a:r>
            <a:r>
              <a:rPr lang="zh-CN" altLang="zh-CN" dirty="0"/>
              <a:t>物理层的主要</a:t>
            </a:r>
            <a:r>
              <a:rPr lang="zh-CN" altLang="zh-CN" dirty="0" smtClean="0"/>
              <a:t>工作</a:t>
            </a:r>
            <a:endParaRPr lang="en-US" altLang="zh-CN" dirty="0" smtClean="0"/>
          </a:p>
          <a:p>
            <a:pPr lvl="1"/>
            <a:r>
              <a:rPr lang="en-US" altLang="zh-CN" dirty="0"/>
              <a:t>4.1.1 </a:t>
            </a:r>
            <a:r>
              <a:rPr lang="zh-CN" altLang="zh-CN" dirty="0"/>
              <a:t>传输介质</a:t>
            </a:r>
          </a:p>
          <a:p>
            <a:pPr lvl="1"/>
            <a:r>
              <a:rPr lang="en-US" altLang="zh-CN" dirty="0"/>
              <a:t>4.1.2 </a:t>
            </a:r>
            <a:r>
              <a:rPr lang="zh-CN" altLang="zh-CN" dirty="0"/>
              <a:t>通信模型</a:t>
            </a:r>
          </a:p>
          <a:p>
            <a:pPr lvl="1"/>
            <a:r>
              <a:rPr lang="en-US" altLang="zh-CN" dirty="0"/>
              <a:t>4.1.3 </a:t>
            </a:r>
            <a:r>
              <a:rPr lang="zh-CN" altLang="zh-CN" dirty="0"/>
              <a:t>一些概念：基带、宽带、码元、波特率</a:t>
            </a:r>
          </a:p>
          <a:p>
            <a:pPr lvl="1"/>
            <a:r>
              <a:rPr lang="en-US" altLang="zh-CN" dirty="0"/>
              <a:t>4.1.4 </a:t>
            </a:r>
            <a:r>
              <a:rPr lang="zh-CN" altLang="zh-CN" dirty="0"/>
              <a:t>编码</a:t>
            </a:r>
          </a:p>
          <a:p>
            <a:pPr lvl="1"/>
            <a:r>
              <a:rPr lang="en-US" altLang="zh-CN" dirty="0"/>
              <a:t>4.1.5 </a:t>
            </a:r>
            <a:r>
              <a:rPr lang="zh-CN" altLang="zh-CN" dirty="0"/>
              <a:t>调制</a:t>
            </a:r>
          </a:p>
          <a:p>
            <a:pPr lvl="1"/>
            <a:r>
              <a:rPr lang="en-US" altLang="zh-CN" dirty="0"/>
              <a:t>4.1.6 </a:t>
            </a:r>
            <a:r>
              <a:rPr lang="zh-CN" altLang="zh-CN" dirty="0"/>
              <a:t>奈氏准则</a:t>
            </a:r>
          </a:p>
          <a:p>
            <a:pPr lvl="1"/>
            <a:r>
              <a:rPr lang="en-US" altLang="zh-CN" dirty="0">
                <a:solidFill>
                  <a:srgbClr val="FF0000"/>
                </a:solidFill>
              </a:rPr>
              <a:t>4.1.7 </a:t>
            </a:r>
            <a:r>
              <a:rPr lang="zh-CN" altLang="zh-CN" dirty="0">
                <a:solidFill>
                  <a:srgbClr val="FF0000"/>
                </a:solidFill>
              </a:rPr>
              <a:t>香农定理</a:t>
            </a:r>
          </a:p>
          <a:p>
            <a:r>
              <a:rPr lang="en-US" altLang="zh-CN" dirty="0" smtClean="0"/>
              <a:t>4.2 </a:t>
            </a:r>
            <a:r>
              <a:rPr lang="zh-CN" altLang="zh-CN" dirty="0"/>
              <a:t>数据链路层的主要工作</a:t>
            </a:r>
          </a:p>
          <a:p>
            <a:r>
              <a:rPr lang="en-US" altLang="zh-CN" dirty="0"/>
              <a:t>4.3 </a:t>
            </a:r>
            <a:r>
              <a:rPr lang="zh-CN" altLang="zh-CN" dirty="0"/>
              <a:t>差错检测</a:t>
            </a:r>
          </a:p>
          <a:p>
            <a:endParaRPr lang="zh-CN" altLang="en-US" dirty="0"/>
          </a:p>
        </p:txBody>
      </p:sp>
    </p:spTree>
    <p:extLst>
      <p:ext uri="{BB962C8B-B14F-4D97-AF65-F5344CB8AC3E}">
        <p14:creationId xmlns:p14="http://schemas.microsoft.com/office/powerpoint/2010/main" val="219401506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信噪比</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normAutofit/>
              </a:bodyPr>
              <a:lstStyle/>
              <a:p>
                <a:r>
                  <a:rPr lang="en-US" altLang="zh-CN" dirty="0" smtClean="0"/>
                  <a:t>S/N</a:t>
                </a:r>
                <a:r>
                  <a:rPr lang="zh-CN" altLang="zh-CN" dirty="0" smtClean="0"/>
                  <a:t>称为</a:t>
                </a:r>
                <a:r>
                  <a:rPr lang="zh-CN" altLang="zh-CN" dirty="0"/>
                  <a:t>信噪比</a:t>
                </a:r>
                <a:r>
                  <a:rPr lang="zh-CN" altLang="zh-CN" dirty="0" smtClean="0"/>
                  <a:t>。</a:t>
                </a:r>
                <a:r>
                  <a:rPr lang="zh-CN" altLang="zh-CN" dirty="0"/>
                  <a:t>我们平时所说的分贝（</a:t>
                </a:r>
                <a:r>
                  <a:rPr lang="en-US" altLang="zh-CN" dirty="0"/>
                  <a:t>dB</a:t>
                </a:r>
                <a:r>
                  <a:rPr lang="zh-CN" altLang="zh-CN" dirty="0"/>
                  <a:t>）就是针对信噪比的一个衡量单位，定义如下：</a:t>
                </a:r>
              </a:p>
              <a:p>
                <a:pPr lvl="1"/>
                <a14:m>
                  <m:oMath xmlns:m="http://schemas.openxmlformats.org/officeDocument/2006/math">
                    <m:sSub>
                      <m:sSubPr>
                        <m:ctrlPr>
                          <a:rPr lang="zh-CN" altLang="zh-CN" i="1">
                            <a:latin typeface="Cambria Math"/>
                          </a:rPr>
                        </m:ctrlPr>
                      </m:sSubPr>
                      <m:e>
                        <m:r>
                          <a:rPr lang="en-US" altLang="zh-CN" i="1">
                            <a:latin typeface="Cambria Math"/>
                          </a:rPr>
                          <m:t>𝑁</m:t>
                        </m:r>
                      </m:e>
                      <m:sub>
                        <m:r>
                          <a:rPr lang="en-US" altLang="zh-CN" i="1">
                            <a:latin typeface="Cambria Math"/>
                          </a:rPr>
                          <m:t>𝑑𝑏</m:t>
                        </m:r>
                      </m:sub>
                    </m:sSub>
                    <m:r>
                      <a:rPr lang="en-US" altLang="zh-CN">
                        <a:latin typeface="Cambria Math"/>
                      </a:rPr>
                      <m:t>= 10</m:t>
                    </m:r>
                    <m:sSub>
                      <m:sSubPr>
                        <m:ctrlPr>
                          <a:rPr lang="zh-CN" altLang="zh-CN" i="1">
                            <a:latin typeface="Cambria Math"/>
                          </a:rPr>
                        </m:ctrlPr>
                      </m:sSubPr>
                      <m:e>
                        <m:r>
                          <m:rPr>
                            <m:sty m:val="p"/>
                          </m:rPr>
                          <a:rPr lang="en-US" altLang="zh-CN">
                            <a:latin typeface="Cambria Math"/>
                          </a:rPr>
                          <m:t>log</m:t>
                        </m:r>
                      </m:e>
                      <m:sub>
                        <m:r>
                          <a:rPr lang="en-US" altLang="zh-CN">
                            <a:latin typeface="Cambria Math"/>
                          </a:rPr>
                          <m:t>10</m:t>
                        </m:r>
                      </m:sub>
                    </m:sSub>
                    <m:r>
                      <a:rPr lang="zh-CN" altLang="zh-CN">
                        <a:latin typeface="Cambria Math"/>
                      </a:rPr>
                      <m:t>（</m:t>
                    </m:r>
                    <m:f>
                      <m:fPr>
                        <m:ctrlPr>
                          <a:rPr lang="zh-CN" altLang="zh-CN" i="1">
                            <a:latin typeface="Cambria Math"/>
                          </a:rPr>
                        </m:ctrlPr>
                      </m:fPr>
                      <m:num>
                        <m:r>
                          <m:rPr>
                            <m:sty m:val="p"/>
                          </m:rPr>
                          <a:rPr lang="en-US" altLang="zh-CN">
                            <a:latin typeface="Cambria Math"/>
                          </a:rPr>
                          <m:t>S</m:t>
                        </m:r>
                      </m:num>
                      <m:den>
                        <m:r>
                          <m:rPr>
                            <m:sty m:val="p"/>
                          </m:rPr>
                          <a:rPr lang="en-US" altLang="zh-CN">
                            <a:latin typeface="Cambria Math"/>
                          </a:rPr>
                          <m:t>N</m:t>
                        </m:r>
                      </m:den>
                    </m:f>
                    <m:r>
                      <a:rPr lang="zh-CN" altLang="zh-CN">
                        <a:latin typeface="Cambria Math"/>
                      </a:rPr>
                      <m:t>）</m:t>
                    </m:r>
                  </m:oMath>
                </a14:m>
                <a:r>
                  <a:rPr lang="en-US" altLang="zh-CN" dirty="0"/>
                  <a:t>  </a:t>
                </a:r>
                <a:r>
                  <a:rPr lang="zh-CN" altLang="zh-CN" dirty="0"/>
                  <a:t>（</a:t>
                </a:r>
                <a:r>
                  <a:rPr lang="en-US" altLang="zh-CN" dirty="0"/>
                  <a:t>dB</a:t>
                </a:r>
                <a:r>
                  <a:rPr lang="zh-CN" altLang="zh-CN" dirty="0"/>
                  <a:t>）</a:t>
                </a:r>
                <a:r>
                  <a:rPr lang="en-US" altLang="zh-CN" dirty="0"/>
                  <a:t>				  </a:t>
                </a:r>
                <a:r>
                  <a:rPr lang="zh-CN" altLang="zh-CN" dirty="0"/>
                  <a:t>（</a:t>
                </a:r>
                <a:r>
                  <a:rPr lang="en-US" altLang="zh-CN" dirty="0"/>
                  <a:t>4-5</a:t>
                </a:r>
                <a:r>
                  <a:rPr lang="zh-CN" altLang="zh-CN" dirty="0"/>
                  <a:t>）</a:t>
                </a:r>
              </a:p>
              <a:p>
                <a:r>
                  <a:rPr lang="zh-CN" altLang="zh-CN" dirty="0"/>
                  <a:t>就如同我们在同一个房间讨论问题，背景有些嘈杂，为了让自己的话更容易被别人正确听到，我们就提高自己的音量，也就使得信噪比高了</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rotWithShape="1">
                <a:blip r:embed="rId2"/>
                <a:stretch>
                  <a:fillRect l="-789" t="-1067" r="-9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6858369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香农公式</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normAutofit/>
              </a:bodyPr>
              <a:lstStyle/>
              <a:p>
                <a:r>
                  <a:rPr lang="en-US" altLang="zh-CN" dirty="0" smtClean="0"/>
                  <a:t>1984</a:t>
                </a:r>
                <a:r>
                  <a:rPr lang="zh-CN" altLang="zh-CN" dirty="0"/>
                  <a:t>年，香农推导出在带宽受限且有高斯白噪声干扰的信道中，无差错的极限数据</a:t>
                </a:r>
                <a:r>
                  <a:rPr lang="zh-CN" altLang="zh-CN" dirty="0" smtClean="0"/>
                  <a:t>传输速率为</a:t>
                </a:r>
                <a:r>
                  <a:rPr lang="zh-CN" altLang="zh-CN" dirty="0"/>
                  <a:t>：</a:t>
                </a:r>
              </a:p>
              <a:p>
                <a:pPr lvl="1"/>
                <a14:m>
                  <m:oMath xmlns:m="http://schemas.openxmlformats.org/officeDocument/2006/math">
                    <m:sSub>
                      <m:sSubPr>
                        <m:ctrlPr>
                          <a:rPr lang="zh-CN" altLang="zh-CN" i="1">
                            <a:latin typeface="Cambria Math"/>
                          </a:rPr>
                        </m:ctrlPr>
                      </m:sSubPr>
                      <m:e>
                        <m:r>
                          <m:rPr>
                            <m:sty m:val="p"/>
                          </m:rPr>
                          <a:rPr lang="en-US" altLang="zh-CN">
                            <a:latin typeface="Cambria Math"/>
                          </a:rPr>
                          <m:t>C</m:t>
                        </m:r>
                      </m:e>
                      <m:sub>
                        <m:r>
                          <m:rPr>
                            <m:sty m:val="p"/>
                          </m:rPr>
                          <a:rPr lang="en-US" altLang="zh-CN">
                            <a:latin typeface="Cambria Math"/>
                          </a:rPr>
                          <m:t>max</m:t>
                        </m:r>
                      </m:sub>
                    </m:sSub>
                    <m:r>
                      <a:rPr lang="en-US" altLang="zh-CN">
                        <a:latin typeface="Cambria Math"/>
                      </a:rPr>
                      <m:t>= </m:t>
                    </m:r>
                    <m:r>
                      <m:rPr>
                        <m:sty m:val="p"/>
                      </m:rPr>
                      <a:rPr lang="en-US" altLang="zh-CN">
                        <a:latin typeface="Cambria Math"/>
                      </a:rPr>
                      <m:t>W</m:t>
                    </m:r>
                    <m:sSub>
                      <m:sSubPr>
                        <m:ctrlPr>
                          <a:rPr lang="zh-CN" altLang="zh-CN" i="1">
                            <a:latin typeface="Cambria Math"/>
                          </a:rPr>
                        </m:ctrlPr>
                      </m:sSubPr>
                      <m:e>
                        <m:r>
                          <m:rPr>
                            <m:sty m:val="p"/>
                          </m:rPr>
                          <a:rPr lang="en-US" altLang="zh-CN">
                            <a:latin typeface="Cambria Math"/>
                          </a:rPr>
                          <m:t>log</m:t>
                        </m:r>
                      </m:e>
                      <m:sub>
                        <m:r>
                          <a:rPr lang="en-US" altLang="zh-CN">
                            <a:latin typeface="Cambria Math"/>
                          </a:rPr>
                          <m:t>2</m:t>
                        </m:r>
                      </m:sub>
                    </m:sSub>
                    <m:r>
                      <a:rPr lang="zh-CN" altLang="zh-CN">
                        <a:latin typeface="Cambria Math"/>
                      </a:rPr>
                      <m:t>（</m:t>
                    </m:r>
                    <m:r>
                      <a:rPr lang="en-US" altLang="zh-CN">
                        <a:latin typeface="Cambria Math"/>
                      </a:rPr>
                      <m:t>1+</m:t>
                    </m:r>
                    <m:f>
                      <m:fPr>
                        <m:ctrlPr>
                          <a:rPr lang="zh-CN" altLang="zh-CN" i="1">
                            <a:latin typeface="Cambria Math"/>
                          </a:rPr>
                        </m:ctrlPr>
                      </m:fPr>
                      <m:num>
                        <m:r>
                          <m:rPr>
                            <m:sty m:val="p"/>
                          </m:rPr>
                          <a:rPr lang="en-US" altLang="zh-CN">
                            <a:latin typeface="Cambria Math"/>
                          </a:rPr>
                          <m:t>S</m:t>
                        </m:r>
                      </m:num>
                      <m:den>
                        <m:r>
                          <m:rPr>
                            <m:sty m:val="p"/>
                          </m:rPr>
                          <a:rPr lang="en-US" altLang="zh-CN">
                            <a:latin typeface="Cambria Math"/>
                          </a:rPr>
                          <m:t>N</m:t>
                        </m:r>
                      </m:den>
                    </m:f>
                    <m:r>
                      <a:rPr lang="zh-CN" altLang="zh-CN">
                        <a:latin typeface="Cambria Math"/>
                      </a:rPr>
                      <m:t>）</m:t>
                    </m:r>
                  </m:oMath>
                </a14:m>
                <a:r>
                  <a:rPr lang="en-US" altLang="zh-CN" dirty="0"/>
                  <a:t>  </a:t>
                </a:r>
                <a:r>
                  <a:rPr lang="zh-CN" altLang="zh-CN" dirty="0"/>
                  <a:t>（</a:t>
                </a:r>
                <a:r>
                  <a:rPr lang="en-US" altLang="zh-CN" dirty="0"/>
                  <a:t>bit/s</a:t>
                </a:r>
                <a:r>
                  <a:rPr lang="zh-CN" altLang="zh-CN" dirty="0"/>
                  <a:t>）</a:t>
                </a:r>
                <a:r>
                  <a:rPr lang="en-US" altLang="zh-CN" dirty="0"/>
                  <a:t>	</a:t>
                </a:r>
                <a:r>
                  <a:rPr lang="en-US" altLang="zh-CN" dirty="0" smtClean="0"/>
                  <a:t> 		</a:t>
                </a:r>
                <a:r>
                  <a:rPr lang="zh-CN" altLang="zh-CN" dirty="0" smtClean="0"/>
                  <a:t>（</a:t>
                </a:r>
                <a:r>
                  <a:rPr lang="en-US" altLang="zh-CN" dirty="0"/>
                  <a:t>4-4</a:t>
                </a:r>
                <a:r>
                  <a:rPr lang="zh-CN" altLang="zh-CN" dirty="0" smtClean="0"/>
                  <a:t>）</a:t>
                </a:r>
                <a:endParaRPr lang="en-US" altLang="zh-CN" dirty="0" smtClean="0"/>
              </a:p>
              <a:p>
                <a:r>
                  <a:rPr lang="zh-CN" altLang="en-US" dirty="0"/>
                  <a:t>课堂练习</a:t>
                </a:r>
                <a:endParaRPr lang="en-US" altLang="zh-CN" dirty="0" smtClean="0"/>
              </a:p>
              <a:p>
                <a:pPr lvl="1"/>
                <a:r>
                  <a:rPr lang="zh-CN" altLang="en-US" dirty="0" smtClean="0"/>
                  <a:t>信噪比为</a:t>
                </a:r>
                <a:r>
                  <a:rPr lang="en-US" altLang="zh-CN" dirty="0" smtClean="0"/>
                  <a:t>30</a:t>
                </a:r>
                <a:r>
                  <a:rPr lang="zh-CN" altLang="en-US" dirty="0" smtClean="0"/>
                  <a:t>分贝，带宽</a:t>
                </a:r>
                <a:r>
                  <a:rPr lang="en-US" altLang="zh-CN" dirty="0" smtClean="0"/>
                  <a:t>W=2M</a:t>
                </a:r>
                <a:r>
                  <a:rPr lang="zh-CN" altLang="en-US" dirty="0" smtClean="0"/>
                  <a:t>赫兹，</a:t>
                </a:r>
                <a:r>
                  <a:rPr lang="zh-CN" altLang="zh-CN" dirty="0"/>
                  <a:t>极限数据</a:t>
                </a:r>
                <a:r>
                  <a:rPr lang="zh-CN" altLang="zh-CN" dirty="0" smtClean="0"/>
                  <a:t>传输速率</a:t>
                </a:r>
                <a:r>
                  <a:rPr lang="zh-CN" altLang="en-US" dirty="0" smtClean="0"/>
                  <a:t>约为多少</a:t>
                </a:r>
                <a:r>
                  <a:rPr lang="en-US" altLang="zh-CN" dirty="0" smtClean="0"/>
                  <a:t>?</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rotWithShape="1">
                <a:blip r:embed="rId3"/>
                <a:stretch>
                  <a:fillRect l="-789" t="-1067" r="-7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1506045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香农公式表明</a:t>
            </a:r>
            <a:endParaRPr lang="zh-CN" altLang="en-US" dirty="0"/>
          </a:p>
        </p:txBody>
      </p:sp>
      <p:sp>
        <p:nvSpPr>
          <p:cNvPr id="3" name="内容占位符 2"/>
          <p:cNvSpPr>
            <a:spLocks noGrp="1"/>
          </p:cNvSpPr>
          <p:nvPr>
            <p:ph sz="quarter" idx="1"/>
          </p:nvPr>
        </p:nvSpPr>
        <p:spPr/>
        <p:txBody>
          <a:bodyPr/>
          <a:lstStyle/>
          <a:p>
            <a:pPr lvl="0"/>
            <a:r>
              <a:rPr lang="zh-CN" altLang="zh-CN" dirty="0" smtClean="0"/>
              <a:t>信道</a:t>
            </a:r>
            <a:r>
              <a:rPr lang="zh-CN" altLang="zh-CN" dirty="0"/>
              <a:t>的带宽或信道中的信噪比越大，则极限数据传输速率越高。 </a:t>
            </a:r>
          </a:p>
          <a:p>
            <a:pPr lvl="0"/>
            <a:r>
              <a:rPr lang="zh-CN" altLang="zh-CN" dirty="0"/>
              <a:t>只要数据传输速率低于信道的极限值，应该可以找到某种办法来实现无差错的传输（但能不能找到，那是通信领域技术人员的事情了）。 </a:t>
            </a:r>
          </a:p>
          <a:p>
            <a:pPr lvl="0"/>
            <a:r>
              <a:rPr lang="zh-CN" altLang="zh-CN" dirty="0"/>
              <a:t>实际的数据传输速率要比香农的极限值低不少。</a:t>
            </a:r>
          </a:p>
          <a:p>
            <a:endParaRPr lang="zh-CN" altLang="en-US" dirty="0"/>
          </a:p>
        </p:txBody>
      </p:sp>
    </p:spTree>
    <p:extLst>
      <p:ext uri="{BB962C8B-B14F-4D97-AF65-F5344CB8AC3E}">
        <p14:creationId xmlns:p14="http://schemas.microsoft.com/office/powerpoint/2010/main" val="307542380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香农公式的核心思想</a:t>
            </a:r>
            <a:endParaRPr lang="zh-CN" altLang="en-US" dirty="0"/>
          </a:p>
        </p:txBody>
      </p:sp>
      <p:sp>
        <p:nvSpPr>
          <p:cNvPr id="3" name="内容占位符 2"/>
          <p:cNvSpPr>
            <a:spLocks noGrp="1"/>
          </p:cNvSpPr>
          <p:nvPr>
            <p:ph sz="quarter" idx="1"/>
          </p:nvPr>
        </p:nvSpPr>
        <p:spPr/>
        <p:txBody>
          <a:bodyPr/>
          <a:lstStyle/>
          <a:p>
            <a:r>
              <a:rPr lang="zh-CN" altLang="zh-CN" dirty="0" smtClean="0"/>
              <a:t>对于</a:t>
            </a:r>
            <a:r>
              <a:rPr lang="zh-CN" altLang="zh-CN" dirty="0"/>
              <a:t>频带宽度已确定的信道，如果信噪比也不能再提高了，那么，数据传输速率是有上限的。</a:t>
            </a:r>
          </a:p>
          <a:p>
            <a:r>
              <a:rPr lang="zh-CN" altLang="zh-CN" dirty="0"/>
              <a:t>香农公式更</a:t>
            </a:r>
            <a:r>
              <a:rPr lang="zh-CN" altLang="zh-CN" dirty="0" smtClean="0">
                <a:solidFill>
                  <a:srgbClr val="FF0000"/>
                </a:solidFill>
              </a:rPr>
              <a:t>狠</a:t>
            </a:r>
            <a:endParaRPr lang="en-US" altLang="zh-CN" dirty="0" smtClean="0"/>
          </a:p>
          <a:p>
            <a:pPr lvl="1"/>
            <a:r>
              <a:rPr lang="zh-CN" altLang="zh-CN" dirty="0" smtClean="0"/>
              <a:t>把</a:t>
            </a:r>
            <a:r>
              <a:rPr lang="zh-CN" altLang="zh-CN" dirty="0"/>
              <a:t>所有想要无限提高数据传输速率的方法都一棒子打死</a:t>
            </a:r>
            <a:r>
              <a:rPr lang="zh-CN" altLang="zh-CN" dirty="0" smtClean="0"/>
              <a:t>！</a:t>
            </a:r>
            <a:endParaRPr lang="en-US" altLang="zh-CN" dirty="0" smtClean="0"/>
          </a:p>
          <a:p>
            <a:pPr lvl="1"/>
            <a:r>
              <a:rPr lang="zh-CN" altLang="en-US" dirty="0" smtClean="0"/>
              <a:t>别提方法</a:t>
            </a:r>
            <a:r>
              <a:rPr lang="en-US" altLang="zh-CN" dirty="0" smtClean="0"/>
              <a:t>1</a:t>
            </a:r>
            <a:r>
              <a:rPr lang="zh-CN" altLang="en-US" dirty="0" smtClean="0"/>
              <a:t>和方法</a:t>
            </a:r>
            <a:r>
              <a:rPr lang="en-US" altLang="zh-CN" dirty="0" smtClean="0"/>
              <a:t>2</a:t>
            </a:r>
            <a:r>
              <a:rPr lang="zh-CN" altLang="en-US" dirty="0" smtClean="0"/>
              <a:t>了</a:t>
            </a:r>
            <a:endParaRPr lang="zh-CN" altLang="zh-CN" dirty="0"/>
          </a:p>
          <a:p>
            <a:endParaRPr lang="zh-CN" altLang="en-US" dirty="0"/>
          </a:p>
        </p:txBody>
      </p:sp>
    </p:spTree>
    <p:extLst>
      <p:ext uri="{BB962C8B-B14F-4D97-AF65-F5344CB8AC3E}">
        <p14:creationId xmlns:p14="http://schemas.microsoft.com/office/powerpoint/2010/main" val="417476175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zh-CN" altLang="en-US" dirty="0"/>
          </a:p>
        </p:txBody>
      </p:sp>
      <p:sp>
        <p:nvSpPr>
          <p:cNvPr id="3" name="内容占位符 2"/>
          <p:cNvSpPr>
            <a:spLocks noGrp="1"/>
          </p:cNvSpPr>
          <p:nvPr>
            <p:ph sz="quarter" idx="1"/>
          </p:nvPr>
        </p:nvSpPr>
        <p:spPr/>
        <p:txBody>
          <a:bodyPr>
            <a:normAutofit/>
          </a:bodyPr>
          <a:lstStyle/>
          <a:p>
            <a:r>
              <a:rPr lang="en-US" altLang="zh-CN" dirty="0"/>
              <a:t>4.1 </a:t>
            </a:r>
            <a:r>
              <a:rPr lang="zh-CN" altLang="zh-CN" dirty="0"/>
              <a:t>物理层的主要</a:t>
            </a:r>
            <a:r>
              <a:rPr lang="zh-CN" altLang="zh-CN" dirty="0" smtClean="0"/>
              <a:t>工作</a:t>
            </a:r>
            <a:endParaRPr lang="en-US" altLang="zh-CN" dirty="0" smtClean="0"/>
          </a:p>
          <a:p>
            <a:r>
              <a:rPr lang="en-US" altLang="zh-CN" dirty="0" smtClean="0">
                <a:solidFill>
                  <a:srgbClr val="FF0000"/>
                </a:solidFill>
              </a:rPr>
              <a:t>4.2 </a:t>
            </a:r>
            <a:r>
              <a:rPr lang="zh-CN" altLang="zh-CN" dirty="0">
                <a:solidFill>
                  <a:srgbClr val="FF0000"/>
                </a:solidFill>
              </a:rPr>
              <a:t>数据链路层的主要</a:t>
            </a:r>
            <a:r>
              <a:rPr lang="zh-CN" altLang="zh-CN" dirty="0" smtClean="0">
                <a:solidFill>
                  <a:srgbClr val="FF0000"/>
                </a:solidFill>
              </a:rPr>
              <a:t>工作</a:t>
            </a:r>
            <a:endParaRPr lang="en-US" altLang="zh-CN" dirty="0" smtClean="0">
              <a:solidFill>
                <a:srgbClr val="FF0000"/>
              </a:solidFill>
            </a:endParaRPr>
          </a:p>
          <a:p>
            <a:pPr lvl="1"/>
            <a:r>
              <a:rPr lang="en-US" altLang="zh-CN" dirty="0">
                <a:solidFill>
                  <a:srgbClr val="FF0000"/>
                </a:solidFill>
              </a:rPr>
              <a:t>4.2.1 </a:t>
            </a:r>
            <a:r>
              <a:rPr lang="zh-CN" altLang="zh-CN" dirty="0">
                <a:solidFill>
                  <a:srgbClr val="FF0000"/>
                </a:solidFill>
              </a:rPr>
              <a:t>概述</a:t>
            </a:r>
          </a:p>
          <a:p>
            <a:pPr lvl="1"/>
            <a:r>
              <a:rPr lang="en-US" altLang="zh-CN" dirty="0"/>
              <a:t>4.2.2 </a:t>
            </a:r>
            <a:r>
              <a:rPr lang="zh-CN" altLang="zh-CN" dirty="0"/>
              <a:t>成帧</a:t>
            </a:r>
            <a:r>
              <a:rPr lang="en-US" altLang="zh-CN" dirty="0"/>
              <a:t>&amp;</a:t>
            </a:r>
            <a:r>
              <a:rPr lang="zh-CN" altLang="zh-CN" dirty="0"/>
              <a:t>透明传输</a:t>
            </a:r>
          </a:p>
          <a:p>
            <a:r>
              <a:rPr lang="en-US" altLang="zh-CN" dirty="0" smtClean="0"/>
              <a:t>4.3 </a:t>
            </a:r>
            <a:r>
              <a:rPr lang="zh-CN" altLang="zh-CN" dirty="0"/>
              <a:t>差错检测</a:t>
            </a:r>
          </a:p>
          <a:p>
            <a:endParaRPr lang="zh-CN" altLang="en-US" dirty="0"/>
          </a:p>
        </p:txBody>
      </p:sp>
    </p:spTree>
    <p:extLst>
      <p:ext uri="{BB962C8B-B14F-4D97-AF65-F5344CB8AC3E}">
        <p14:creationId xmlns:p14="http://schemas.microsoft.com/office/powerpoint/2010/main" val="60491872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数据链路层通常需要处理以下主要工作</a:t>
            </a:r>
            <a:endParaRPr lang="zh-CN" altLang="en-US" dirty="0"/>
          </a:p>
        </p:txBody>
      </p:sp>
      <p:sp>
        <p:nvSpPr>
          <p:cNvPr id="3" name="内容占位符 2"/>
          <p:cNvSpPr>
            <a:spLocks noGrp="1"/>
          </p:cNvSpPr>
          <p:nvPr>
            <p:ph sz="quarter" idx="1"/>
          </p:nvPr>
        </p:nvSpPr>
        <p:spPr/>
        <p:txBody>
          <a:bodyPr>
            <a:normAutofit/>
          </a:bodyPr>
          <a:lstStyle/>
          <a:p>
            <a:r>
              <a:rPr lang="en-US" altLang="zh-CN" dirty="0"/>
              <a:t>1</a:t>
            </a:r>
            <a:r>
              <a:rPr lang="zh-CN" altLang="zh-CN" dirty="0"/>
              <a:t>）封装成</a:t>
            </a:r>
            <a:r>
              <a:rPr lang="zh-CN" altLang="zh-CN" dirty="0" smtClean="0"/>
              <a:t>帧</a:t>
            </a:r>
            <a:r>
              <a:rPr lang="zh-CN" altLang="en-US" dirty="0" smtClean="0"/>
              <a:t>（必须滴）</a:t>
            </a:r>
            <a:endParaRPr lang="en-US" altLang="zh-CN" dirty="0" smtClean="0"/>
          </a:p>
          <a:p>
            <a:pPr lvl="1"/>
            <a:r>
              <a:rPr lang="zh-CN" altLang="zh-CN" dirty="0"/>
              <a:t>在一段数据的前后分别添加首部（包括地址等控制信息）和尾部，构成了一个可以在物理网络上传输的</a:t>
            </a:r>
            <a:r>
              <a:rPr lang="zh-CN" altLang="zh-CN" dirty="0" smtClean="0"/>
              <a:t>数据帧</a:t>
            </a:r>
            <a:endParaRPr lang="en-US" altLang="zh-CN" dirty="0" smtClean="0"/>
          </a:p>
          <a:p>
            <a:pPr lvl="1"/>
            <a:r>
              <a:rPr lang="zh-CN" altLang="zh-CN" dirty="0" smtClean="0"/>
              <a:t>如同</a:t>
            </a:r>
            <a:r>
              <a:rPr lang="zh-CN" altLang="zh-CN" dirty="0"/>
              <a:t>给信加上信封。</a:t>
            </a:r>
            <a:endParaRPr lang="en-US" altLang="zh-CN" dirty="0" smtClean="0"/>
          </a:p>
          <a:p>
            <a:r>
              <a:rPr lang="en-US" altLang="zh-CN" dirty="0"/>
              <a:t>2</a:t>
            </a:r>
            <a:r>
              <a:rPr lang="zh-CN" altLang="zh-CN" dirty="0"/>
              <a:t>）透明</a:t>
            </a:r>
            <a:r>
              <a:rPr lang="zh-CN" altLang="zh-CN" dirty="0" smtClean="0"/>
              <a:t>传输</a:t>
            </a:r>
            <a:r>
              <a:rPr lang="zh-CN" altLang="en-US" dirty="0"/>
              <a:t>（必须滴</a:t>
            </a:r>
            <a:r>
              <a:rPr lang="zh-CN" altLang="en-US" dirty="0" smtClean="0"/>
              <a:t>）</a:t>
            </a:r>
            <a:endParaRPr lang="en-US" altLang="zh-CN" dirty="0" smtClean="0"/>
          </a:p>
          <a:p>
            <a:pPr lvl="1"/>
            <a:r>
              <a:rPr lang="zh-CN" altLang="zh-CN" dirty="0" smtClean="0"/>
              <a:t>用户数据</a:t>
            </a:r>
            <a:r>
              <a:rPr lang="zh-CN" altLang="zh-CN" dirty="0"/>
              <a:t>因为</a:t>
            </a:r>
            <a:r>
              <a:rPr lang="zh-CN" altLang="zh-CN" dirty="0" smtClean="0"/>
              <a:t>巧合和</a:t>
            </a:r>
            <a:r>
              <a:rPr lang="zh-CN" altLang="zh-CN" dirty="0"/>
              <a:t>帧中的控制信息冲突，</a:t>
            </a:r>
            <a:r>
              <a:rPr lang="zh-CN" altLang="zh-CN" dirty="0" smtClean="0"/>
              <a:t>特别是帧</a:t>
            </a:r>
            <a:r>
              <a:rPr lang="zh-CN" altLang="zh-CN" dirty="0"/>
              <a:t>的起始、结束符（或二进制串</a:t>
            </a:r>
            <a:r>
              <a:rPr lang="zh-CN" altLang="zh-CN" dirty="0" smtClean="0"/>
              <a:t>），</a:t>
            </a:r>
            <a:r>
              <a:rPr lang="zh-CN" altLang="zh-CN" dirty="0"/>
              <a:t>会产生意外的</a:t>
            </a:r>
            <a:r>
              <a:rPr lang="zh-CN" altLang="zh-CN" dirty="0" smtClean="0"/>
              <a:t>控制</a:t>
            </a:r>
            <a:endParaRPr lang="en-US" altLang="zh-CN" dirty="0" smtClean="0"/>
          </a:p>
          <a:p>
            <a:pPr lvl="1"/>
            <a:r>
              <a:rPr lang="zh-CN" altLang="zh-CN" dirty="0" smtClean="0"/>
              <a:t>透明</a:t>
            </a:r>
            <a:r>
              <a:rPr lang="zh-CN" altLang="zh-CN" dirty="0"/>
              <a:t>传输就是无论数据中包括什么样的组合，通过处理，使得这些数据都能够没有差错地通过</a:t>
            </a:r>
            <a:r>
              <a:rPr lang="zh-CN" altLang="zh-CN" dirty="0" smtClean="0"/>
              <a:t>数据链路层</a:t>
            </a:r>
            <a:endParaRPr lang="en-US" altLang="zh-CN" dirty="0" smtClean="0"/>
          </a:p>
          <a:p>
            <a:pPr lvl="1"/>
            <a:r>
              <a:rPr lang="zh-CN" altLang="zh-CN" dirty="0" smtClean="0"/>
              <a:t>也就是</a:t>
            </a:r>
            <a:r>
              <a:rPr lang="zh-CN" altLang="zh-CN" dirty="0"/>
              <a:t>“怎么避免乘客变成驾乘人员</a:t>
            </a:r>
            <a:r>
              <a:rPr lang="zh-CN" altLang="zh-CN" dirty="0" smtClean="0"/>
              <a:t>”</a:t>
            </a:r>
            <a:endParaRPr lang="en-US" altLang="zh-CN" dirty="0"/>
          </a:p>
        </p:txBody>
      </p:sp>
    </p:spTree>
    <p:extLst>
      <p:ext uri="{BB962C8B-B14F-4D97-AF65-F5344CB8AC3E}">
        <p14:creationId xmlns:p14="http://schemas.microsoft.com/office/powerpoint/2010/main" val="26769292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1. </a:t>
            </a:r>
            <a:r>
              <a:rPr lang="zh-CN" altLang="zh-CN" dirty="0">
                <a:solidFill>
                  <a:srgbClr val="FF0000"/>
                </a:solidFill>
              </a:rPr>
              <a:t>双绞线</a:t>
            </a:r>
            <a:endParaRPr lang="zh-CN" altLang="en-US" dirty="0">
              <a:solidFill>
                <a:srgbClr val="FF0000"/>
              </a:solidFill>
            </a:endParaRPr>
          </a:p>
        </p:txBody>
      </p:sp>
      <p:sp>
        <p:nvSpPr>
          <p:cNvPr id="3" name="内容占位符 2"/>
          <p:cNvSpPr>
            <a:spLocks noGrp="1"/>
          </p:cNvSpPr>
          <p:nvPr>
            <p:ph sz="quarter" idx="1"/>
          </p:nvPr>
        </p:nvSpPr>
        <p:spPr/>
        <p:txBody>
          <a:bodyPr/>
          <a:lstStyle/>
          <a:p>
            <a:r>
              <a:rPr lang="zh-CN" altLang="zh-CN" dirty="0"/>
              <a:t>目前最常见的引导型传输</a:t>
            </a:r>
            <a:r>
              <a:rPr lang="zh-CN" altLang="zh-CN" dirty="0" smtClean="0"/>
              <a:t>介质</a:t>
            </a:r>
            <a:endParaRPr lang="en-US" altLang="zh-CN" dirty="0" smtClean="0"/>
          </a:p>
          <a:p>
            <a:r>
              <a:rPr lang="zh-CN" altLang="zh-CN" dirty="0" smtClean="0"/>
              <a:t>最初</a:t>
            </a:r>
            <a:r>
              <a:rPr lang="zh-CN" altLang="zh-CN" dirty="0"/>
              <a:t>应用在电话系统中，</a:t>
            </a:r>
            <a:r>
              <a:rPr lang="zh-CN" altLang="zh-CN" dirty="0" smtClean="0"/>
              <a:t>后来扩展</a:t>
            </a:r>
            <a:r>
              <a:rPr lang="zh-CN" altLang="zh-CN" dirty="0"/>
              <a:t>到计算机网络</a:t>
            </a:r>
            <a:r>
              <a:rPr lang="zh-CN" altLang="zh-CN" dirty="0" smtClean="0"/>
              <a:t>中</a:t>
            </a:r>
            <a:endParaRPr lang="en-US" altLang="zh-CN" dirty="0" smtClean="0"/>
          </a:p>
          <a:p>
            <a:r>
              <a:rPr lang="zh-CN" altLang="zh-CN" dirty="0" smtClean="0"/>
              <a:t>当前</a:t>
            </a:r>
            <a:r>
              <a:rPr lang="zh-CN" altLang="zh-CN" dirty="0"/>
              <a:t>的双绞线可</a:t>
            </a:r>
            <a:r>
              <a:rPr lang="zh-CN" altLang="zh-CN" dirty="0" smtClean="0"/>
              <a:t>分为</a:t>
            </a:r>
            <a:endParaRPr lang="en-US" altLang="zh-CN" dirty="0" smtClean="0"/>
          </a:p>
          <a:p>
            <a:pPr lvl="1"/>
            <a:r>
              <a:rPr lang="zh-CN" altLang="zh-CN" dirty="0" smtClean="0"/>
              <a:t>无</a:t>
            </a:r>
            <a:r>
              <a:rPr lang="zh-CN" altLang="zh-CN" dirty="0"/>
              <a:t>屏蔽双绞线（</a:t>
            </a:r>
            <a:r>
              <a:rPr lang="en-US" altLang="zh-CN" dirty="0"/>
              <a:t>Unshielded Twisted Pair</a:t>
            </a:r>
            <a:r>
              <a:rPr lang="zh-CN" altLang="zh-CN" dirty="0"/>
              <a:t>，</a:t>
            </a:r>
            <a:r>
              <a:rPr lang="en-US" altLang="zh-CN" dirty="0"/>
              <a:t>UTP</a:t>
            </a:r>
            <a:r>
              <a:rPr lang="zh-CN" altLang="zh-CN" dirty="0" smtClean="0"/>
              <a:t>）</a:t>
            </a:r>
            <a:r>
              <a:rPr lang="zh-CN" altLang="en-US" dirty="0" smtClean="0"/>
              <a:t>，</a:t>
            </a:r>
            <a:r>
              <a:rPr lang="zh-CN" altLang="zh-CN" dirty="0"/>
              <a:t>最常见</a:t>
            </a:r>
            <a:endParaRPr lang="en-US" altLang="zh-CN" dirty="0" smtClean="0"/>
          </a:p>
          <a:p>
            <a:pPr lvl="1"/>
            <a:r>
              <a:rPr lang="zh-CN" altLang="zh-CN" dirty="0" smtClean="0"/>
              <a:t>屏蔽</a:t>
            </a:r>
            <a:r>
              <a:rPr lang="zh-CN" altLang="zh-CN" dirty="0"/>
              <a:t>双绞线（</a:t>
            </a:r>
            <a:r>
              <a:rPr lang="en-US" altLang="zh-CN" dirty="0"/>
              <a:t>Shielded Twisted Pair</a:t>
            </a:r>
            <a:r>
              <a:rPr lang="zh-CN" altLang="zh-CN" dirty="0"/>
              <a:t>，</a:t>
            </a:r>
            <a:r>
              <a:rPr lang="en-US" altLang="zh-CN" dirty="0"/>
              <a:t>STP</a:t>
            </a:r>
            <a:r>
              <a:rPr lang="zh-CN" altLang="zh-CN" dirty="0" smtClean="0"/>
              <a:t>）</a:t>
            </a:r>
            <a:endParaRPr lang="en-US" altLang="zh-CN" dirty="0" smtClean="0"/>
          </a:p>
          <a:p>
            <a:pPr lvl="1"/>
            <a:r>
              <a:rPr lang="zh-CN" altLang="zh-CN" dirty="0" smtClean="0"/>
              <a:t>其</a:t>
            </a:r>
            <a:r>
              <a:rPr lang="zh-CN" altLang="zh-CN" dirty="0"/>
              <a:t>区别在于双绞线与外界是否存在金属屏蔽层</a:t>
            </a:r>
            <a:endParaRPr lang="zh-CN" altLang="en-US" dirty="0"/>
          </a:p>
        </p:txBody>
      </p:sp>
    </p:spTree>
    <p:extLst>
      <p:ext uri="{BB962C8B-B14F-4D97-AF65-F5344CB8AC3E}">
        <p14:creationId xmlns:p14="http://schemas.microsoft.com/office/powerpoint/2010/main" val="21812508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sz="quarter" idx="1"/>
          </p:nvPr>
        </p:nvSpPr>
        <p:spPr/>
        <p:txBody>
          <a:bodyPr>
            <a:normAutofit/>
          </a:bodyPr>
          <a:lstStyle/>
          <a:p>
            <a:r>
              <a:rPr lang="en-US" altLang="zh-CN" dirty="0"/>
              <a:t>3</a:t>
            </a:r>
            <a:r>
              <a:rPr lang="zh-CN" altLang="zh-CN" dirty="0"/>
              <a:t>）差错检测</a:t>
            </a:r>
            <a:r>
              <a:rPr lang="zh-CN" altLang="en-US" dirty="0"/>
              <a:t>（必须滴</a:t>
            </a:r>
            <a:r>
              <a:rPr lang="zh-CN" altLang="en-US" dirty="0" smtClean="0"/>
              <a:t>）</a:t>
            </a:r>
            <a:endParaRPr lang="en-US" altLang="zh-CN" dirty="0" smtClean="0"/>
          </a:p>
          <a:p>
            <a:pPr lvl="1"/>
            <a:r>
              <a:rPr lang="zh-CN" altLang="zh-CN" dirty="0"/>
              <a:t>数据链路层往往都采用一定的差错检测措施来发现传输过程中产生的</a:t>
            </a:r>
            <a:r>
              <a:rPr lang="zh-CN" altLang="zh-CN" dirty="0" smtClean="0"/>
              <a:t>错误</a:t>
            </a:r>
            <a:endParaRPr lang="en-US" altLang="zh-CN" dirty="0" smtClean="0"/>
          </a:p>
          <a:p>
            <a:pPr lvl="1"/>
            <a:r>
              <a:rPr lang="zh-CN" altLang="en-US" dirty="0" smtClean="0"/>
              <a:t>虽然知道错了也不改（嘿嘿）</a:t>
            </a:r>
            <a:endParaRPr lang="en-US" altLang="zh-CN" dirty="0" smtClean="0"/>
          </a:p>
          <a:p>
            <a:pPr lvl="1"/>
            <a:r>
              <a:rPr lang="zh-CN" altLang="zh-CN" dirty="0" smtClean="0"/>
              <a:t>差错检测</a:t>
            </a:r>
            <a:r>
              <a:rPr lang="zh-CN" altLang="zh-CN" dirty="0"/>
              <a:t>是可靠传输的基础条件</a:t>
            </a:r>
            <a:r>
              <a:rPr lang="zh-CN" altLang="zh-CN" dirty="0" smtClean="0"/>
              <a:t>之一</a:t>
            </a:r>
            <a:endParaRPr lang="en-US" altLang="zh-CN" dirty="0" smtClean="0"/>
          </a:p>
        </p:txBody>
      </p:sp>
    </p:spTree>
    <p:extLst>
      <p:ext uri="{BB962C8B-B14F-4D97-AF65-F5344CB8AC3E}">
        <p14:creationId xmlns:p14="http://schemas.microsoft.com/office/powerpoint/2010/main" val="123188227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
          </p:nvPr>
        </p:nvSpPr>
        <p:spPr/>
        <p:txBody>
          <a:bodyPr/>
          <a:lstStyle/>
          <a:p>
            <a:r>
              <a:rPr lang="en-US" altLang="zh-CN" dirty="0"/>
              <a:t>4</a:t>
            </a:r>
            <a:r>
              <a:rPr lang="zh-CN" altLang="zh-CN" dirty="0"/>
              <a:t>）多路访问</a:t>
            </a:r>
            <a:endParaRPr lang="en-US" altLang="zh-CN" dirty="0"/>
          </a:p>
          <a:p>
            <a:pPr lvl="1"/>
            <a:r>
              <a:rPr lang="zh-CN" altLang="zh-CN" dirty="0"/>
              <a:t>多点接入</a:t>
            </a:r>
            <a:r>
              <a:rPr lang="zh-CN" altLang="en-US" dirty="0"/>
              <a:t>：</a:t>
            </a:r>
            <a:r>
              <a:rPr lang="zh-CN" altLang="zh-CN" dirty="0"/>
              <a:t>多个结点需要使用共享的物理媒体</a:t>
            </a:r>
          </a:p>
          <a:p>
            <a:pPr lvl="1"/>
            <a:r>
              <a:rPr lang="zh-CN" altLang="zh-CN" dirty="0"/>
              <a:t>大多数网络都要在数据链路层对多点接入</a:t>
            </a:r>
            <a:r>
              <a:rPr lang="zh-CN" altLang="en-US" dirty="0"/>
              <a:t>的控制</a:t>
            </a:r>
            <a:endParaRPr lang="en-US" altLang="zh-CN" dirty="0"/>
          </a:p>
          <a:p>
            <a:pPr lvl="1"/>
            <a:r>
              <a:rPr lang="zh-CN" altLang="zh-CN" dirty="0"/>
              <a:t>提供有效的方案和算法防止多个结点之间数据帧的冲突，或减少冲突的概率，以及冲突后如何处理等。</a:t>
            </a:r>
          </a:p>
          <a:p>
            <a:pPr lvl="1"/>
            <a:r>
              <a:rPr lang="zh-CN" altLang="zh-CN" dirty="0"/>
              <a:t>就如同开会，需采用相关机制使每次只有一个人发言</a:t>
            </a:r>
            <a:endParaRPr lang="zh-CN" altLang="en-US" dirty="0"/>
          </a:p>
          <a:p>
            <a:endParaRPr lang="zh-CN" altLang="en-US" dirty="0"/>
          </a:p>
        </p:txBody>
      </p:sp>
      <p:grpSp>
        <p:nvGrpSpPr>
          <p:cNvPr id="25" name="组合 24"/>
          <p:cNvGrpSpPr/>
          <p:nvPr/>
        </p:nvGrpSpPr>
        <p:grpSpPr>
          <a:xfrm>
            <a:off x="2531576" y="4306418"/>
            <a:ext cx="4416687" cy="1786877"/>
            <a:chOff x="3782637" y="4653136"/>
            <a:chExt cx="2811270" cy="1114568"/>
          </a:xfrm>
        </p:grpSpPr>
        <p:grpSp>
          <p:nvGrpSpPr>
            <p:cNvPr id="4" name="组合 3"/>
            <p:cNvGrpSpPr/>
            <p:nvPr/>
          </p:nvGrpSpPr>
          <p:grpSpPr>
            <a:xfrm>
              <a:off x="3782637" y="4653136"/>
              <a:ext cx="2811270" cy="1114568"/>
              <a:chOff x="4981610" y="1448932"/>
              <a:chExt cx="2811270" cy="1114568"/>
            </a:xfrm>
            <a:solidFill>
              <a:srgbClr val="CC00CC"/>
            </a:solidFill>
          </p:grpSpPr>
          <p:sp>
            <p:nvSpPr>
              <p:cNvPr id="5" name="Line 7"/>
              <p:cNvSpPr>
                <a:spLocks noChangeShapeType="1"/>
              </p:cNvSpPr>
              <p:nvPr/>
            </p:nvSpPr>
            <p:spPr bwMode="auto">
              <a:xfrm>
                <a:off x="4981610" y="2005103"/>
                <a:ext cx="2811270" cy="0"/>
              </a:xfrm>
              <a:prstGeom prst="line">
                <a:avLst/>
              </a:prstGeom>
              <a:grpFill/>
              <a:ln w="57150">
                <a:solidFill>
                  <a:srgbClr val="000000"/>
                </a:solidFill>
                <a:round/>
                <a:headEnd/>
                <a:tailEnd/>
              </a:ln>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6" name="Line 12"/>
              <p:cNvSpPr>
                <a:spLocks noChangeShapeType="1"/>
              </p:cNvSpPr>
              <p:nvPr/>
            </p:nvSpPr>
            <p:spPr bwMode="auto">
              <a:xfrm>
                <a:off x="5862852" y="17082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7" name="Line 13"/>
              <p:cNvSpPr>
                <a:spLocks noChangeShapeType="1"/>
              </p:cNvSpPr>
              <p:nvPr/>
            </p:nvSpPr>
            <p:spPr bwMode="auto">
              <a:xfrm>
                <a:off x="7005852" y="17082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8" name="Line 14"/>
              <p:cNvSpPr>
                <a:spLocks noChangeShapeType="1"/>
              </p:cNvSpPr>
              <p:nvPr/>
            </p:nvSpPr>
            <p:spPr bwMode="auto">
              <a:xfrm>
                <a:off x="6397380" y="20130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9" name="Line 15"/>
              <p:cNvSpPr>
                <a:spLocks noChangeShapeType="1"/>
              </p:cNvSpPr>
              <p:nvPr/>
            </p:nvSpPr>
            <p:spPr bwMode="auto">
              <a:xfrm>
                <a:off x="7311780" y="20130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 name="Line 16"/>
              <p:cNvSpPr>
                <a:spLocks noChangeShapeType="1"/>
              </p:cNvSpPr>
              <p:nvPr/>
            </p:nvSpPr>
            <p:spPr bwMode="auto">
              <a:xfrm>
                <a:off x="5510292" y="20130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 name="椭圆 10"/>
              <p:cNvSpPr/>
              <p:nvPr/>
            </p:nvSpPr>
            <p:spPr>
              <a:xfrm>
                <a:off x="5712342" y="1448932"/>
                <a:ext cx="300252" cy="300252"/>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 name="椭圆 11"/>
              <p:cNvSpPr/>
              <p:nvPr/>
            </p:nvSpPr>
            <p:spPr>
              <a:xfrm>
                <a:off x="6842078" y="1448932"/>
                <a:ext cx="300252" cy="300252"/>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 name="椭圆 12"/>
              <p:cNvSpPr/>
              <p:nvPr/>
            </p:nvSpPr>
            <p:spPr>
              <a:xfrm>
                <a:off x="5357496" y="2263248"/>
                <a:ext cx="300252" cy="300252"/>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 name="椭圆 13"/>
              <p:cNvSpPr/>
              <p:nvPr/>
            </p:nvSpPr>
            <p:spPr>
              <a:xfrm>
                <a:off x="6241568" y="2263248"/>
                <a:ext cx="300252" cy="300252"/>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 name="椭圆 14"/>
              <p:cNvSpPr/>
              <p:nvPr/>
            </p:nvSpPr>
            <p:spPr>
              <a:xfrm>
                <a:off x="7161654" y="2263248"/>
                <a:ext cx="300252" cy="300252"/>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5519641" y="4994696"/>
              <a:ext cx="400271" cy="332403"/>
              <a:chOff x="6811108" y="1790491"/>
              <a:chExt cx="400271" cy="332403"/>
            </a:xfrm>
          </p:grpSpPr>
          <p:cxnSp>
            <p:nvCxnSpPr>
              <p:cNvPr id="17" name="直接箭头连接符 16"/>
              <p:cNvCxnSpPr/>
              <p:nvPr/>
            </p:nvCxnSpPr>
            <p:spPr>
              <a:xfrm flipH="1">
                <a:off x="6811108" y="2122894"/>
                <a:ext cx="400271" cy="0"/>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7205364" y="1790491"/>
                <a:ext cx="0" cy="332403"/>
              </a:xfrm>
              <a:prstGeom prst="straightConnector1">
                <a:avLst/>
              </a:prstGeom>
              <a:ln w="12700">
                <a:solidFill>
                  <a:srgbClr val="0000FF"/>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4458775" y="4953388"/>
              <a:ext cx="967081" cy="545210"/>
              <a:chOff x="5750242" y="1749184"/>
              <a:chExt cx="967081" cy="545210"/>
            </a:xfrm>
          </p:grpSpPr>
          <p:cxnSp>
            <p:nvCxnSpPr>
              <p:cNvPr id="20" name="直接箭头连接符 19"/>
              <p:cNvCxnSpPr/>
              <p:nvPr/>
            </p:nvCxnSpPr>
            <p:spPr>
              <a:xfrm>
                <a:off x="5750242" y="2115597"/>
                <a:ext cx="967081" cy="0"/>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6058196" y="1749184"/>
                <a:ext cx="0" cy="366413"/>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6334062" y="2130650"/>
                <a:ext cx="0" cy="163744"/>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5750242" y="2130650"/>
                <a:ext cx="0" cy="163744"/>
              </a:xfrm>
              <a:prstGeom prst="straightConnector1">
                <a:avLst/>
              </a:prstGeom>
              <a:ln w="12700">
                <a:solidFill>
                  <a:srgbClr val="0000FF"/>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4" name="爆炸形 1 23"/>
            <p:cNvSpPr/>
            <p:nvPr/>
          </p:nvSpPr>
          <p:spPr>
            <a:xfrm>
              <a:off x="5372576" y="5243485"/>
              <a:ext cx="200135" cy="245660"/>
            </a:xfrm>
            <a:prstGeom prst="irregularSeal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zh-CN" altLang="en-US">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92179204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
          </p:nvPr>
        </p:nvSpPr>
        <p:spPr/>
        <p:txBody>
          <a:bodyPr>
            <a:normAutofit/>
          </a:bodyPr>
          <a:lstStyle/>
          <a:p>
            <a:r>
              <a:rPr lang="en-US" altLang="zh-CN" dirty="0"/>
              <a:t>5</a:t>
            </a:r>
            <a:r>
              <a:rPr lang="zh-CN" altLang="zh-CN" dirty="0"/>
              <a:t>）</a:t>
            </a:r>
            <a:r>
              <a:rPr lang="zh-CN" altLang="zh-CN" dirty="0" smtClean="0"/>
              <a:t>寻址</a:t>
            </a:r>
            <a:endParaRPr lang="en-US" altLang="zh-CN" dirty="0" smtClean="0"/>
          </a:p>
          <a:p>
            <a:pPr lvl="1"/>
            <a:r>
              <a:rPr lang="zh-CN" altLang="zh-CN" dirty="0"/>
              <a:t>如何在网络里找到目的</a:t>
            </a:r>
            <a:r>
              <a:rPr lang="zh-CN" altLang="zh-CN" dirty="0" smtClean="0"/>
              <a:t>结点</a:t>
            </a:r>
            <a:endParaRPr lang="en-US" altLang="zh-CN" dirty="0" smtClean="0"/>
          </a:p>
          <a:p>
            <a:pPr lvl="1"/>
            <a:r>
              <a:rPr lang="zh-CN" altLang="zh-CN" dirty="0" smtClean="0"/>
              <a:t>这里</a:t>
            </a:r>
            <a:r>
              <a:rPr lang="zh-CN" altLang="zh-CN" dirty="0"/>
              <a:t>的地址具有局域性，只需要在本网络里有效即</a:t>
            </a:r>
            <a:r>
              <a:rPr lang="zh-CN" altLang="zh-CN" dirty="0" smtClean="0"/>
              <a:t>可</a:t>
            </a:r>
            <a:endParaRPr lang="en-US" altLang="zh-CN" dirty="0" smtClean="0"/>
          </a:p>
          <a:p>
            <a:pPr lvl="1"/>
            <a:r>
              <a:rPr lang="zh-CN" altLang="zh-CN" dirty="0" smtClean="0"/>
              <a:t>就</a:t>
            </a:r>
            <a:r>
              <a:rPr lang="zh-CN" altLang="zh-CN" dirty="0"/>
              <a:t>如同公交静淮街站一样</a:t>
            </a:r>
            <a:endParaRPr lang="en-US" altLang="zh-CN" dirty="0"/>
          </a:p>
          <a:p>
            <a:r>
              <a:rPr lang="en-US" altLang="zh-CN" dirty="0"/>
              <a:t>7</a:t>
            </a:r>
            <a:r>
              <a:rPr lang="zh-CN" altLang="zh-CN" dirty="0"/>
              <a:t>）数据链路的管理</a:t>
            </a:r>
            <a:endParaRPr lang="en-US" altLang="zh-CN" dirty="0"/>
          </a:p>
          <a:p>
            <a:pPr lvl="1"/>
            <a:r>
              <a:rPr lang="zh-CN" altLang="zh-CN" dirty="0"/>
              <a:t>在有些数据链路层协议中</a:t>
            </a:r>
            <a:r>
              <a:rPr lang="zh-CN" altLang="zh-CN" dirty="0" smtClean="0"/>
              <a:t>，传输</a:t>
            </a:r>
            <a:r>
              <a:rPr lang="zh-CN" altLang="zh-CN" dirty="0"/>
              <a:t>前需要建立链路，此后还有进行一定的维护（包括认证、授权、保活等），数据发送完毕还需要进行链路的释放</a:t>
            </a:r>
            <a:endParaRPr lang="zh-CN" altLang="en-US" dirty="0"/>
          </a:p>
        </p:txBody>
      </p:sp>
    </p:spTree>
    <p:extLst>
      <p:ext uri="{BB962C8B-B14F-4D97-AF65-F5344CB8AC3E}">
        <p14:creationId xmlns:p14="http://schemas.microsoft.com/office/powerpoint/2010/main" val="196202896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
          </p:nvPr>
        </p:nvSpPr>
        <p:spPr>
          <a:xfrm>
            <a:off x="301752" y="1527048"/>
            <a:ext cx="8503920" cy="4854280"/>
          </a:xfrm>
        </p:spPr>
        <p:txBody>
          <a:bodyPr>
            <a:normAutofit/>
          </a:bodyPr>
          <a:lstStyle/>
          <a:p>
            <a:r>
              <a:rPr lang="en-US" altLang="zh-CN" sz="2800" dirty="0" smtClean="0"/>
              <a:t>6</a:t>
            </a:r>
            <a:r>
              <a:rPr lang="zh-CN" altLang="zh-CN" sz="2800" dirty="0"/>
              <a:t>）可靠传输</a:t>
            </a:r>
            <a:endParaRPr lang="en-US" altLang="zh-CN" sz="2800" dirty="0"/>
          </a:p>
          <a:p>
            <a:pPr lvl="1"/>
            <a:r>
              <a:rPr lang="zh-CN" altLang="zh-CN" sz="2400" dirty="0" smtClean="0"/>
              <a:t>有些链路</a:t>
            </a:r>
            <a:r>
              <a:rPr lang="zh-CN" altLang="zh-CN" sz="2400" dirty="0"/>
              <a:t>层协议</a:t>
            </a:r>
            <a:r>
              <a:rPr lang="zh-CN" altLang="zh-CN" sz="2400" dirty="0" smtClean="0"/>
              <a:t>通过双方</a:t>
            </a:r>
            <a:r>
              <a:rPr lang="zh-CN" altLang="zh-CN" sz="2400" dirty="0"/>
              <a:t>的</a:t>
            </a:r>
            <a:r>
              <a:rPr lang="zh-CN" altLang="zh-CN" sz="2400" dirty="0" smtClean="0"/>
              <a:t>控制完成</a:t>
            </a:r>
            <a:r>
              <a:rPr lang="zh-CN" altLang="zh-CN" sz="2400" dirty="0"/>
              <a:t>下面的</a:t>
            </a:r>
            <a:r>
              <a:rPr lang="zh-CN" altLang="zh-CN" sz="2400" dirty="0" smtClean="0"/>
              <a:t>工作</a:t>
            </a:r>
            <a:endParaRPr lang="zh-CN" altLang="zh-CN" sz="2400" dirty="0"/>
          </a:p>
          <a:p>
            <a:pPr lvl="2"/>
            <a:r>
              <a:rPr lang="zh-CN" altLang="zh-CN" sz="2200" dirty="0">
                <a:solidFill>
                  <a:srgbClr val="FF0000"/>
                </a:solidFill>
              </a:rPr>
              <a:t>无丢失</a:t>
            </a:r>
            <a:r>
              <a:rPr lang="zh-CN" altLang="zh-CN" sz="2200" dirty="0" smtClean="0"/>
              <a:t>：如果</a:t>
            </a:r>
            <a:r>
              <a:rPr lang="zh-CN" altLang="zh-CN" sz="2200" dirty="0"/>
              <a:t>丢失</a:t>
            </a:r>
            <a:r>
              <a:rPr lang="zh-CN" altLang="zh-CN" sz="2200" dirty="0" smtClean="0"/>
              <a:t>则重传</a:t>
            </a:r>
            <a:r>
              <a:rPr lang="zh-CN" altLang="zh-CN" sz="2200" dirty="0"/>
              <a:t>，保证数据帧最终到达接收</a:t>
            </a:r>
            <a:r>
              <a:rPr lang="zh-CN" altLang="zh-CN" sz="2200" dirty="0" smtClean="0"/>
              <a:t>方</a:t>
            </a:r>
            <a:endParaRPr lang="zh-CN" altLang="zh-CN" sz="2200" dirty="0"/>
          </a:p>
          <a:p>
            <a:pPr lvl="2"/>
            <a:r>
              <a:rPr lang="zh-CN" altLang="zh-CN" sz="2200" dirty="0">
                <a:solidFill>
                  <a:srgbClr val="FF0000"/>
                </a:solidFill>
              </a:rPr>
              <a:t>流量控制</a:t>
            </a:r>
            <a:r>
              <a:rPr lang="zh-CN" altLang="zh-CN" sz="2200" dirty="0" smtClean="0"/>
              <a:t>：是</a:t>
            </a:r>
            <a:r>
              <a:rPr lang="zh-CN" altLang="zh-CN" sz="2200" dirty="0"/>
              <a:t>控制发送方的发送速率，防止接收方来不及</a:t>
            </a:r>
            <a:r>
              <a:rPr lang="zh-CN" altLang="zh-CN" sz="2200" dirty="0" smtClean="0"/>
              <a:t>收下</a:t>
            </a:r>
            <a:endParaRPr lang="zh-CN" altLang="zh-CN" sz="2200" dirty="0"/>
          </a:p>
          <a:p>
            <a:pPr lvl="2"/>
            <a:r>
              <a:rPr lang="zh-CN" altLang="zh-CN" sz="2200" dirty="0">
                <a:solidFill>
                  <a:srgbClr val="FF0000"/>
                </a:solidFill>
              </a:rPr>
              <a:t>差错控制</a:t>
            </a:r>
            <a:r>
              <a:rPr lang="zh-CN" altLang="zh-CN" sz="2200" dirty="0"/>
              <a:t>：使用差错检测检查数据帧是否出错，</a:t>
            </a:r>
            <a:r>
              <a:rPr lang="zh-CN" altLang="zh-CN" sz="2200" dirty="0" smtClean="0"/>
              <a:t>如可能</a:t>
            </a:r>
            <a:r>
              <a:rPr lang="zh-CN" altLang="zh-CN" sz="2200" dirty="0"/>
              <a:t>就进行纠错</a:t>
            </a:r>
            <a:r>
              <a:rPr lang="zh-CN" altLang="zh-CN" sz="2200" dirty="0" smtClean="0"/>
              <a:t>，不行</a:t>
            </a:r>
            <a:r>
              <a:rPr lang="zh-CN" altLang="zh-CN" sz="2200" dirty="0"/>
              <a:t>就</a:t>
            </a:r>
            <a:r>
              <a:rPr lang="zh-CN" altLang="zh-CN" sz="2200" dirty="0" smtClean="0"/>
              <a:t>进行重发</a:t>
            </a:r>
            <a:endParaRPr lang="zh-CN" altLang="zh-CN" sz="2200" dirty="0"/>
          </a:p>
          <a:p>
            <a:pPr lvl="1"/>
            <a:r>
              <a:rPr lang="zh-CN" altLang="zh-CN" sz="2400" dirty="0"/>
              <a:t>由于当前的信道质量越来越好，在数据链路层进行可靠传输的压力也越来越小</a:t>
            </a:r>
            <a:r>
              <a:rPr lang="zh-CN" altLang="zh-CN" sz="2400" dirty="0" smtClean="0"/>
              <a:t>，这</a:t>
            </a:r>
            <a:r>
              <a:rPr lang="zh-CN" altLang="zh-CN" sz="2400" dirty="0"/>
              <a:t>一部分内容将在传输层进行统一</a:t>
            </a:r>
            <a:r>
              <a:rPr lang="zh-CN" altLang="zh-CN" sz="2400" dirty="0" smtClean="0"/>
              <a:t>介绍</a:t>
            </a:r>
            <a:endParaRPr lang="zh-CN" altLang="en-US" dirty="0"/>
          </a:p>
        </p:txBody>
      </p:sp>
    </p:spTree>
    <p:extLst>
      <p:ext uri="{BB962C8B-B14F-4D97-AF65-F5344CB8AC3E}">
        <p14:creationId xmlns:p14="http://schemas.microsoft.com/office/powerpoint/2010/main" val="324269580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zh-CN" altLang="en-US" dirty="0"/>
          </a:p>
        </p:txBody>
      </p:sp>
      <p:sp>
        <p:nvSpPr>
          <p:cNvPr id="3" name="内容占位符 2"/>
          <p:cNvSpPr>
            <a:spLocks noGrp="1"/>
          </p:cNvSpPr>
          <p:nvPr>
            <p:ph sz="quarter" idx="1"/>
          </p:nvPr>
        </p:nvSpPr>
        <p:spPr/>
        <p:txBody>
          <a:bodyPr>
            <a:normAutofit/>
          </a:bodyPr>
          <a:lstStyle/>
          <a:p>
            <a:r>
              <a:rPr lang="en-US" altLang="zh-CN" dirty="0"/>
              <a:t>4.1 </a:t>
            </a:r>
            <a:r>
              <a:rPr lang="zh-CN" altLang="zh-CN" dirty="0"/>
              <a:t>物理层的主要</a:t>
            </a:r>
            <a:r>
              <a:rPr lang="zh-CN" altLang="zh-CN" dirty="0" smtClean="0"/>
              <a:t>工作</a:t>
            </a:r>
            <a:endParaRPr lang="en-US" altLang="zh-CN" dirty="0" smtClean="0"/>
          </a:p>
          <a:p>
            <a:r>
              <a:rPr lang="en-US" altLang="zh-CN" dirty="0" smtClean="0"/>
              <a:t>4.2 </a:t>
            </a:r>
            <a:r>
              <a:rPr lang="zh-CN" altLang="zh-CN" dirty="0"/>
              <a:t>数据链路层的主要</a:t>
            </a:r>
            <a:r>
              <a:rPr lang="zh-CN" altLang="zh-CN" dirty="0" smtClean="0"/>
              <a:t>工作</a:t>
            </a:r>
            <a:endParaRPr lang="en-US" altLang="zh-CN" dirty="0" smtClean="0"/>
          </a:p>
          <a:p>
            <a:pPr lvl="1"/>
            <a:r>
              <a:rPr lang="en-US" altLang="zh-CN" b="1" dirty="0"/>
              <a:t>4.2.1 </a:t>
            </a:r>
            <a:r>
              <a:rPr lang="zh-CN" altLang="zh-CN" b="1" dirty="0"/>
              <a:t>概述</a:t>
            </a:r>
          </a:p>
          <a:p>
            <a:pPr lvl="1"/>
            <a:r>
              <a:rPr lang="en-US" altLang="zh-CN" b="1" dirty="0">
                <a:solidFill>
                  <a:srgbClr val="FF0000"/>
                </a:solidFill>
              </a:rPr>
              <a:t>4.2.2 </a:t>
            </a:r>
            <a:r>
              <a:rPr lang="zh-CN" altLang="zh-CN" b="1" dirty="0">
                <a:solidFill>
                  <a:srgbClr val="FF0000"/>
                </a:solidFill>
              </a:rPr>
              <a:t>成帧</a:t>
            </a:r>
            <a:r>
              <a:rPr lang="en-US" altLang="zh-CN" b="1" dirty="0">
                <a:solidFill>
                  <a:srgbClr val="FF0000"/>
                </a:solidFill>
              </a:rPr>
              <a:t>&amp;</a:t>
            </a:r>
            <a:r>
              <a:rPr lang="zh-CN" altLang="zh-CN" b="1" dirty="0">
                <a:solidFill>
                  <a:srgbClr val="FF0000"/>
                </a:solidFill>
              </a:rPr>
              <a:t>透明传输</a:t>
            </a:r>
          </a:p>
          <a:p>
            <a:r>
              <a:rPr lang="en-US" altLang="zh-CN" dirty="0" smtClean="0"/>
              <a:t>4.3 </a:t>
            </a:r>
            <a:r>
              <a:rPr lang="zh-CN" altLang="zh-CN" dirty="0"/>
              <a:t>差错检测</a:t>
            </a:r>
          </a:p>
          <a:p>
            <a:endParaRPr lang="zh-CN" altLang="en-US" dirty="0"/>
          </a:p>
        </p:txBody>
      </p:sp>
    </p:spTree>
    <p:extLst>
      <p:ext uri="{BB962C8B-B14F-4D97-AF65-F5344CB8AC3E}">
        <p14:creationId xmlns:p14="http://schemas.microsoft.com/office/powerpoint/2010/main" val="128861634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成</a:t>
            </a:r>
            <a:r>
              <a:rPr lang="zh-CN" altLang="zh-CN" dirty="0" smtClean="0"/>
              <a:t>帧</a:t>
            </a:r>
            <a:r>
              <a:rPr lang="zh-CN" altLang="en-US" dirty="0" smtClean="0"/>
              <a:t>，</a:t>
            </a:r>
            <a:r>
              <a:rPr lang="en-US" altLang="zh-CN" dirty="0" smtClean="0"/>
              <a:t>not</a:t>
            </a:r>
            <a:r>
              <a:rPr lang="zh-CN" altLang="en-US" dirty="0" smtClean="0"/>
              <a:t>陈真</a:t>
            </a:r>
            <a:endParaRPr lang="zh-CN" altLang="en-US" dirty="0"/>
          </a:p>
        </p:txBody>
      </p:sp>
      <p:sp>
        <p:nvSpPr>
          <p:cNvPr id="3" name="内容占位符 2"/>
          <p:cNvSpPr>
            <a:spLocks noGrp="1"/>
          </p:cNvSpPr>
          <p:nvPr>
            <p:ph sz="quarter" idx="1"/>
          </p:nvPr>
        </p:nvSpPr>
        <p:spPr/>
        <p:txBody>
          <a:bodyPr>
            <a:normAutofit lnSpcReduction="10000"/>
          </a:bodyPr>
          <a:lstStyle/>
          <a:p>
            <a:r>
              <a:rPr lang="zh-CN" altLang="zh-CN" dirty="0"/>
              <a:t>成帧是指在一段上层数据的前后分别添加首部和尾部以构成数据帧，一个重要的作用就是进行帧定</a:t>
            </a:r>
            <a:r>
              <a:rPr lang="zh-CN" altLang="zh-CN" dirty="0" smtClean="0"/>
              <a:t>界</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smtClean="0"/>
          </a:p>
          <a:p>
            <a:r>
              <a:rPr lang="zh-CN" altLang="zh-CN" dirty="0"/>
              <a:t>成帧分为两种形式：</a:t>
            </a:r>
          </a:p>
          <a:p>
            <a:pPr lvl="1"/>
            <a:r>
              <a:rPr lang="zh-CN" altLang="zh-CN" dirty="0"/>
              <a:t>面向字节的</a:t>
            </a:r>
            <a:r>
              <a:rPr lang="zh-CN" altLang="zh-CN" dirty="0" smtClean="0"/>
              <a:t>协议</a:t>
            </a:r>
            <a:endParaRPr lang="zh-CN" altLang="zh-CN" dirty="0"/>
          </a:p>
          <a:p>
            <a:pPr lvl="1"/>
            <a:r>
              <a:rPr lang="zh-CN" altLang="zh-CN" dirty="0"/>
              <a:t>面向比特的</a:t>
            </a:r>
            <a:r>
              <a:rPr lang="zh-CN" altLang="zh-CN" dirty="0" smtClean="0"/>
              <a:t>协议</a:t>
            </a:r>
            <a:endParaRPr lang="zh-CN" altLang="en-US" dirty="0"/>
          </a:p>
        </p:txBody>
      </p:sp>
      <p:sp>
        <p:nvSpPr>
          <p:cNvPr id="5" name="Rectangle 5"/>
          <p:cNvSpPr>
            <a:spLocks noChangeArrowheads="1"/>
          </p:cNvSpPr>
          <p:nvPr/>
        </p:nvSpPr>
        <p:spPr bwMode="auto">
          <a:xfrm>
            <a:off x="992702" y="3170536"/>
            <a:ext cx="713473" cy="329295"/>
          </a:xfrm>
          <a:prstGeom prst="rect">
            <a:avLst/>
          </a:prstGeom>
          <a:solidFill>
            <a:srgbClr val="0000FF"/>
          </a:solidFill>
          <a:ln w="12700">
            <a:solidFill>
              <a:schemeClr val="tx1"/>
            </a:solidFill>
            <a:miter lim="800000"/>
            <a:headEnd/>
            <a:tailEnd/>
          </a:ln>
          <a:effectLst/>
        </p:spPr>
        <p:txBody>
          <a:bodyPr wrap="none" lIns="91430" tIns="45715" rIns="91430" bIns="45715" anchor="ctr"/>
          <a:lstStyle/>
          <a:p>
            <a:pPr algn="ctr"/>
            <a:r>
              <a:rPr kumimoji="1" lang="zh-CN" altLang="en-US" sz="1200" b="1" dirty="0">
                <a:solidFill>
                  <a:schemeClr val="bg1"/>
                </a:solidFill>
                <a:latin typeface="微软雅黑" panose="020B0503020204020204" pitchFamily="34" charset="-122"/>
                <a:ea typeface="微软雅黑" panose="020B0503020204020204" pitchFamily="34" charset="-122"/>
              </a:rPr>
              <a:t>帧首部</a:t>
            </a:r>
          </a:p>
        </p:txBody>
      </p:sp>
      <p:sp>
        <p:nvSpPr>
          <p:cNvPr id="6" name="Rectangle 6"/>
          <p:cNvSpPr>
            <a:spLocks noChangeArrowheads="1"/>
          </p:cNvSpPr>
          <p:nvPr/>
        </p:nvSpPr>
        <p:spPr bwMode="auto">
          <a:xfrm>
            <a:off x="3400278" y="2578506"/>
            <a:ext cx="2556929" cy="329295"/>
          </a:xfrm>
          <a:prstGeom prst="rect">
            <a:avLst/>
          </a:prstGeom>
          <a:solidFill>
            <a:srgbClr val="00FF99"/>
          </a:solidFill>
          <a:ln w="12700">
            <a:solidFill>
              <a:schemeClr val="tx1"/>
            </a:solidFill>
            <a:miter lim="800000"/>
            <a:headEnd/>
            <a:tailEnd/>
          </a:ln>
          <a:effectLst/>
        </p:spPr>
        <p:txBody>
          <a:bodyPr wrap="none" lIns="91430" tIns="45715" rIns="91430" bIns="45715" anchor="ctr"/>
          <a:lstStyle/>
          <a:p>
            <a:pPr algn="ctr"/>
            <a:r>
              <a:rPr kumimoji="1" lang="zh-CN" altLang="en-US" sz="1200" b="1" dirty="0" smtClean="0">
                <a:latin typeface="微软雅黑" pitchFamily="34" charset="-122"/>
                <a:ea typeface="微软雅黑" pitchFamily="34" charset="-122"/>
              </a:rPr>
              <a:t>上层</a:t>
            </a:r>
            <a:r>
              <a:rPr kumimoji="1" lang="en-US" altLang="zh-CN" sz="1200" b="1" dirty="0" smtClean="0">
                <a:latin typeface="微软雅黑" pitchFamily="34" charset="-122"/>
                <a:ea typeface="微软雅黑" pitchFamily="34" charset="-122"/>
              </a:rPr>
              <a:t>PDU</a:t>
            </a:r>
            <a:endParaRPr kumimoji="1" lang="zh-CN" altLang="en-US" sz="1200" b="1" dirty="0">
              <a:latin typeface="微软雅黑" pitchFamily="34" charset="-122"/>
              <a:ea typeface="微软雅黑" pitchFamily="34" charset="-122"/>
            </a:endParaRPr>
          </a:p>
        </p:txBody>
      </p:sp>
      <p:sp>
        <p:nvSpPr>
          <p:cNvPr id="7" name="Rectangle 7"/>
          <p:cNvSpPr>
            <a:spLocks noChangeArrowheads="1"/>
          </p:cNvSpPr>
          <p:nvPr/>
        </p:nvSpPr>
        <p:spPr bwMode="auto">
          <a:xfrm>
            <a:off x="3400278" y="3170536"/>
            <a:ext cx="2556929" cy="329295"/>
          </a:xfrm>
          <a:prstGeom prst="rect">
            <a:avLst/>
          </a:prstGeom>
          <a:solidFill>
            <a:srgbClr val="00FF99"/>
          </a:solidFill>
          <a:ln w="12700">
            <a:solidFill>
              <a:schemeClr val="tx1"/>
            </a:solidFill>
            <a:miter lim="800000"/>
            <a:headEnd/>
            <a:tailEnd/>
          </a:ln>
          <a:effectLst/>
        </p:spPr>
        <p:txBody>
          <a:bodyPr wrap="none" lIns="91430" tIns="45715" rIns="91430" bIns="45715" anchor="ctr"/>
          <a:lstStyle/>
          <a:p>
            <a:pPr algn="ctr"/>
            <a:r>
              <a:rPr kumimoji="1" lang="zh-CN" altLang="en-US" sz="1200" b="1" dirty="0">
                <a:latin typeface="微软雅黑" panose="020B0503020204020204" pitchFamily="34" charset="-122"/>
                <a:ea typeface="微软雅黑" panose="020B0503020204020204" pitchFamily="34" charset="-122"/>
              </a:rPr>
              <a:t>帧的数据部分</a:t>
            </a:r>
          </a:p>
        </p:txBody>
      </p:sp>
      <p:sp>
        <p:nvSpPr>
          <p:cNvPr id="8" name="Rectangle 8"/>
          <p:cNvSpPr>
            <a:spLocks noChangeArrowheads="1"/>
          </p:cNvSpPr>
          <p:nvPr/>
        </p:nvSpPr>
        <p:spPr bwMode="auto">
          <a:xfrm>
            <a:off x="7458927" y="3170536"/>
            <a:ext cx="713473" cy="329295"/>
          </a:xfrm>
          <a:prstGeom prst="rect">
            <a:avLst/>
          </a:prstGeom>
          <a:solidFill>
            <a:srgbClr val="0000FF"/>
          </a:solidFill>
          <a:ln w="12700">
            <a:solidFill>
              <a:schemeClr val="tx1"/>
            </a:solidFill>
            <a:miter lim="800000"/>
            <a:headEnd/>
            <a:tailEnd/>
          </a:ln>
          <a:effectLst/>
        </p:spPr>
        <p:txBody>
          <a:bodyPr wrap="none" lIns="91430" tIns="45715" rIns="91430" bIns="45715" anchor="ct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帧尾部</a:t>
            </a:r>
          </a:p>
        </p:txBody>
      </p:sp>
      <p:sp>
        <p:nvSpPr>
          <p:cNvPr id="17" name="AutoShape 17"/>
          <p:cNvSpPr>
            <a:spLocks noChangeArrowheads="1"/>
          </p:cNvSpPr>
          <p:nvPr/>
        </p:nvSpPr>
        <p:spPr bwMode="auto">
          <a:xfrm>
            <a:off x="4470488" y="2907801"/>
            <a:ext cx="416509" cy="328419"/>
          </a:xfrm>
          <a:prstGeom prst="downArrow">
            <a:avLst>
              <a:gd name="adj1" fmla="val 50000"/>
              <a:gd name="adj2" fmla="val 25000"/>
            </a:avLst>
          </a:prstGeom>
          <a:solidFill>
            <a:srgbClr val="00B0F0"/>
          </a:solidFill>
          <a:ln w="12700">
            <a:solidFill>
              <a:schemeClr val="tx1"/>
            </a:solidFill>
            <a:miter lim="800000"/>
            <a:headEnd/>
            <a:tailEnd/>
          </a:ln>
          <a:effectLst/>
        </p:spPr>
        <p:txBody>
          <a:bodyPr vert="eaVert" wrap="none" lIns="91430" tIns="45715" rIns="91430" bIns="45715" anchor="ctr"/>
          <a:lstStyle/>
          <a:p>
            <a:endParaRPr lang="zh-CN" altLang="en-US" sz="1400" b="1">
              <a:latin typeface="微软雅黑" panose="020B0503020204020204" pitchFamily="34" charset="-122"/>
              <a:ea typeface="微软雅黑" panose="020B0503020204020204" pitchFamily="34" charset="-122"/>
            </a:endParaRPr>
          </a:p>
        </p:txBody>
      </p:sp>
      <p:grpSp>
        <p:nvGrpSpPr>
          <p:cNvPr id="25" name="组合 24"/>
          <p:cNvGrpSpPr/>
          <p:nvPr/>
        </p:nvGrpSpPr>
        <p:grpSpPr>
          <a:xfrm>
            <a:off x="2374223" y="2646817"/>
            <a:ext cx="4616278" cy="490439"/>
            <a:chOff x="2374223" y="2646817"/>
            <a:chExt cx="4616278" cy="490439"/>
          </a:xfrm>
        </p:grpSpPr>
        <p:sp>
          <p:nvSpPr>
            <p:cNvPr id="4" name="Text Box 4"/>
            <p:cNvSpPr txBox="1">
              <a:spLocks noChangeArrowheads="1"/>
            </p:cNvSpPr>
            <p:nvPr/>
          </p:nvSpPr>
          <p:spPr bwMode="auto">
            <a:xfrm>
              <a:off x="6344190" y="2646817"/>
              <a:ext cx="646311" cy="27698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0" tIns="45715" rIns="91430" bIns="45715">
              <a:spAutoFit/>
            </a:bodyPr>
            <a:lstStyle/>
            <a:p>
              <a:pPr algn="ctr"/>
              <a:r>
                <a:rPr kumimoji="1" lang="zh-CN" altLang="en-US" sz="1200" b="1" dirty="0">
                  <a:solidFill>
                    <a:srgbClr val="0000FF"/>
                  </a:solidFill>
                  <a:latin typeface="微软雅黑" panose="020B0503020204020204" pitchFamily="34" charset="-122"/>
                  <a:ea typeface="微软雅黑" panose="020B0503020204020204" pitchFamily="34" charset="-122"/>
                </a:rPr>
                <a:t>帧结束</a:t>
              </a:r>
            </a:p>
          </p:txBody>
        </p:sp>
        <p:sp>
          <p:nvSpPr>
            <p:cNvPr id="19" name="Line 19"/>
            <p:cNvSpPr>
              <a:spLocks noChangeShapeType="1"/>
            </p:cNvSpPr>
            <p:nvPr/>
          </p:nvSpPr>
          <p:spPr bwMode="auto">
            <a:xfrm flipV="1">
              <a:off x="2691547" y="2918310"/>
              <a:ext cx="0" cy="218946"/>
            </a:xfrm>
            <a:prstGeom prst="line">
              <a:avLst/>
            </a:prstGeom>
            <a:noFill/>
            <a:ln w="28575">
              <a:solidFill>
                <a:srgbClr val="CC00CC"/>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0" tIns="45715" rIns="91430" bIns="45715"/>
            <a:lstStyle/>
            <a:p>
              <a:endParaRPr lang="zh-CN" altLang="en-US" sz="1400" b="1">
                <a:latin typeface="微软雅黑" panose="020B0503020204020204" pitchFamily="34" charset="-122"/>
                <a:ea typeface="微软雅黑" panose="020B0503020204020204" pitchFamily="34" charset="-122"/>
              </a:endParaRPr>
            </a:p>
          </p:txBody>
        </p:sp>
        <p:sp>
          <p:nvSpPr>
            <p:cNvPr id="20" name="Line 20"/>
            <p:cNvSpPr>
              <a:spLocks noChangeShapeType="1"/>
            </p:cNvSpPr>
            <p:nvPr/>
          </p:nvSpPr>
          <p:spPr bwMode="auto">
            <a:xfrm flipV="1">
              <a:off x="6666884" y="2918310"/>
              <a:ext cx="0" cy="218946"/>
            </a:xfrm>
            <a:prstGeom prst="line">
              <a:avLst/>
            </a:prstGeom>
            <a:noFill/>
            <a:ln w="28575">
              <a:solidFill>
                <a:srgbClr val="CC00CC"/>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0" tIns="45715" rIns="91430" bIns="45715"/>
            <a:lstStyle/>
            <a:p>
              <a:endParaRPr lang="zh-CN" altLang="en-US" sz="1400" b="1">
                <a:latin typeface="微软雅黑" panose="020B0503020204020204" pitchFamily="34" charset="-122"/>
                <a:ea typeface="微软雅黑" panose="020B0503020204020204" pitchFamily="34" charset="-122"/>
              </a:endParaRPr>
            </a:p>
          </p:txBody>
        </p:sp>
        <p:sp>
          <p:nvSpPr>
            <p:cNvPr id="21" name="Text Box 21"/>
            <p:cNvSpPr txBox="1">
              <a:spLocks noChangeArrowheads="1"/>
            </p:cNvSpPr>
            <p:nvPr/>
          </p:nvSpPr>
          <p:spPr bwMode="auto">
            <a:xfrm>
              <a:off x="2374223" y="2646817"/>
              <a:ext cx="646311" cy="27698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0" tIns="45715" rIns="91430" bIns="45715">
              <a:spAutoFit/>
            </a:bodyPr>
            <a:lstStyle/>
            <a:p>
              <a:pPr algn="ctr"/>
              <a:r>
                <a:rPr kumimoji="1" lang="zh-CN" altLang="en-US" sz="1200" b="1" dirty="0">
                  <a:solidFill>
                    <a:srgbClr val="0000FF"/>
                  </a:solidFill>
                  <a:latin typeface="微软雅黑" panose="020B0503020204020204" pitchFamily="34" charset="-122"/>
                  <a:ea typeface="微软雅黑" panose="020B0503020204020204" pitchFamily="34" charset="-122"/>
                </a:rPr>
                <a:t>帧开始</a:t>
              </a:r>
            </a:p>
          </p:txBody>
        </p:sp>
      </p:grpSp>
      <p:grpSp>
        <p:nvGrpSpPr>
          <p:cNvPr id="26" name="组合 25"/>
          <p:cNvGrpSpPr/>
          <p:nvPr/>
        </p:nvGrpSpPr>
        <p:grpSpPr>
          <a:xfrm>
            <a:off x="2686804" y="3517980"/>
            <a:ext cx="3983875" cy="639567"/>
            <a:chOff x="2686804" y="3517980"/>
            <a:chExt cx="3983875" cy="639567"/>
          </a:xfrm>
        </p:grpSpPr>
        <p:sp>
          <p:nvSpPr>
            <p:cNvPr id="10" name="Line 10"/>
            <p:cNvSpPr>
              <a:spLocks noChangeShapeType="1"/>
            </p:cNvSpPr>
            <p:nvPr/>
          </p:nvSpPr>
          <p:spPr bwMode="auto">
            <a:xfrm>
              <a:off x="2686804" y="3992919"/>
              <a:ext cx="3983875"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0" tIns="45715" rIns="91430" bIns="45715"/>
            <a:lstStyle/>
            <a:p>
              <a:endParaRPr lang="zh-CN" altLang="en-US" sz="1400" b="1">
                <a:latin typeface="微软雅黑" panose="020B0503020204020204" pitchFamily="34" charset="-122"/>
                <a:ea typeface="微软雅黑" panose="020B0503020204020204" pitchFamily="34" charset="-122"/>
              </a:endParaRPr>
            </a:p>
          </p:txBody>
        </p:sp>
        <p:sp>
          <p:nvSpPr>
            <p:cNvPr id="12" name="Line 12"/>
            <p:cNvSpPr>
              <a:spLocks noChangeShapeType="1"/>
            </p:cNvSpPr>
            <p:nvPr/>
          </p:nvSpPr>
          <p:spPr bwMode="auto">
            <a:xfrm>
              <a:off x="6670679" y="3565516"/>
              <a:ext cx="0" cy="5920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0" tIns="45715" rIns="91430" bIns="45715"/>
            <a:lstStyle/>
            <a:p>
              <a:endParaRPr lang="zh-CN" altLang="en-US" sz="1400" b="1">
                <a:latin typeface="微软雅黑" panose="020B0503020204020204" pitchFamily="34" charset="-122"/>
                <a:ea typeface="微软雅黑" panose="020B0503020204020204" pitchFamily="34" charset="-122"/>
              </a:endParaRPr>
            </a:p>
          </p:txBody>
        </p:sp>
        <p:sp>
          <p:nvSpPr>
            <p:cNvPr id="16" name="Text Box 16"/>
            <p:cNvSpPr txBox="1">
              <a:spLocks noChangeArrowheads="1"/>
            </p:cNvSpPr>
            <p:nvPr/>
          </p:nvSpPr>
          <p:spPr bwMode="auto">
            <a:xfrm>
              <a:off x="4337738" y="3871186"/>
              <a:ext cx="800199" cy="27698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0" tIns="45715" rIns="91430" bIns="45715">
              <a:spAutoFit/>
            </a:bodyPr>
            <a:lstStyle/>
            <a:p>
              <a:pPr algn="ctr"/>
              <a:r>
                <a:rPr kumimoji="1" lang="zh-CN" altLang="en-US" sz="1200" b="1" dirty="0" smtClean="0">
                  <a:solidFill>
                    <a:srgbClr val="0000FF"/>
                  </a:solidFill>
                  <a:latin typeface="微软雅黑" panose="020B0503020204020204" pitchFamily="34" charset="-122"/>
                  <a:ea typeface="微软雅黑" panose="020B0503020204020204" pitchFamily="34" charset="-122"/>
                </a:rPr>
                <a:t>数据帧</a:t>
              </a:r>
              <a:r>
                <a:rPr kumimoji="1" lang="zh-CN" altLang="en-US" sz="1200" b="1" dirty="0">
                  <a:solidFill>
                    <a:srgbClr val="0000FF"/>
                  </a:solidFill>
                  <a:latin typeface="微软雅黑" panose="020B0503020204020204" pitchFamily="34" charset="-122"/>
                  <a:ea typeface="微软雅黑" panose="020B0503020204020204" pitchFamily="34" charset="-122"/>
                </a:rPr>
                <a:t>长</a:t>
              </a:r>
            </a:p>
          </p:txBody>
        </p:sp>
        <p:sp>
          <p:nvSpPr>
            <p:cNvPr id="24" name="Line 12"/>
            <p:cNvSpPr>
              <a:spLocks noChangeShapeType="1"/>
            </p:cNvSpPr>
            <p:nvPr/>
          </p:nvSpPr>
          <p:spPr bwMode="auto">
            <a:xfrm>
              <a:off x="2686804" y="3517980"/>
              <a:ext cx="0" cy="5920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0" tIns="45715" rIns="91430" bIns="45715"/>
            <a:lstStyle/>
            <a:p>
              <a:endParaRPr lang="zh-CN" altLang="en-US" sz="1400" b="1">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794981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7"/>
                                        </p:tgtEl>
                                        <p:attrNameLst>
                                          <p:attrName>style.visibility</p:attrName>
                                        </p:attrNameLst>
                                      </p:cBhvr>
                                      <p:to>
                                        <p:strVal val="visible"/>
                                      </p:to>
                                    </p:set>
                                  </p:childTnLst>
                                </p:cTn>
                              </p:par>
                            </p:childTnLst>
                          </p:cTn>
                        </p:par>
                        <p:par>
                          <p:cTn id="11" fill="hold">
                            <p:stCondLst>
                              <p:cond delay="1000"/>
                            </p:stCondLst>
                            <p:childTnLst>
                              <p:par>
                                <p:cTn id="12" presetID="1" presetClass="exit" presetSubtype="0" fill="hold" grpId="1" nodeType="afterEffect">
                                  <p:stCondLst>
                                    <p:cond delay="0"/>
                                  </p:stCondLst>
                                  <p:childTnLst>
                                    <p:set>
                                      <p:cBhvr>
                                        <p:cTn id="13" dur="1" fill="hold">
                                          <p:stCondLst>
                                            <p:cond delay="0"/>
                                          </p:stCondLst>
                                        </p:cTn>
                                        <p:tgtEl>
                                          <p:spTgt spid="17"/>
                                        </p:tgtEl>
                                        <p:attrNameLst>
                                          <p:attrName>style.visibility</p:attrName>
                                        </p:attrNameLst>
                                      </p:cBhvr>
                                      <p:to>
                                        <p:strVal val="hidden"/>
                                      </p:to>
                                    </p:set>
                                  </p:childTnLst>
                                </p:cTn>
                              </p:par>
                              <p:par>
                                <p:cTn id="14" presetID="1" presetClass="exit"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par>
                          <p:cTn id="22" fill="hold">
                            <p:stCondLst>
                              <p:cond delay="0"/>
                            </p:stCondLst>
                            <p:childTnLst>
                              <p:par>
                                <p:cTn id="23" presetID="42" presetClass="path" presetSubtype="0" accel="50000" decel="50000" fill="hold" grpId="1" nodeType="afterEffect">
                                  <p:stCondLst>
                                    <p:cond delay="0"/>
                                  </p:stCondLst>
                                  <p:childTnLst>
                                    <p:animMotion origin="layout" path="M 1.11111E-6 -2.59259E-6 L 0.18437 -2.59259E-6 " pathEditMode="relative" rAng="0" ptsTypes="AA">
                                      <p:cBhvr>
                                        <p:cTn id="24" dur="2000" fill="hold"/>
                                        <p:tgtEl>
                                          <p:spTgt spid="5"/>
                                        </p:tgtEl>
                                        <p:attrNameLst>
                                          <p:attrName>ppt_x</p:attrName>
                                          <p:attrName>ppt_y</p:attrName>
                                        </p:attrNameLst>
                                      </p:cBhvr>
                                      <p:rCtr x="9219" y="0"/>
                                    </p:animMotion>
                                  </p:childTnLst>
                                </p:cTn>
                              </p:par>
                              <p:par>
                                <p:cTn id="25" presetID="42" presetClass="path" presetSubtype="0" accel="50000" decel="50000" fill="hold" grpId="1" nodeType="withEffect">
                                  <p:stCondLst>
                                    <p:cond delay="0"/>
                                  </p:stCondLst>
                                  <p:childTnLst>
                                    <p:animMotion origin="layout" path="M 2.5E-6 -2.59259E-6 L -0.16511 -0.00023 " pathEditMode="relative" rAng="0" ptsTypes="AA">
                                      <p:cBhvr>
                                        <p:cTn id="26" dur="2000" fill="hold"/>
                                        <p:tgtEl>
                                          <p:spTgt spid="8"/>
                                        </p:tgtEl>
                                        <p:attrNameLst>
                                          <p:attrName>ppt_x</p:attrName>
                                          <p:attrName>ppt_y</p:attrName>
                                        </p:attrNameLst>
                                      </p:cBhvr>
                                      <p:rCtr x="-8264" y="-23"/>
                                    </p:animMotion>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barn(inVertical)">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barn(inVertical)">
                                      <p:cBhvr>
                                        <p:cTn id="3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7" grpId="0" animBg="1"/>
      <p:bldP spid="8" grpId="0" animBg="1"/>
      <p:bldP spid="8" grpId="1" animBg="1"/>
      <p:bldP spid="17" grpId="0" animBg="1"/>
      <p:bldP spid="17" grpId="1"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latin typeface="Times New Roman" pitchFamily="18" charset="0"/>
                <a:cs typeface="Times New Roman" pitchFamily="18" charset="0"/>
              </a:rPr>
              <a:t>1. </a:t>
            </a:r>
            <a:r>
              <a:rPr lang="zh-CN" altLang="zh-CN" dirty="0">
                <a:solidFill>
                  <a:srgbClr val="FF0000"/>
                </a:solidFill>
                <a:latin typeface="Times New Roman" pitchFamily="18" charset="0"/>
                <a:cs typeface="Times New Roman" pitchFamily="18" charset="0"/>
              </a:rPr>
              <a:t>面向字节的协议</a:t>
            </a:r>
            <a:endParaRPr lang="zh-CN" altLang="en-US" dirty="0">
              <a:solidFill>
                <a:srgbClr val="FF0000"/>
              </a:solidFill>
              <a:latin typeface="Times New Roman" pitchFamily="18" charset="0"/>
              <a:cs typeface="Times New Roman" pitchFamily="18" charset="0"/>
            </a:endParaRPr>
          </a:p>
        </p:txBody>
      </p:sp>
      <p:sp>
        <p:nvSpPr>
          <p:cNvPr id="3" name="内容占位符 2"/>
          <p:cNvSpPr>
            <a:spLocks noGrp="1"/>
          </p:cNvSpPr>
          <p:nvPr>
            <p:ph sz="quarter" idx="1"/>
          </p:nvPr>
        </p:nvSpPr>
        <p:spPr>
          <a:xfrm>
            <a:off x="301752" y="1340768"/>
            <a:ext cx="8503920" cy="4758280"/>
          </a:xfrm>
        </p:spPr>
        <p:txBody>
          <a:bodyPr/>
          <a:lstStyle/>
          <a:p>
            <a:r>
              <a:rPr lang="zh-CN" altLang="zh-CN" dirty="0">
                <a:latin typeface="Times New Roman" pitchFamily="18" charset="0"/>
                <a:cs typeface="Times New Roman" pitchFamily="18" charset="0"/>
              </a:rPr>
              <a:t>在数据帧前后简单地加上定界符（例如</a:t>
            </a:r>
            <a:r>
              <a:rPr lang="en-US" altLang="zh-CN" dirty="0">
                <a:latin typeface="Times New Roman" pitchFamily="18" charset="0"/>
                <a:cs typeface="Times New Roman" pitchFamily="18" charset="0"/>
              </a:rPr>
              <a:t>SOH</a:t>
            </a:r>
            <a:r>
              <a:rPr lang="zh-CN" altLang="zh-CN" dirty="0">
                <a:latin typeface="Times New Roman" pitchFamily="18" charset="0"/>
                <a:cs typeface="Times New Roman" pitchFamily="18" charset="0"/>
              </a:rPr>
              <a:t>和</a:t>
            </a:r>
            <a:r>
              <a:rPr lang="en-US" altLang="zh-CN" dirty="0">
                <a:latin typeface="Times New Roman" pitchFamily="18" charset="0"/>
                <a:cs typeface="Times New Roman" pitchFamily="18" charset="0"/>
              </a:rPr>
              <a:t>EOT</a:t>
            </a:r>
            <a:r>
              <a:rPr lang="zh-CN" altLang="zh-CN" dirty="0">
                <a:latin typeface="Times New Roman" pitchFamily="18" charset="0"/>
                <a:cs typeface="Times New Roman" pitchFamily="18" charset="0"/>
              </a:rPr>
              <a:t>）即</a:t>
            </a:r>
            <a:r>
              <a:rPr lang="zh-CN" altLang="zh-CN" dirty="0" smtClean="0">
                <a:latin typeface="Times New Roman" pitchFamily="18" charset="0"/>
                <a:cs typeface="Times New Roman" pitchFamily="18" charset="0"/>
              </a:rPr>
              <a:t>可</a:t>
            </a:r>
            <a:endParaRPr lang="en-US" altLang="zh-CN" dirty="0" smtClean="0">
              <a:latin typeface="Times New Roman" pitchFamily="18" charset="0"/>
              <a:cs typeface="Times New Roman" pitchFamily="18" charset="0"/>
            </a:endParaRPr>
          </a:p>
          <a:p>
            <a:endParaRPr lang="en-US" altLang="zh-CN" dirty="0">
              <a:latin typeface="Times New Roman" pitchFamily="18" charset="0"/>
              <a:cs typeface="Times New Roman" pitchFamily="18" charset="0"/>
            </a:endParaRPr>
          </a:p>
          <a:p>
            <a:endParaRPr lang="en-US" altLang="zh-CN" dirty="0" smtClean="0">
              <a:latin typeface="Times New Roman" pitchFamily="18" charset="0"/>
              <a:cs typeface="Times New Roman" pitchFamily="18" charset="0"/>
            </a:endParaRPr>
          </a:p>
          <a:p>
            <a:r>
              <a:rPr lang="zh-CN" altLang="zh-CN" dirty="0">
                <a:latin typeface="Times New Roman" pitchFamily="18" charset="0"/>
                <a:cs typeface="Times New Roman" pitchFamily="18" charset="0"/>
              </a:rPr>
              <a:t>如果数据部分中出现了定界符，则通信过程就会产生歧义，进而导致接收</a:t>
            </a:r>
            <a:r>
              <a:rPr lang="zh-CN" altLang="zh-CN" dirty="0" smtClean="0">
                <a:latin typeface="Times New Roman" pitchFamily="18" charset="0"/>
                <a:cs typeface="Times New Roman" pitchFamily="18" charset="0"/>
              </a:rPr>
              <a:t>失败</a:t>
            </a:r>
            <a:endParaRPr lang="zh-CN" altLang="en-US" dirty="0">
              <a:latin typeface="Times New Roman" pitchFamily="18" charset="0"/>
              <a:cs typeface="Times New Roman" pitchFamily="18" charset="0"/>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1" y="1916832"/>
            <a:ext cx="6678613" cy="123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组合 5"/>
          <p:cNvGrpSpPr/>
          <p:nvPr/>
        </p:nvGrpSpPr>
        <p:grpSpPr>
          <a:xfrm>
            <a:off x="1619672" y="4298363"/>
            <a:ext cx="6048672" cy="1279992"/>
            <a:chOff x="2049384" y="2844060"/>
            <a:chExt cx="5490309" cy="958418"/>
          </a:xfrm>
          <a:solidFill>
            <a:schemeClr val="bg1"/>
          </a:solidFill>
        </p:grpSpPr>
        <p:sp>
          <p:nvSpPr>
            <p:cNvPr id="8" name="Rectangle 4"/>
            <p:cNvSpPr>
              <a:spLocks noChangeArrowheads="1"/>
            </p:cNvSpPr>
            <p:nvPr/>
          </p:nvSpPr>
          <p:spPr bwMode="auto">
            <a:xfrm>
              <a:off x="2049384" y="2844060"/>
              <a:ext cx="400335" cy="390860"/>
            </a:xfrm>
            <a:prstGeom prst="rect">
              <a:avLst/>
            </a:prstGeom>
            <a:grpFill/>
            <a:ln w="12700">
              <a:solidFill>
                <a:schemeClr val="tx1"/>
              </a:solidFill>
              <a:miter lim="800000"/>
              <a:headEnd/>
              <a:tailEnd/>
            </a:ln>
            <a:effectLst/>
          </p:spPr>
          <p:txBody>
            <a:bodyPr wrap="none" anchor="ctr"/>
            <a:lstStyle/>
            <a:p>
              <a:pPr algn="ctr"/>
              <a:r>
                <a:rPr kumimoji="1" lang="en-US" altLang="zh-CN" sz="1200" b="1" dirty="0">
                  <a:latin typeface="Times New Roman" pitchFamily="18" charset="0"/>
                  <a:ea typeface="微软雅黑" panose="020B0503020204020204" pitchFamily="34" charset="-122"/>
                  <a:cs typeface="Times New Roman" pitchFamily="18" charset="0"/>
                </a:rPr>
                <a:t>SOH</a:t>
              </a:r>
            </a:p>
          </p:txBody>
        </p:sp>
        <p:sp>
          <p:nvSpPr>
            <p:cNvPr id="9" name="Rectangle 5"/>
            <p:cNvSpPr>
              <a:spLocks noChangeArrowheads="1"/>
            </p:cNvSpPr>
            <p:nvPr/>
          </p:nvSpPr>
          <p:spPr bwMode="auto">
            <a:xfrm>
              <a:off x="2439821" y="2844060"/>
              <a:ext cx="4813919" cy="390860"/>
            </a:xfrm>
            <a:prstGeom prst="rect">
              <a:avLst/>
            </a:prstGeom>
            <a:grpFill/>
            <a:ln w="12700">
              <a:solidFill>
                <a:schemeClr val="tx1"/>
              </a:solidFill>
              <a:miter lim="800000"/>
              <a:headEnd/>
              <a:tailEnd/>
            </a:ln>
            <a:effectLst/>
          </p:spPr>
          <p:txBody>
            <a:bodyPr wrap="none" anchor="ctr"/>
            <a:lstStyle/>
            <a:p>
              <a:pPr algn="ctr"/>
              <a:endParaRPr kumimoji="1" lang="zh-CN" altLang="en-US" sz="1400" b="1">
                <a:latin typeface="Times New Roman" pitchFamily="18" charset="0"/>
                <a:ea typeface="微软雅黑" panose="020B0503020204020204" pitchFamily="34" charset="-122"/>
                <a:cs typeface="Times New Roman" pitchFamily="18" charset="0"/>
              </a:endParaRPr>
            </a:p>
          </p:txBody>
        </p:sp>
        <p:sp>
          <p:nvSpPr>
            <p:cNvPr id="10" name="Rectangle 6"/>
            <p:cNvSpPr>
              <a:spLocks noChangeArrowheads="1"/>
            </p:cNvSpPr>
            <p:nvPr/>
          </p:nvSpPr>
          <p:spPr bwMode="auto">
            <a:xfrm>
              <a:off x="3573737" y="2844060"/>
              <a:ext cx="362941" cy="390860"/>
            </a:xfrm>
            <a:prstGeom prst="rect">
              <a:avLst/>
            </a:prstGeom>
            <a:grpFill/>
            <a:ln w="12700">
              <a:solidFill>
                <a:schemeClr val="tx1"/>
              </a:solidFill>
              <a:miter lim="800000"/>
              <a:headEnd/>
              <a:tailEnd/>
            </a:ln>
            <a:effectLst/>
            <a:extLst/>
          </p:spPr>
          <p:txBody>
            <a:bodyPr wrap="none" anchor="ctr"/>
            <a:lstStyle/>
            <a:p>
              <a:pPr algn="ctr"/>
              <a:r>
                <a:rPr kumimoji="1" lang="en-US" altLang="zh-CN" sz="1200" b="1" dirty="0">
                  <a:latin typeface="Times New Roman" pitchFamily="18" charset="0"/>
                  <a:ea typeface="微软雅黑" panose="020B0503020204020204" pitchFamily="34" charset="-122"/>
                  <a:cs typeface="Times New Roman" pitchFamily="18" charset="0"/>
                </a:rPr>
                <a:t>EOT</a:t>
              </a:r>
            </a:p>
          </p:txBody>
        </p:sp>
        <p:sp>
          <p:nvSpPr>
            <p:cNvPr id="15" name="AutoShape 11"/>
            <p:cNvSpPr>
              <a:spLocks/>
            </p:cNvSpPr>
            <p:nvPr/>
          </p:nvSpPr>
          <p:spPr bwMode="auto">
            <a:xfrm rot="16200000">
              <a:off x="2893920" y="2441991"/>
              <a:ext cx="194922" cy="1861998"/>
            </a:xfrm>
            <a:prstGeom prst="leftBrace">
              <a:avLst>
                <a:gd name="adj1" fmla="val 73481"/>
                <a:gd name="adj2" fmla="val 50000"/>
              </a:avLst>
            </a:prstGeom>
            <a:no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Times New Roman" pitchFamily="18" charset="0"/>
                <a:ea typeface="微软雅黑" panose="020B0503020204020204" pitchFamily="34" charset="-122"/>
                <a:cs typeface="Times New Roman" pitchFamily="18" charset="0"/>
              </a:endParaRPr>
            </a:p>
          </p:txBody>
        </p:sp>
        <p:sp>
          <p:nvSpPr>
            <p:cNvPr id="16" name="Text Box 12"/>
            <p:cNvSpPr txBox="1">
              <a:spLocks noChangeArrowheads="1"/>
            </p:cNvSpPr>
            <p:nvPr/>
          </p:nvSpPr>
          <p:spPr bwMode="auto">
            <a:xfrm>
              <a:off x="2431330" y="3456798"/>
              <a:ext cx="1145397" cy="34568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latin typeface="Times New Roman" pitchFamily="18" charset="0"/>
                  <a:ea typeface="微软雅黑" pitchFamily="34" charset="-122"/>
                  <a:cs typeface="Times New Roman" pitchFamily="18" charset="0"/>
                </a:rPr>
                <a:t>被接收端</a:t>
              </a:r>
            </a:p>
            <a:p>
              <a:pPr algn="ctr"/>
              <a:r>
                <a:rPr kumimoji="1" lang="zh-CN" altLang="en-US" sz="1200" b="1" dirty="0">
                  <a:latin typeface="Times New Roman" pitchFamily="18" charset="0"/>
                  <a:ea typeface="微软雅黑" pitchFamily="34" charset="-122"/>
                  <a:cs typeface="Times New Roman" pitchFamily="18" charset="0"/>
                </a:rPr>
                <a:t>误认为是一个帧</a:t>
              </a:r>
            </a:p>
          </p:txBody>
        </p:sp>
        <p:sp>
          <p:nvSpPr>
            <p:cNvPr id="19" name="Rectangle 15"/>
            <p:cNvSpPr>
              <a:spLocks noChangeArrowheads="1"/>
            </p:cNvSpPr>
            <p:nvPr/>
          </p:nvSpPr>
          <p:spPr bwMode="auto">
            <a:xfrm>
              <a:off x="7140458" y="2844060"/>
              <a:ext cx="399235" cy="390860"/>
            </a:xfrm>
            <a:prstGeom prst="rect">
              <a:avLst/>
            </a:prstGeom>
            <a:grpFill/>
            <a:ln w="12700">
              <a:solidFill>
                <a:schemeClr val="tx1"/>
              </a:solidFill>
              <a:miter lim="800000"/>
              <a:headEnd/>
              <a:tailEnd/>
            </a:ln>
            <a:effectLst/>
          </p:spPr>
          <p:txBody>
            <a:bodyPr wrap="none" anchor="ctr"/>
            <a:lstStyle/>
            <a:p>
              <a:pPr algn="ctr"/>
              <a:r>
                <a:rPr kumimoji="1" lang="en-US" altLang="zh-CN" sz="1200" b="1" dirty="0">
                  <a:latin typeface="Times New Roman" pitchFamily="18" charset="0"/>
                  <a:ea typeface="微软雅黑" panose="020B0503020204020204" pitchFamily="34" charset="-122"/>
                  <a:cs typeface="Times New Roman" pitchFamily="18" charset="0"/>
                </a:rPr>
                <a:t>EOT</a:t>
              </a:r>
            </a:p>
          </p:txBody>
        </p:sp>
      </p:grpSp>
    </p:spTree>
    <p:extLst>
      <p:ext uri="{BB962C8B-B14F-4D97-AF65-F5344CB8AC3E}">
        <p14:creationId xmlns:p14="http://schemas.microsoft.com/office/powerpoint/2010/main" val="142588161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字符填充</a:t>
            </a:r>
            <a:endParaRPr lang="zh-CN" altLang="en-US" dirty="0"/>
          </a:p>
        </p:txBody>
      </p:sp>
      <p:sp>
        <p:nvSpPr>
          <p:cNvPr id="3" name="内容占位符 2"/>
          <p:cNvSpPr>
            <a:spLocks noGrp="1"/>
          </p:cNvSpPr>
          <p:nvPr>
            <p:ph sz="quarter" idx="1"/>
          </p:nvPr>
        </p:nvSpPr>
        <p:spPr>
          <a:xfrm>
            <a:off x="301752" y="1340768"/>
            <a:ext cx="8503920" cy="4758280"/>
          </a:xfrm>
        </p:spPr>
        <p:txBody>
          <a:bodyPr/>
          <a:lstStyle/>
          <a:p>
            <a:r>
              <a:rPr lang="zh-CN" altLang="zh-CN" dirty="0" smtClean="0"/>
              <a:t>为此</a:t>
            </a:r>
            <a:r>
              <a:rPr lang="zh-CN" altLang="zh-CN" dirty="0"/>
              <a:t>引入了</a:t>
            </a:r>
            <a:r>
              <a:rPr lang="zh-CN" altLang="zh-CN" dirty="0">
                <a:solidFill>
                  <a:srgbClr val="FF0000"/>
                </a:solidFill>
              </a:rPr>
              <a:t>字符填充</a:t>
            </a:r>
            <a:r>
              <a:rPr lang="zh-CN" altLang="zh-CN" dirty="0"/>
              <a:t>技术</a:t>
            </a:r>
            <a:endParaRPr lang="zh-CN" altLang="en-US"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2348880"/>
            <a:ext cx="7248806" cy="259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304021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密集恐惧症</a:t>
            </a:r>
            <a:endParaRPr lang="zh-CN" altLang="en-US" dirty="0"/>
          </a:p>
        </p:txBody>
      </p:sp>
      <p:sp>
        <p:nvSpPr>
          <p:cNvPr id="3" name="内容占位符 2"/>
          <p:cNvSpPr>
            <a:spLocks noGrp="1"/>
          </p:cNvSpPr>
          <p:nvPr>
            <p:ph sz="quarter" idx="1"/>
          </p:nvPr>
        </p:nvSpPr>
        <p:spPr/>
        <p:txBody>
          <a:bodyPr>
            <a:normAutofit/>
          </a:bodyPr>
          <a:lstStyle/>
          <a:p>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0" name="Rectangle 9"/>
          <p:cNvSpPr>
            <a:spLocks noChangeArrowheads="1"/>
          </p:cNvSpPr>
          <p:nvPr/>
        </p:nvSpPr>
        <p:spPr bwMode="auto">
          <a:xfrm>
            <a:off x="1399749" y="3260177"/>
            <a:ext cx="383211" cy="353734"/>
          </a:xfrm>
          <a:prstGeom prst="rect">
            <a:avLst/>
          </a:prstGeom>
          <a:solidFill>
            <a:srgbClr val="0000CC"/>
          </a:solidFill>
          <a:ln w="12700">
            <a:solidFill>
              <a:schemeClr val="tx1"/>
            </a:solidFill>
            <a:miter lim="800000"/>
            <a:headEnd/>
            <a:tailEnd/>
          </a:ln>
          <a:effectLst/>
        </p:spPr>
        <p:txBody>
          <a:bodyPr wrap="none" anchor="ctr"/>
          <a:lstStyle/>
          <a:p>
            <a:pPr algn="ctr"/>
            <a:r>
              <a:rPr kumimoji="1" lang="en-US" altLang="zh-CN" sz="1200" b="1" dirty="0">
                <a:solidFill>
                  <a:schemeClr val="bg1"/>
                </a:solidFill>
                <a:latin typeface="微软雅黑" panose="020B0503020204020204" pitchFamily="34" charset="-122"/>
                <a:ea typeface="微软雅黑" panose="020B0503020204020204" pitchFamily="34" charset="-122"/>
              </a:rPr>
              <a:t>SOH</a:t>
            </a:r>
          </a:p>
        </p:txBody>
      </p:sp>
      <p:sp>
        <p:nvSpPr>
          <p:cNvPr id="11" name="Rectangle 10"/>
          <p:cNvSpPr>
            <a:spLocks noChangeArrowheads="1"/>
          </p:cNvSpPr>
          <p:nvPr/>
        </p:nvSpPr>
        <p:spPr bwMode="auto">
          <a:xfrm>
            <a:off x="1782962" y="3260177"/>
            <a:ext cx="574816" cy="353734"/>
          </a:xfrm>
          <a:prstGeom prst="rect">
            <a:avLst/>
          </a:prstGeom>
          <a:solidFill>
            <a:srgbClr val="00FFFF"/>
          </a:solidFill>
          <a:ln w="12700">
            <a:solidFill>
              <a:schemeClr val="tx1"/>
            </a:solidFill>
            <a:miter lim="800000"/>
            <a:headEnd/>
            <a:tailEnd/>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2" name="Rectangle 11"/>
          <p:cNvSpPr>
            <a:spLocks noChangeArrowheads="1"/>
          </p:cNvSpPr>
          <p:nvPr/>
        </p:nvSpPr>
        <p:spPr bwMode="auto">
          <a:xfrm>
            <a:off x="2357777" y="3260177"/>
            <a:ext cx="383211" cy="353734"/>
          </a:xfrm>
          <a:prstGeom prst="rect">
            <a:avLst/>
          </a:prstGeom>
          <a:solidFill>
            <a:srgbClr val="CC00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solidFill>
                  <a:schemeClr val="bg1"/>
                </a:solidFill>
                <a:latin typeface="微软雅黑" panose="020B0503020204020204" pitchFamily="34" charset="-122"/>
                <a:ea typeface="微软雅黑" panose="020B0503020204020204" pitchFamily="34" charset="-122"/>
              </a:rPr>
              <a:t>EOT</a:t>
            </a:r>
          </a:p>
        </p:txBody>
      </p:sp>
      <p:sp>
        <p:nvSpPr>
          <p:cNvPr id="13" name="Rectangle 12"/>
          <p:cNvSpPr>
            <a:spLocks noChangeArrowheads="1"/>
          </p:cNvSpPr>
          <p:nvPr/>
        </p:nvSpPr>
        <p:spPr bwMode="auto">
          <a:xfrm>
            <a:off x="5870547" y="3260177"/>
            <a:ext cx="383211" cy="353734"/>
          </a:xfrm>
          <a:prstGeom prst="rect">
            <a:avLst/>
          </a:prstGeom>
          <a:solidFill>
            <a:srgbClr val="0000CC"/>
          </a:solidFill>
          <a:ln w="12700" algn="ctr">
            <a:solidFill>
              <a:schemeClr val="tx1"/>
            </a:solidFill>
            <a:miter lim="800000"/>
            <a:headEnd/>
            <a:tailEnd/>
          </a:ln>
          <a:effectLst/>
        </p:spPr>
        <p:txBody>
          <a:bodyPr wrap="none" anchor="ctr"/>
          <a:lstStyle/>
          <a:p>
            <a:pPr algn="ctr"/>
            <a:r>
              <a:rPr kumimoji="1" lang="en-US" altLang="zh-CN" sz="1200" b="1" dirty="0">
                <a:solidFill>
                  <a:schemeClr val="bg1"/>
                </a:solidFill>
                <a:latin typeface="微软雅黑" panose="020B0503020204020204" pitchFamily="34" charset="-122"/>
                <a:ea typeface="微软雅黑" panose="020B0503020204020204" pitchFamily="34" charset="-122"/>
              </a:rPr>
              <a:t>SOH</a:t>
            </a:r>
          </a:p>
        </p:txBody>
      </p:sp>
      <p:sp>
        <p:nvSpPr>
          <p:cNvPr id="14" name="Rectangle 14"/>
          <p:cNvSpPr>
            <a:spLocks noChangeArrowheads="1"/>
          </p:cNvSpPr>
          <p:nvPr/>
        </p:nvSpPr>
        <p:spPr bwMode="auto">
          <a:xfrm>
            <a:off x="4784782" y="3260177"/>
            <a:ext cx="383211" cy="353734"/>
          </a:xfrm>
          <a:prstGeom prst="rect">
            <a:avLst/>
          </a:prstGeom>
          <a:solidFill>
            <a:srgbClr val="0066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solidFill>
                  <a:schemeClr val="bg1"/>
                </a:solidFill>
                <a:latin typeface="微软雅黑" panose="020B0503020204020204" pitchFamily="34" charset="-122"/>
                <a:ea typeface="微软雅黑" panose="020B0503020204020204" pitchFamily="34" charset="-122"/>
              </a:rPr>
              <a:t>ESC</a:t>
            </a:r>
          </a:p>
        </p:txBody>
      </p:sp>
      <p:sp>
        <p:nvSpPr>
          <p:cNvPr id="16" name="Rectangle 16"/>
          <p:cNvSpPr>
            <a:spLocks noChangeArrowheads="1"/>
          </p:cNvSpPr>
          <p:nvPr/>
        </p:nvSpPr>
        <p:spPr bwMode="auto">
          <a:xfrm>
            <a:off x="1697384" y="4387051"/>
            <a:ext cx="383211" cy="353734"/>
          </a:xfrm>
          <a:prstGeom prst="rect">
            <a:avLst/>
          </a:prstGeom>
          <a:solidFill>
            <a:srgbClr val="0066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solidFill>
                  <a:schemeClr val="bg1"/>
                </a:solidFill>
                <a:latin typeface="微软雅黑" panose="020B0503020204020204" pitchFamily="34" charset="-122"/>
                <a:ea typeface="微软雅黑" panose="020B0503020204020204" pitchFamily="34" charset="-122"/>
              </a:rPr>
              <a:t>ESC</a:t>
            </a:r>
          </a:p>
        </p:txBody>
      </p:sp>
      <p:sp>
        <p:nvSpPr>
          <p:cNvPr id="18" name="Rectangle 18"/>
          <p:cNvSpPr>
            <a:spLocks noChangeArrowheads="1"/>
          </p:cNvSpPr>
          <p:nvPr/>
        </p:nvSpPr>
        <p:spPr bwMode="auto">
          <a:xfrm>
            <a:off x="3232057" y="4380333"/>
            <a:ext cx="383211" cy="353734"/>
          </a:xfrm>
          <a:prstGeom prst="rect">
            <a:avLst/>
          </a:prstGeom>
          <a:solidFill>
            <a:srgbClr val="0066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solidFill>
                  <a:schemeClr val="bg1"/>
                </a:solidFill>
                <a:latin typeface="微软雅黑" panose="020B0503020204020204" pitchFamily="34" charset="-122"/>
                <a:ea typeface="微软雅黑" panose="020B0503020204020204" pitchFamily="34" charset="-122"/>
              </a:rPr>
              <a:t>ESC</a:t>
            </a:r>
          </a:p>
        </p:txBody>
      </p:sp>
      <p:sp>
        <p:nvSpPr>
          <p:cNvPr id="20" name="Rectangle 20"/>
          <p:cNvSpPr>
            <a:spLocks noChangeArrowheads="1"/>
          </p:cNvSpPr>
          <p:nvPr/>
        </p:nvSpPr>
        <p:spPr bwMode="auto">
          <a:xfrm>
            <a:off x="4888663" y="4380333"/>
            <a:ext cx="383211" cy="353734"/>
          </a:xfrm>
          <a:prstGeom prst="rect">
            <a:avLst/>
          </a:prstGeom>
          <a:solidFill>
            <a:srgbClr val="0066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solidFill>
                  <a:schemeClr val="bg1"/>
                </a:solidFill>
                <a:latin typeface="微软雅黑" panose="020B0503020204020204" pitchFamily="34" charset="-122"/>
                <a:ea typeface="微软雅黑" panose="020B0503020204020204" pitchFamily="34" charset="-122"/>
              </a:rPr>
              <a:t>ESC</a:t>
            </a:r>
          </a:p>
        </p:txBody>
      </p:sp>
      <p:sp>
        <p:nvSpPr>
          <p:cNvPr id="22" name="Rectangle 22"/>
          <p:cNvSpPr>
            <a:spLocks noChangeArrowheads="1"/>
          </p:cNvSpPr>
          <p:nvPr/>
        </p:nvSpPr>
        <p:spPr bwMode="auto">
          <a:xfrm>
            <a:off x="6339123" y="4380333"/>
            <a:ext cx="383211" cy="353734"/>
          </a:xfrm>
          <a:prstGeom prst="rect">
            <a:avLst/>
          </a:prstGeom>
          <a:solidFill>
            <a:srgbClr val="0066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solidFill>
                  <a:schemeClr val="bg1"/>
                </a:solidFill>
                <a:latin typeface="微软雅黑" panose="020B0503020204020204" pitchFamily="34" charset="-122"/>
                <a:ea typeface="微软雅黑" panose="020B0503020204020204" pitchFamily="34" charset="-122"/>
              </a:rPr>
              <a:t>ESC</a:t>
            </a:r>
          </a:p>
        </p:txBody>
      </p:sp>
      <p:grpSp>
        <p:nvGrpSpPr>
          <p:cNvPr id="63" name="组合 62"/>
          <p:cNvGrpSpPr/>
          <p:nvPr/>
        </p:nvGrpSpPr>
        <p:grpSpPr>
          <a:xfrm>
            <a:off x="1782961" y="2935184"/>
            <a:ext cx="5045615" cy="276999"/>
            <a:chOff x="1782961" y="2935184"/>
            <a:chExt cx="5045615" cy="276999"/>
          </a:xfrm>
        </p:grpSpPr>
        <p:sp>
          <p:nvSpPr>
            <p:cNvPr id="32" name="Line 32"/>
            <p:cNvSpPr>
              <a:spLocks noChangeShapeType="1"/>
            </p:cNvSpPr>
            <p:nvPr/>
          </p:nvSpPr>
          <p:spPr bwMode="auto">
            <a:xfrm>
              <a:off x="1782961" y="3083310"/>
              <a:ext cx="5045615"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3" name="Text Box 33"/>
            <p:cNvSpPr txBox="1">
              <a:spLocks noChangeArrowheads="1"/>
            </p:cNvSpPr>
            <p:nvPr/>
          </p:nvSpPr>
          <p:spPr bwMode="auto">
            <a:xfrm>
              <a:off x="3762885" y="2935184"/>
              <a:ext cx="800219"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FF"/>
                  </a:solidFill>
                  <a:latin typeface="微软雅黑" panose="020B0503020204020204" pitchFamily="34" charset="-122"/>
                  <a:ea typeface="微软雅黑" panose="020B0503020204020204" pitchFamily="34" charset="-122"/>
                </a:rPr>
                <a:t>原始数据</a:t>
              </a:r>
            </a:p>
          </p:txBody>
        </p:sp>
      </p:grpSp>
      <p:sp>
        <p:nvSpPr>
          <p:cNvPr id="36" name="Rectangle 36"/>
          <p:cNvSpPr>
            <a:spLocks noChangeArrowheads="1"/>
          </p:cNvSpPr>
          <p:nvPr/>
        </p:nvSpPr>
        <p:spPr bwMode="auto">
          <a:xfrm>
            <a:off x="6828575" y="3260177"/>
            <a:ext cx="383211" cy="353734"/>
          </a:xfrm>
          <a:prstGeom prst="rect">
            <a:avLst/>
          </a:prstGeom>
          <a:solidFill>
            <a:srgbClr val="CC00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solidFill>
                  <a:schemeClr val="bg1"/>
                </a:solidFill>
                <a:latin typeface="微软雅黑" panose="020B0503020204020204" pitchFamily="34" charset="-122"/>
                <a:ea typeface="微软雅黑" panose="020B0503020204020204" pitchFamily="34" charset="-122"/>
              </a:rPr>
              <a:t>EOT</a:t>
            </a:r>
          </a:p>
        </p:txBody>
      </p:sp>
      <p:sp>
        <p:nvSpPr>
          <p:cNvPr id="48" name="Rectangle 13"/>
          <p:cNvSpPr>
            <a:spLocks noChangeArrowheads="1"/>
          </p:cNvSpPr>
          <p:nvPr/>
        </p:nvSpPr>
        <p:spPr bwMode="auto">
          <a:xfrm>
            <a:off x="3507411" y="3260177"/>
            <a:ext cx="383211" cy="353734"/>
          </a:xfrm>
          <a:prstGeom prst="rect">
            <a:avLst/>
          </a:prstGeom>
          <a:solidFill>
            <a:srgbClr val="0000CC"/>
          </a:solidFill>
          <a:ln w="12700">
            <a:solidFill>
              <a:schemeClr val="tx1"/>
            </a:solidFill>
            <a:miter lim="800000"/>
            <a:headEnd/>
            <a:tailEnd/>
          </a:ln>
          <a:effectLst/>
          <a:extLst/>
        </p:spPr>
        <p:txBody>
          <a:bodyPr wrap="none" anchor="ctr"/>
          <a:lstStyle/>
          <a:p>
            <a:pPr algn="ctr"/>
            <a:r>
              <a:rPr kumimoji="1" lang="en-US" altLang="zh-CN" sz="1200" b="1" dirty="0">
                <a:solidFill>
                  <a:schemeClr val="bg1"/>
                </a:solidFill>
                <a:latin typeface="微软雅黑" panose="020B0503020204020204" pitchFamily="34" charset="-122"/>
                <a:ea typeface="微软雅黑" panose="020B0503020204020204" pitchFamily="34" charset="-122"/>
              </a:rPr>
              <a:t>SOH</a:t>
            </a:r>
          </a:p>
        </p:txBody>
      </p:sp>
      <p:cxnSp>
        <p:nvCxnSpPr>
          <p:cNvPr id="53" name="直接连接符 52"/>
          <p:cNvCxnSpPr/>
          <p:nvPr/>
        </p:nvCxnSpPr>
        <p:spPr bwMode="auto">
          <a:xfrm>
            <a:off x="333255" y="2105505"/>
            <a:ext cx="8291264"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4" name="Rectangle 10"/>
          <p:cNvSpPr>
            <a:spLocks noChangeArrowheads="1"/>
          </p:cNvSpPr>
          <p:nvPr/>
        </p:nvSpPr>
        <p:spPr bwMode="auto">
          <a:xfrm>
            <a:off x="2740989" y="3257670"/>
            <a:ext cx="766422" cy="353734"/>
          </a:xfrm>
          <a:prstGeom prst="rect">
            <a:avLst/>
          </a:prstGeom>
          <a:solidFill>
            <a:srgbClr val="00FFFF"/>
          </a:solidFill>
          <a:ln w="12700">
            <a:solidFill>
              <a:schemeClr val="tx1"/>
            </a:solidFill>
            <a:miter lim="800000"/>
            <a:headEnd/>
            <a:tailEnd/>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55" name="Rectangle 10"/>
          <p:cNvSpPr>
            <a:spLocks noChangeArrowheads="1"/>
          </p:cNvSpPr>
          <p:nvPr/>
        </p:nvSpPr>
        <p:spPr bwMode="auto">
          <a:xfrm>
            <a:off x="3890621" y="3257670"/>
            <a:ext cx="886177" cy="353734"/>
          </a:xfrm>
          <a:prstGeom prst="rect">
            <a:avLst/>
          </a:prstGeom>
          <a:solidFill>
            <a:srgbClr val="00FFFF"/>
          </a:solidFill>
          <a:ln w="12700">
            <a:solidFill>
              <a:schemeClr val="tx1"/>
            </a:solidFill>
            <a:miter lim="800000"/>
            <a:headEnd/>
            <a:tailEnd/>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56" name="Rectangle 10"/>
          <p:cNvSpPr>
            <a:spLocks noChangeArrowheads="1"/>
          </p:cNvSpPr>
          <p:nvPr/>
        </p:nvSpPr>
        <p:spPr bwMode="auto">
          <a:xfrm>
            <a:off x="5167993" y="3260177"/>
            <a:ext cx="702554" cy="353734"/>
          </a:xfrm>
          <a:prstGeom prst="rect">
            <a:avLst/>
          </a:prstGeom>
          <a:solidFill>
            <a:srgbClr val="00FFFF"/>
          </a:solidFill>
          <a:ln w="12700">
            <a:solidFill>
              <a:schemeClr val="tx1"/>
            </a:solidFill>
            <a:miter lim="800000"/>
            <a:headEnd/>
            <a:tailEnd/>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58" name="Rectangle 10"/>
          <p:cNvSpPr>
            <a:spLocks noChangeArrowheads="1"/>
          </p:cNvSpPr>
          <p:nvPr/>
        </p:nvSpPr>
        <p:spPr bwMode="auto">
          <a:xfrm>
            <a:off x="6253758" y="3260177"/>
            <a:ext cx="574818" cy="353734"/>
          </a:xfrm>
          <a:prstGeom prst="rect">
            <a:avLst/>
          </a:prstGeom>
          <a:solidFill>
            <a:srgbClr val="00FFFF"/>
          </a:solidFill>
          <a:ln w="12700">
            <a:solidFill>
              <a:schemeClr val="tx1"/>
            </a:solidFill>
            <a:miter lim="800000"/>
            <a:headEnd/>
            <a:tailEnd/>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grpSp>
        <p:nvGrpSpPr>
          <p:cNvPr id="64" name="组合 63"/>
          <p:cNvGrpSpPr/>
          <p:nvPr/>
        </p:nvGrpSpPr>
        <p:grpSpPr>
          <a:xfrm>
            <a:off x="1143561" y="4802668"/>
            <a:ext cx="6501517" cy="276999"/>
            <a:chOff x="1143561" y="4802668"/>
            <a:chExt cx="6501517" cy="276999"/>
          </a:xfrm>
        </p:grpSpPr>
        <p:sp>
          <p:nvSpPr>
            <p:cNvPr id="61" name="Line 32"/>
            <p:cNvSpPr>
              <a:spLocks noChangeShapeType="1"/>
            </p:cNvSpPr>
            <p:nvPr/>
          </p:nvSpPr>
          <p:spPr bwMode="auto">
            <a:xfrm flipV="1">
              <a:off x="1143561" y="4930815"/>
              <a:ext cx="6501517" cy="10353"/>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62" name="Text Box 33"/>
            <p:cNvSpPr txBox="1">
              <a:spLocks noChangeArrowheads="1"/>
            </p:cNvSpPr>
            <p:nvPr/>
          </p:nvSpPr>
          <p:spPr bwMode="auto">
            <a:xfrm>
              <a:off x="3905658" y="4802668"/>
              <a:ext cx="1107996"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smtClean="0">
                  <a:solidFill>
                    <a:srgbClr val="0000FF"/>
                  </a:solidFill>
                  <a:latin typeface="微软雅黑" panose="020B0503020204020204" pitchFamily="34" charset="-122"/>
                  <a:ea typeface="微软雅黑" panose="020B0503020204020204" pitchFamily="34" charset="-122"/>
                </a:rPr>
                <a:t>填充后的数据</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188451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66667E-6 4.50255E-6 L -0.07292 0.16404 " pathEditMode="relative" rAng="0" ptsTypes="AA">
                                      <p:cBhvr>
                                        <p:cTn id="6" dur="2000" fill="hold"/>
                                        <p:tgtEl>
                                          <p:spTgt spid="10"/>
                                        </p:tgtEl>
                                        <p:attrNameLst>
                                          <p:attrName>ppt_x</p:attrName>
                                          <p:attrName>ppt_y</p:attrName>
                                        </p:attrNameLst>
                                      </p:cBhvr>
                                      <p:rCtr x="-3646" y="8191"/>
                                    </p:animMotion>
                                  </p:childTnLst>
                                </p:cTn>
                              </p:par>
                              <p:par>
                                <p:cTn id="7" presetID="1" presetClass="exit" presetSubtype="0" fill="hold" nodeType="withEffect">
                                  <p:stCondLst>
                                    <p:cond delay="0"/>
                                  </p:stCondLst>
                                  <p:childTnLst>
                                    <p:set>
                                      <p:cBhvr>
                                        <p:cTn id="8" dur="1" fill="hold">
                                          <p:stCondLst>
                                            <p:cond delay="0"/>
                                          </p:stCondLst>
                                        </p:cTn>
                                        <p:tgtEl>
                                          <p:spTgt spid="63"/>
                                        </p:tgtEl>
                                        <p:attrNameLst>
                                          <p:attrName>style.visibility</p:attrName>
                                        </p:attrNameLst>
                                      </p:cBhvr>
                                      <p:to>
                                        <p:strVal val="hidden"/>
                                      </p:to>
                                    </p:set>
                                  </p:childTnLst>
                                </p:cTn>
                              </p:par>
                            </p:childTnLst>
                          </p:cTn>
                        </p:par>
                        <p:par>
                          <p:cTn id="9" fill="hold">
                            <p:stCondLst>
                              <p:cond delay="2000"/>
                            </p:stCondLst>
                            <p:childTnLst>
                              <p:par>
                                <p:cTn id="10" presetID="42" presetClass="path" presetSubtype="0" accel="50000" decel="50000" fill="hold" grpId="0" nodeType="afterEffect">
                                  <p:stCondLst>
                                    <p:cond delay="0"/>
                                  </p:stCondLst>
                                  <p:childTnLst>
                                    <p:animMotion origin="layout" path="M 1.11111E-6 2.59259E-6 L -0.07292 0.16389 " pathEditMode="relative" rAng="0" ptsTypes="AA">
                                      <p:cBhvr>
                                        <p:cTn id="11" dur="2000" fill="hold"/>
                                        <p:tgtEl>
                                          <p:spTgt spid="11"/>
                                        </p:tgtEl>
                                        <p:attrNameLst>
                                          <p:attrName>ppt_x</p:attrName>
                                          <p:attrName>ppt_y</p:attrName>
                                        </p:attrNameLst>
                                      </p:cBhvr>
                                      <p:rCtr x="-3646" y="8194"/>
                                    </p:animMotion>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par>
                          <p:cTn id="16" fill="hold">
                            <p:stCondLst>
                              <p:cond delay="0"/>
                            </p:stCondLst>
                            <p:childTnLst>
                              <p:par>
                                <p:cTn id="17" presetID="42" presetClass="path" presetSubtype="0" accel="50000" decel="50000" fill="hold" grpId="0" nodeType="afterEffect">
                                  <p:stCondLst>
                                    <p:cond delay="0"/>
                                  </p:stCondLst>
                                  <p:childTnLst>
                                    <p:animMotion origin="layout" path="M 5.55556E-7 2.59259E-6 L -0.03073 0.16389 " pathEditMode="relative" rAng="0" ptsTypes="AA">
                                      <p:cBhvr>
                                        <p:cTn id="18" dur="2000" fill="hold"/>
                                        <p:tgtEl>
                                          <p:spTgt spid="12"/>
                                        </p:tgtEl>
                                        <p:attrNameLst>
                                          <p:attrName>ppt_x</p:attrName>
                                          <p:attrName>ppt_y</p:attrName>
                                        </p:attrNameLst>
                                      </p:cBhvr>
                                      <p:rCtr x="-1545" y="8194"/>
                                    </p:animMotion>
                                  </p:childTnLst>
                                </p:cTn>
                              </p:par>
                            </p:childTnLst>
                          </p:cTn>
                        </p:par>
                        <p:par>
                          <p:cTn id="19" fill="hold">
                            <p:stCondLst>
                              <p:cond delay="2000"/>
                            </p:stCondLst>
                            <p:childTnLst>
                              <p:par>
                                <p:cTn id="20" presetID="42" presetClass="path" presetSubtype="0" accel="50000" decel="50000" fill="hold" grpId="0" nodeType="afterEffect">
                                  <p:stCondLst>
                                    <p:cond delay="0"/>
                                  </p:stCondLst>
                                  <p:childTnLst>
                                    <p:animMotion origin="layout" path="M 3.33333E-6 -4.44444E-6 L -0.02969 0.16436 " pathEditMode="relative" rAng="0" ptsTypes="AA">
                                      <p:cBhvr>
                                        <p:cTn id="21" dur="2000" fill="hold"/>
                                        <p:tgtEl>
                                          <p:spTgt spid="54"/>
                                        </p:tgtEl>
                                        <p:attrNameLst>
                                          <p:attrName>ppt_x</p:attrName>
                                          <p:attrName>ppt_y</p:attrName>
                                        </p:attrNameLst>
                                      </p:cBhvr>
                                      <p:rCtr x="-1493" y="8218"/>
                                    </p:animMotion>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childTnLst>
                          </p:cTn>
                        </p:par>
                        <p:par>
                          <p:cTn id="26" fill="hold">
                            <p:stCondLst>
                              <p:cond delay="0"/>
                            </p:stCondLst>
                            <p:childTnLst>
                              <p:par>
                                <p:cTn id="27" presetID="42" presetClass="path" presetSubtype="0" accel="50000" decel="50000" fill="hold" grpId="0" nodeType="afterEffect">
                                  <p:stCondLst>
                                    <p:cond delay="0"/>
                                  </p:stCondLst>
                                  <p:childTnLst>
                                    <p:animMotion origin="layout" path="M -3.88889E-6 2.59259E-6 L 0.01181 0.16296 " pathEditMode="relative" rAng="0" ptsTypes="AA">
                                      <p:cBhvr>
                                        <p:cTn id="28" dur="2000" fill="hold"/>
                                        <p:tgtEl>
                                          <p:spTgt spid="48"/>
                                        </p:tgtEl>
                                        <p:attrNameLst>
                                          <p:attrName>ppt_x</p:attrName>
                                          <p:attrName>ppt_y</p:attrName>
                                        </p:attrNameLst>
                                      </p:cBhvr>
                                      <p:rCtr x="590" y="8148"/>
                                    </p:animMotion>
                                  </p:childTnLst>
                                </p:cTn>
                              </p:par>
                            </p:childTnLst>
                          </p:cTn>
                        </p:par>
                        <p:par>
                          <p:cTn id="29" fill="hold">
                            <p:stCondLst>
                              <p:cond delay="2000"/>
                            </p:stCondLst>
                            <p:childTnLst>
                              <p:par>
                                <p:cTn id="30" presetID="42" presetClass="path" presetSubtype="0" accel="50000" decel="50000" fill="hold" grpId="0" nodeType="afterEffect">
                                  <p:stCondLst>
                                    <p:cond delay="0"/>
                                  </p:stCondLst>
                                  <p:childTnLst>
                                    <p:animMotion origin="layout" path="M 1.66667E-6 -4.44444E-6 L 0.0118 0.16366 " pathEditMode="relative" rAng="0" ptsTypes="AA">
                                      <p:cBhvr>
                                        <p:cTn id="31" dur="2000" fill="hold"/>
                                        <p:tgtEl>
                                          <p:spTgt spid="55"/>
                                        </p:tgtEl>
                                        <p:attrNameLst>
                                          <p:attrName>ppt_x</p:attrName>
                                          <p:attrName>ppt_y</p:attrName>
                                        </p:attrNameLst>
                                      </p:cBhvr>
                                      <p:rCtr x="590" y="8171"/>
                                    </p:animMotion>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childTnLst>
                                </p:cTn>
                              </p:par>
                            </p:childTnLst>
                          </p:cTn>
                        </p:par>
                        <p:par>
                          <p:cTn id="36" fill="hold">
                            <p:stCondLst>
                              <p:cond delay="0"/>
                            </p:stCondLst>
                            <p:childTnLst>
                              <p:par>
                                <p:cTn id="37" presetID="42" presetClass="path" presetSubtype="0" accel="50000" decel="50000" fill="hold" grpId="0" nodeType="afterEffect">
                                  <p:stCondLst>
                                    <p:cond delay="0"/>
                                  </p:stCondLst>
                                  <p:childTnLst>
                                    <p:animMotion origin="layout" path="M 2.77778E-6 2.59259E-6 L 0.05225 0.16296 " pathEditMode="relative" rAng="0" ptsTypes="AA">
                                      <p:cBhvr>
                                        <p:cTn id="38" dur="2000" fill="hold"/>
                                        <p:tgtEl>
                                          <p:spTgt spid="14"/>
                                        </p:tgtEl>
                                        <p:attrNameLst>
                                          <p:attrName>ppt_x</p:attrName>
                                          <p:attrName>ppt_y</p:attrName>
                                        </p:attrNameLst>
                                      </p:cBhvr>
                                      <p:rCtr x="2604" y="8148"/>
                                    </p:animMotion>
                                  </p:childTnLst>
                                </p:cTn>
                              </p:par>
                            </p:childTnLst>
                          </p:cTn>
                        </p:par>
                        <p:par>
                          <p:cTn id="39" fill="hold">
                            <p:stCondLst>
                              <p:cond delay="2000"/>
                            </p:stCondLst>
                            <p:childTnLst>
                              <p:par>
                                <p:cTn id="40" presetID="42" presetClass="path" presetSubtype="0" accel="50000" decel="50000" fill="hold" grpId="0" nodeType="afterEffect">
                                  <p:stCondLst>
                                    <p:cond delay="0"/>
                                  </p:stCondLst>
                                  <p:childTnLst>
                                    <p:animMotion origin="layout" path="M -2.22222E-6 -1.4256E-6 L 0.05104 0.16316 " pathEditMode="relative" rAng="0" ptsTypes="AA">
                                      <p:cBhvr>
                                        <p:cTn id="41" dur="2000" fill="hold"/>
                                        <p:tgtEl>
                                          <p:spTgt spid="56"/>
                                        </p:tgtEl>
                                        <p:attrNameLst>
                                          <p:attrName>ppt_x</p:attrName>
                                          <p:attrName>ppt_y</p:attrName>
                                        </p:attrNameLst>
                                      </p:cBhvr>
                                      <p:rCtr x="2552" y="8146"/>
                                    </p:animMotion>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2"/>
                                        </p:tgtEl>
                                        <p:attrNameLst>
                                          <p:attrName>style.visibility</p:attrName>
                                        </p:attrNameLst>
                                      </p:cBhvr>
                                      <p:to>
                                        <p:strVal val="visible"/>
                                      </p:to>
                                    </p:set>
                                  </p:childTnLst>
                                </p:cTn>
                              </p:par>
                            </p:childTnLst>
                          </p:cTn>
                        </p:par>
                        <p:par>
                          <p:cTn id="46" fill="hold">
                            <p:stCondLst>
                              <p:cond delay="0"/>
                            </p:stCondLst>
                            <p:childTnLst>
                              <p:par>
                                <p:cTn id="47" presetID="42" presetClass="path" presetSubtype="0" accel="50000" decel="50000" fill="hold" grpId="0" nodeType="afterEffect">
                                  <p:stCondLst>
                                    <p:cond delay="0"/>
                                  </p:stCondLst>
                                  <p:childTnLst>
                                    <p:animMotion origin="layout" path="M 2.77778E-6 2.59259E-6 L 0.09288 0.16365 " pathEditMode="relative" rAng="0" ptsTypes="AA">
                                      <p:cBhvr>
                                        <p:cTn id="48" dur="2000" fill="hold"/>
                                        <p:tgtEl>
                                          <p:spTgt spid="13"/>
                                        </p:tgtEl>
                                        <p:attrNameLst>
                                          <p:attrName>ppt_x</p:attrName>
                                          <p:attrName>ppt_y</p:attrName>
                                        </p:attrNameLst>
                                      </p:cBhvr>
                                      <p:rCtr x="4635" y="8171"/>
                                    </p:animMotion>
                                  </p:childTnLst>
                                </p:cTn>
                              </p:par>
                            </p:childTnLst>
                          </p:cTn>
                        </p:par>
                        <p:par>
                          <p:cTn id="49" fill="hold">
                            <p:stCondLst>
                              <p:cond delay="2000"/>
                            </p:stCondLst>
                            <p:childTnLst>
                              <p:par>
                                <p:cTn id="50" presetID="42" presetClass="path" presetSubtype="0" accel="50000" decel="50000" fill="hold" grpId="0" nodeType="afterEffect">
                                  <p:stCondLst>
                                    <p:cond delay="0"/>
                                  </p:stCondLst>
                                  <p:childTnLst>
                                    <p:animMotion origin="layout" path="M 2.22222E-6 2.59259E-6 L 0.09236 0.16319 " pathEditMode="relative" rAng="0" ptsTypes="AA">
                                      <p:cBhvr>
                                        <p:cTn id="51" dur="2000" fill="hold"/>
                                        <p:tgtEl>
                                          <p:spTgt spid="58"/>
                                        </p:tgtEl>
                                        <p:attrNameLst>
                                          <p:attrName>ppt_x</p:attrName>
                                          <p:attrName>ppt_y</p:attrName>
                                        </p:attrNameLst>
                                      </p:cBhvr>
                                      <p:rCtr x="4618" y="8148"/>
                                    </p:animMotion>
                                  </p:childTnLst>
                                </p:cTn>
                              </p:par>
                            </p:childTnLst>
                          </p:cTn>
                        </p:par>
                        <p:par>
                          <p:cTn id="52" fill="hold">
                            <p:stCondLst>
                              <p:cond delay="4000"/>
                            </p:stCondLst>
                            <p:childTnLst>
                              <p:par>
                                <p:cTn id="53" presetID="42" presetClass="path" presetSubtype="0" accel="50000" decel="50000" fill="hold" grpId="0" nodeType="afterEffect">
                                  <p:stCondLst>
                                    <p:cond delay="0"/>
                                  </p:stCondLst>
                                  <p:childTnLst>
                                    <p:animMotion origin="layout" path="M 1.66667E-6 2.59259E-6 L 0.09236 0.16227 " pathEditMode="relative" rAng="0" ptsTypes="AA">
                                      <p:cBhvr>
                                        <p:cTn id="54" dur="2000" fill="hold"/>
                                        <p:tgtEl>
                                          <p:spTgt spid="36"/>
                                        </p:tgtEl>
                                        <p:attrNameLst>
                                          <p:attrName>ppt_x</p:attrName>
                                          <p:attrName>ppt_y</p:attrName>
                                        </p:attrNameLst>
                                      </p:cBhvr>
                                      <p:rCtr x="4618" y="8102"/>
                                    </p:animMotion>
                                  </p:childTnLst>
                                </p:cTn>
                              </p:par>
                            </p:childTnLst>
                          </p:cTn>
                        </p:par>
                        <p:par>
                          <p:cTn id="55" fill="hold">
                            <p:stCondLst>
                              <p:cond delay="6000"/>
                            </p:stCondLst>
                            <p:childTnLst>
                              <p:par>
                                <p:cTn id="56" presetID="1" presetClass="entr" presetSubtype="0" fill="hold" nodeType="afterEffect">
                                  <p:stCondLst>
                                    <p:cond delay="0"/>
                                  </p:stCondLst>
                                  <p:childTnLst>
                                    <p:set>
                                      <p:cBhvr>
                                        <p:cTn id="57"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6" grpId="0" animBg="1"/>
      <p:bldP spid="18" grpId="0" animBg="1"/>
      <p:bldP spid="20" grpId="0" animBg="1"/>
      <p:bldP spid="22" grpId="0" animBg="1"/>
      <p:bldP spid="36" grpId="0" animBg="1"/>
      <p:bldP spid="48" grpId="0" animBg="1"/>
      <p:bldP spid="54" grpId="0" animBg="1"/>
      <p:bldP spid="55" grpId="0" animBg="1"/>
      <p:bldP spid="56" grpId="0" animBg="1"/>
      <p:bldP spid="58"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
          </p:nvPr>
        </p:nvSpPr>
        <p:spPr/>
        <p:txBody>
          <a:bodyPr/>
          <a:lstStyle/>
          <a:p>
            <a:r>
              <a:rPr lang="zh-CN" altLang="zh-CN" dirty="0"/>
              <a:t>转义符对于接收方用户来说是无意义</a:t>
            </a:r>
            <a:r>
              <a:rPr lang="zh-CN" altLang="zh-CN" dirty="0" smtClean="0"/>
              <a:t>的</a:t>
            </a:r>
            <a:endParaRPr lang="en-US" altLang="zh-CN" dirty="0" smtClean="0"/>
          </a:p>
          <a:p>
            <a:r>
              <a:rPr lang="zh-CN" altLang="zh-CN" dirty="0" smtClean="0"/>
              <a:t>接收方丢掉</a:t>
            </a:r>
            <a:r>
              <a:rPr lang="zh-CN" altLang="zh-CN" dirty="0"/>
              <a:t>第一个转义符，保留后面紧跟的控制符（实际上是数据</a:t>
            </a:r>
            <a:r>
              <a:rPr lang="zh-CN" altLang="zh-CN" dirty="0" smtClean="0"/>
              <a:t>）</a:t>
            </a:r>
            <a:endParaRPr lang="en-US" altLang="zh-CN" dirty="0" smtClean="0"/>
          </a:p>
          <a:p>
            <a:r>
              <a:rPr lang="zh-CN" altLang="en-US" dirty="0" smtClean="0"/>
              <a:t>这</a:t>
            </a:r>
            <a:r>
              <a:rPr lang="zh-CN" altLang="zh-CN" dirty="0"/>
              <a:t>就是所谓的</a:t>
            </a:r>
            <a:r>
              <a:rPr lang="zh-CN" altLang="zh-CN" dirty="0">
                <a:solidFill>
                  <a:srgbClr val="FF0000"/>
                </a:solidFill>
              </a:rPr>
              <a:t>透明传输</a:t>
            </a:r>
            <a:r>
              <a:rPr lang="zh-CN" altLang="zh-CN" dirty="0"/>
              <a:t>技术</a:t>
            </a:r>
            <a:endParaRPr lang="zh-CN" altLang="en-US" dirty="0"/>
          </a:p>
        </p:txBody>
      </p:sp>
    </p:spTree>
    <p:extLst>
      <p:ext uri="{BB962C8B-B14F-4D97-AF65-F5344CB8AC3E}">
        <p14:creationId xmlns:p14="http://schemas.microsoft.com/office/powerpoint/2010/main" val="38321397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为什么叫双绞线？千万别写成双铰线</a:t>
            </a:r>
            <a:endParaRPr lang="zh-CN" altLang="en-US" dirty="0"/>
          </a:p>
        </p:txBody>
      </p:sp>
      <p:sp>
        <p:nvSpPr>
          <p:cNvPr id="3" name="内容占位符 2"/>
          <p:cNvSpPr>
            <a:spLocks noGrp="1"/>
          </p:cNvSpPr>
          <p:nvPr>
            <p:ph sz="quarter" idx="1"/>
          </p:nvPr>
        </p:nvSpPr>
        <p:spPr/>
        <p:txBody>
          <a:bodyPr/>
          <a:lstStyle/>
          <a:p>
            <a:r>
              <a:rPr lang="zh-CN" altLang="zh-CN" dirty="0"/>
              <a:t>双绞线由</a:t>
            </a:r>
            <a:r>
              <a:rPr lang="en-US" altLang="zh-CN" dirty="0"/>
              <a:t>8</a:t>
            </a:r>
            <a:r>
              <a:rPr lang="zh-CN" altLang="zh-CN" dirty="0"/>
              <a:t>根不同颜色的线分成</a:t>
            </a:r>
            <a:r>
              <a:rPr lang="en-US" altLang="zh-CN" dirty="0"/>
              <a:t>4</a:t>
            </a:r>
            <a:r>
              <a:rPr lang="zh-CN" altLang="zh-CN" dirty="0"/>
              <a:t>对分别绞合在一起（蓝</a:t>
            </a:r>
            <a:r>
              <a:rPr lang="en-US" altLang="zh-CN" dirty="0"/>
              <a:t>+</a:t>
            </a:r>
            <a:r>
              <a:rPr lang="zh-CN" altLang="zh-CN" dirty="0"/>
              <a:t>蓝白、橙</a:t>
            </a:r>
            <a:r>
              <a:rPr lang="en-US" altLang="zh-CN" dirty="0"/>
              <a:t>+</a:t>
            </a:r>
            <a:r>
              <a:rPr lang="zh-CN" altLang="zh-CN" dirty="0"/>
              <a:t>橙白、绿</a:t>
            </a:r>
            <a:r>
              <a:rPr lang="en-US" altLang="zh-CN" dirty="0"/>
              <a:t>+</a:t>
            </a:r>
            <a:r>
              <a:rPr lang="zh-CN" altLang="zh-CN" dirty="0"/>
              <a:t>绿白、棕</a:t>
            </a:r>
            <a:r>
              <a:rPr lang="en-US" altLang="zh-CN" dirty="0"/>
              <a:t>+</a:t>
            </a:r>
            <a:r>
              <a:rPr lang="zh-CN" altLang="zh-CN" dirty="0"/>
              <a:t>棕白</a:t>
            </a:r>
            <a:r>
              <a:rPr lang="zh-CN" altLang="zh-CN" dirty="0" smtClean="0"/>
              <a:t>）</a:t>
            </a:r>
            <a:endParaRPr lang="en-US" altLang="zh-CN" dirty="0" smtClean="0"/>
          </a:p>
          <a:p>
            <a:r>
              <a:rPr lang="zh-CN" altLang="zh-CN" dirty="0" smtClean="0"/>
              <a:t>成</a:t>
            </a:r>
            <a:r>
              <a:rPr lang="zh-CN" altLang="zh-CN" dirty="0"/>
              <a:t>对扭绞的作用是尽可能地减少外界电磁干扰和内部电线之间</a:t>
            </a:r>
            <a:r>
              <a:rPr lang="zh-CN" altLang="zh-CN" dirty="0" smtClean="0"/>
              <a:t>电磁干扰的</a:t>
            </a:r>
            <a:endParaRPr lang="en-US" altLang="zh-CN" dirty="0" smtClean="0"/>
          </a:p>
          <a:p>
            <a:endParaRPr lang="zh-CN" altLang="en-US" dirty="0"/>
          </a:p>
        </p:txBody>
      </p:sp>
      <p:pic>
        <p:nvPicPr>
          <p:cNvPr id="4"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1979712" y="3429000"/>
            <a:ext cx="4104456" cy="3024336"/>
          </a:xfrm>
          <a:prstGeom prst="rect">
            <a:avLst/>
          </a:prstGeom>
          <a:noFill/>
          <a:ln>
            <a:noFill/>
          </a:ln>
        </p:spPr>
      </p:pic>
    </p:spTree>
    <p:extLst>
      <p:ext uri="{BB962C8B-B14F-4D97-AF65-F5344CB8AC3E}">
        <p14:creationId xmlns:p14="http://schemas.microsoft.com/office/powerpoint/2010/main" val="14826760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zh-CN" dirty="0"/>
              <a:t>面向比特的协议</a:t>
            </a:r>
            <a:endParaRPr lang="zh-CN" altLang="en-US" dirty="0"/>
          </a:p>
        </p:txBody>
      </p:sp>
      <p:sp>
        <p:nvSpPr>
          <p:cNvPr id="3" name="内容占位符 2"/>
          <p:cNvSpPr>
            <a:spLocks noGrp="1"/>
          </p:cNvSpPr>
          <p:nvPr>
            <p:ph sz="quarter" idx="1"/>
          </p:nvPr>
        </p:nvSpPr>
        <p:spPr/>
        <p:txBody>
          <a:bodyPr>
            <a:normAutofit/>
          </a:bodyPr>
          <a:lstStyle/>
          <a:p>
            <a:r>
              <a:rPr lang="zh-CN" altLang="en-US" dirty="0" smtClean="0"/>
              <a:t>这是会经常考试滴</a:t>
            </a:r>
            <a:endParaRPr lang="en-US" altLang="zh-CN" dirty="0" smtClean="0"/>
          </a:p>
          <a:p>
            <a:r>
              <a:rPr lang="zh-CN" altLang="zh-CN" dirty="0"/>
              <a:t>一些协议（如</a:t>
            </a:r>
            <a:r>
              <a:rPr lang="en-US" altLang="zh-CN" dirty="0"/>
              <a:t>5.3</a:t>
            </a:r>
            <a:r>
              <a:rPr lang="zh-CN" altLang="zh-CN" dirty="0"/>
              <a:t>的</a:t>
            </a:r>
            <a:r>
              <a:rPr lang="en-US" altLang="zh-CN" dirty="0" smtClean="0"/>
              <a:t>PPP</a:t>
            </a:r>
            <a:r>
              <a:rPr lang="zh-CN" altLang="zh-CN" dirty="0" smtClean="0"/>
              <a:t>的</a:t>
            </a:r>
            <a:r>
              <a:rPr lang="zh-CN" altLang="zh-CN" dirty="0"/>
              <a:t>同步模式）把全部的数据内容都按照比特的形式进行成</a:t>
            </a:r>
            <a:r>
              <a:rPr lang="zh-CN" altLang="zh-CN" dirty="0" smtClean="0"/>
              <a:t>帧</a:t>
            </a:r>
            <a:endParaRPr lang="en-US" altLang="zh-CN" dirty="0" smtClean="0"/>
          </a:p>
          <a:p>
            <a:r>
              <a:rPr lang="zh-CN" altLang="zh-CN" dirty="0" smtClean="0"/>
              <a:t>在</a:t>
            </a:r>
            <a:r>
              <a:rPr lang="zh-CN" altLang="zh-CN" dirty="0"/>
              <a:t>帧前、后采用特殊的二进制</a:t>
            </a:r>
            <a:r>
              <a:rPr lang="zh-CN" altLang="zh-CN" dirty="0" smtClean="0"/>
              <a:t>串</a:t>
            </a:r>
            <a:r>
              <a:rPr lang="zh-CN" altLang="en-US" dirty="0" smtClean="0"/>
              <a:t>（</a:t>
            </a:r>
            <a:r>
              <a:rPr lang="zh-CN" altLang="zh-CN" dirty="0"/>
              <a:t>如</a:t>
            </a:r>
            <a:r>
              <a:rPr lang="en-US" altLang="zh-CN" dirty="0" smtClean="0"/>
              <a:t>01111110</a:t>
            </a:r>
            <a:r>
              <a:rPr lang="zh-CN" altLang="en-US" dirty="0" smtClean="0"/>
              <a:t>）</a:t>
            </a:r>
            <a:r>
              <a:rPr lang="zh-CN" altLang="zh-CN" dirty="0" smtClean="0"/>
              <a:t>作为</a:t>
            </a:r>
            <a:r>
              <a:rPr lang="zh-CN" altLang="zh-CN" dirty="0"/>
              <a:t>帧首和帧尾</a:t>
            </a:r>
            <a:r>
              <a:rPr lang="zh-CN" altLang="zh-CN" dirty="0" smtClean="0"/>
              <a:t>。</a:t>
            </a:r>
            <a:endParaRPr lang="en-US" altLang="zh-CN" dirty="0" smtClean="0"/>
          </a:p>
          <a:p>
            <a:r>
              <a:rPr lang="zh-CN" altLang="zh-CN" dirty="0" smtClean="0"/>
              <a:t>为了</a:t>
            </a:r>
            <a:r>
              <a:rPr lang="zh-CN" altLang="zh-CN" dirty="0"/>
              <a:t>实现透明</a:t>
            </a:r>
            <a:r>
              <a:rPr lang="zh-CN" altLang="zh-CN" dirty="0" smtClean="0"/>
              <a:t>传输，</a:t>
            </a:r>
            <a:r>
              <a:rPr lang="en-US" altLang="zh-CN" dirty="0" smtClean="0"/>
              <a:t>PPP</a:t>
            </a:r>
            <a:r>
              <a:rPr lang="zh-CN" altLang="zh-CN" dirty="0" smtClean="0"/>
              <a:t>协议</a:t>
            </a:r>
            <a:r>
              <a:rPr lang="zh-CN" altLang="zh-CN" dirty="0"/>
              <a:t>采用零比特填充法</a:t>
            </a:r>
            <a:r>
              <a:rPr lang="zh-CN" altLang="zh-CN" dirty="0" smtClean="0"/>
              <a:t>工作</a:t>
            </a:r>
            <a:endParaRPr lang="en-US" altLang="zh-CN" dirty="0" smtClean="0"/>
          </a:p>
          <a:p>
            <a:pPr lvl="1"/>
            <a:r>
              <a:rPr lang="zh-CN" altLang="zh-CN" sz="2300" dirty="0"/>
              <a:t>发送方扫描帧数据，一旦每发现连续的</a:t>
            </a:r>
            <a:r>
              <a:rPr lang="en-US" altLang="zh-CN" sz="2300" dirty="0"/>
              <a:t>5</a:t>
            </a:r>
            <a:r>
              <a:rPr lang="zh-CN" altLang="zh-CN" sz="2300" dirty="0"/>
              <a:t>个</a:t>
            </a:r>
            <a:r>
              <a:rPr lang="en-US" altLang="zh-CN" sz="2300" dirty="0"/>
              <a:t>1</a:t>
            </a:r>
            <a:r>
              <a:rPr lang="zh-CN" altLang="zh-CN" sz="2300" dirty="0"/>
              <a:t>，就在其后添加一个</a:t>
            </a:r>
            <a:r>
              <a:rPr lang="en-US" altLang="zh-CN" sz="2300" dirty="0"/>
              <a:t>0</a:t>
            </a:r>
            <a:r>
              <a:rPr lang="zh-CN" altLang="zh-CN" sz="2300" dirty="0"/>
              <a:t>。</a:t>
            </a:r>
          </a:p>
          <a:p>
            <a:pPr lvl="1"/>
            <a:r>
              <a:rPr lang="zh-CN" altLang="zh-CN" sz="2300" dirty="0"/>
              <a:t>在接收方，如果发现连续的五个</a:t>
            </a:r>
            <a:r>
              <a:rPr lang="en-US" altLang="zh-CN" sz="2300" dirty="0"/>
              <a:t>1</a:t>
            </a:r>
            <a:r>
              <a:rPr lang="zh-CN" altLang="zh-CN" sz="2300" dirty="0"/>
              <a:t>后是</a:t>
            </a:r>
            <a:r>
              <a:rPr lang="en-US" altLang="zh-CN" sz="2300" dirty="0"/>
              <a:t>0</a:t>
            </a:r>
            <a:r>
              <a:rPr lang="zh-CN" altLang="zh-CN" sz="2300" dirty="0"/>
              <a:t>，就把这个</a:t>
            </a:r>
            <a:r>
              <a:rPr lang="en-US" altLang="zh-CN" sz="2300" dirty="0"/>
              <a:t>0</a:t>
            </a:r>
            <a:r>
              <a:rPr lang="zh-CN" altLang="zh-CN" sz="2300" dirty="0"/>
              <a:t>删除。</a:t>
            </a:r>
          </a:p>
          <a:p>
            <a:pPr lvl="1"/>
            <a:endParaRPr lang="zh-CN" altLang="en-US" dirty="0"/>
          </a:p>
        </p:txBody>
      </p:sp>
    </p:spTree>
    <p:extLst>
      <p:ext uri="{BB962C8B-B14F-4D97-AF65-F5344CB8AC3E}">
        <p14:creationId xmlns:p14="http://schemas.microsoft.com/office/powerpoint/2010/main" val="279283144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
          </p:nvPr>
        </p:nvSpPr>
        <p:spPr/>
        <p:txBody>
          <a:bodyPr/>
          <a:lstStyle/>
          <a:p>
            <a:endParaRPr lang="zh-CN" altLang="en-US"/>
          </a:p>
        </p:txBody>
      </p:sp>
      <p:grpSp>
        <p:nvGrpSpPr>
          <p:cNvPr id="20" name="组合 19"/>
          <p:cNvGrpSpPr/>
          <p:nvPr/>
        </p:nvGrpSpPr>
        <p:grpSpPr>
          <a:xfrm>
            <a:off x="1042989" y="1275160"/>
            <a:ext cx="6397625" cy="1034711"/>
            <a:chOff x="1042989" y="1275160"/>
            <a:chExt cx="6397625" cy="1034711"/>
          </a:xfrm>
        </p:grpSpPr>
        <p:sp>
          <p:nvSpPr>
            <p:cNvPr id="4" name="Rectangle 37"/>
            <p:cNvSpPr>
              <a:spLocks noChangeArrowheads="1"/>
            </p:cNvSpPr>
            <p:nvPr/>
          </p:nvSpPr>
          <p:spPr bwMode="auto">
            <a:xfrm>
              <a:off x="1555751" y="1275160"/>
              <a:ext cx="517537" cy="294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8466" tIns="39234" rIns="78466" bIns="39234">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zh-CN" altLang="en-US" sz="1400" b="1">
                  <a:ea typeface="宋体" charset="-122"/>
                </a:rPr>
                <a:t>帧首</a:t>
              </a:r>
            </a:p>
          </p:txBody>
        </p:sp>
        <p:sp>
          <p:nvSpPr>
            <p:cNvPr id="5" name="Line 38"/>
            <p:cNvSpPr>
              <a:spLocks noChangeShapeType="1"/>
            </p:cNvSpPr>
            <p:nvPr/>
          </p:nvSpPr>
          <p:spPr bwMode="auto">
            <a:xfrm>
              <a:off x="1784350" y="1503761"/>
              <a:ext cx="0" cy="239315"/>
            </a:xfrm>
            <a:prstGeom prst="line">
              <a:avLst/>
            </a:prstGeom>
            <a:noFill/>
            <a:ln w="25399">
              <a:solidFill>
                <a:srgbClr val="99FF33"/>
              </a:solidFill>
              <a:round/>
              <a:headEnd type="none" w="sm" len="sm"/>
              <a:tailEnd type="stealth" w="med" len="med"/>
            </a:ln>
            <a:extLst>
              <a:ext uri="{909E8E84-426E-40DD-AFC4-6F175D3DCCD1}">
                <a14:hiddenFill xmlns:a14="http://schemas.microsoft.com/office/drawing/2010/main">
                  <a:noFill/>
                </a14:hiddenFill>
              </a:ext>
            </a:extLst>
          </p:spPr>
          <p:txBody>
            <a:bodyPr wrap="none" lIns="77925" tIns="38963" rIns="77925" bIns="38963" anchor="ctr"/>
            <a:lstStyle/>
            <a:p>
              <a:endParaRPr lang="zh-CN" altLang="en-US"/>
            </a:p>
          </p:txBody>
        </p:sp>
        <p:sp>
          <p:nvSpPr>
            <p:cNvPr id="6" name="Rectangle 39"/>
            <p:cNvSpPr>
              <a:spLocks noChangeArrowheads="1"/>
            </p:cNvSpPr>
            <p:nvPr/>
          </p:nvSpPr>
          <p:spPr bwMode="auto">
            <a:xfrm>
              <a:off x="1098551" y="1903811"/>
              <a:ext cx="6342063" cy="359569"/>
            </a:xfrm>
            <a:prstGeom prst="rect">
              <a:avLst/>
            </a:prstGeom>
            <a:solidFill>
              <a:srgbClr val="FFFF99"/>
            </a:solidFill>
            <a:ln w="25399">
              <a:solidFill>
                <a:schemeClr val="tx1"/>
              </a:solidFill>
              <a:miter lim="800000"/>
              <a:headEnd/>
              <a:tailEnd/>
            </a:ln>
          </p:spPr>
          <p:txBody>
            <a:bodyPr wrap="none" lIns="77925" tIns="38963" rIns="77925" bIns="38963" anchor="ctr"/>
            <a:lstStyle>
              <a:lvl1pPr>
                <a:defRPr sz="4000">
                  <a:solidFill>
                    <a:schemeClr val="tx1"/>
                  </a:solidFill>
                  <a:latin typeface="Arial" charset="0"/>
                </a:defRPr>
              </a:lvl1pPr>
              <a:lvl2pPr marL="742950" indent="-285750">
                <a:defRPr sz="4000">
                  <a:solidFill>
                    <a:schemeClr val="tx1"/>
                  </a:solidFill>
                  <a:latin typeface="Arial" charset="0"/>
                </a:defRPr>
              </a:lvl2pPr>
              <a:lvl3pPr marL="1143000" indent="-228600">
                <a:defRPr sz="4000">
                  <a:solidFill>
                    <a:schemeClr val="tx1"/>
                  </a:solidFill>
                  <a:latin typeface="Arial" charset="0"/>
                </a:defRPr>
              </a:lvl3pPr>
              <a:lvl4pPr marL="1600200" indent="-228600">
                <a:defRPr sz="4000">
                  <a:solidFill>
                    <a:schemeClr val="tx1"/>
                  </a:solidFill>
                  <a:latin typeface="Arial" charset="0"/>
                </a:defRPr>
              </a:lvl4pPr>
              <a:lvl5pPr marL="2057400" indent="-22860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endParaRPr lang="zh-CN" altLang="en-US">
                <a:ea typeface="宋体" charset="-122"/>
              </a:endParaRPr>
            </a:p>
          </p:txBody>
        </p:sp>
        <p:sp>
          <p:nvSpPr>
            <p:cNvPr id="7" name="Line 40"/>
            <p:cNvSpPr>
              <a:spLocks noChangeShapeType="1"/>
            </p:cNvSpPr>
            <p:nvPr/>
          </p:nvSpPr>
          <p:spPr bwMode="auto">
            <a:xfrm>
              <a:off x="2144713" y="1912144"/>
              <a:ext cx="0" cy="358379"/>
            </a:xfrm>
            <a:prstGeom prst="line">
              <a:avLst/>
            </a:prstGeom>
            <a:noFill/>
            <a:ln w="25399">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lIns="77925" tIns="38963" rIns="77925" bIns="38963" anchor="ctr"/>
            <a:lstStyle/>
            <a:p>
              <a:endParaRPr lang="zh-CN" altLang="en-US"/>
            </a:p>
          </p:txBody>
        </p:sp>
        <p:sp>
          <p:nvSpPr>
            <p:cNvPr id="8" name="Line 41"/>
            <p:cNvSpPr>
              <a:spLocks noChangeShapeType="1"/>
            </p:cNvSpPr>
            <p:nvPr/>
          </p:nvSpPr>
          <p:spPr bwMode="auto">
            <a:xfrm>
              <a:off x="6469063" y="1908573"/>
              <a:ext cx="0" cy="358378"/>
            </a:xfrm>
            <a:prstGeom prst="line">
              <a:avLst/>
            </a:prstGeom>
            <a:noFill/>
            <a:ln w="25399">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lIns="77925" tIns="38963" rIns="77925" bIns="38963" anchor="ctr"/>
            <a:lstStyle/>
            <a:p>
              <a:endParaRPr lang="zh-CN" altLang="en-US"/>
            </a:p>
          </p:txBody>
        </p:sp>
        <p:sp>
          <p:nvSpPr>
            <p:cNvPr id="9" name="Rectangle 42"/>
            <p:cNvSpPr>
              <a:spLocks noChangeArrowheads="1"/>
            </p:cNvSpPr>
            <p:nvPr/>
          </p:nvSpPr>
          <p:spPr bwMode="auto">
            <a:xfrm>
              <a:off x="1042989" y="1952626"/>
              <a:ext cx="904182" cy="294678"/>
            </a:xfrm>
            <a:prstGeom prst="rect">
              <a:avLst/>
            </a:prstGeom>
            <a:noFill/>
            <a:ln w="9525">
              <a:noFill/>
              <a:miter lim="800000"/>
              <a:headEnd/>
              <a:tailEnd/>
            </a:ln>
          </p:spPr>
          <p:txBody>
            <a:bodyPr wrap="none" lIns="78466" tIns="39234" rIns="78466" bIns="39234">
              <a:spAutoFit/>
            </a:bodyPr>
            <a:lstStyle/>
            <a:p>
              <a:pPr defTabSz="649376">
                <a:defRPr/>
              </a:pPr>
              <a:r>
                <a:rPr kumimoji="1" lang="en-US" altLang="zh-CN" sz="1400" b="1" dirty="0">
                  <a:latin typeface="Arial" pitchFamily="34" charset="0"/>
                </a:rPr>
                <a:t>01111110</a:t>
              </a:r>
            </a:p>
          </p:txBody>
        </p:sp>
        <p:sp>
          <p:nvSpPr>
            <p:cNvPr id="10" name="Rectangle 43"/>
            <p:cNvSpPr>
              <a:spLocks noChangeArrowheads="1"/>
            </p:cNvSpPr>
            <p:nvPr/>
          </p:nvSpPr>
          <p:spPr bwMode="auto">
            <a:xfrm>
              <a:off x="2143125" y="1922860"/>
              <a:ext cx="4224338" cy="387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8466" tIns="39234" rIns="78466" bIns="39234">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2000" b="1" dirty="0">
                  <a:ea typeface="宋体" charset="-122"/>
                </a:rPr>
                <a:t>0110111111111111111</a:t>
              </a:r>
            </a:p>
          </p:txBody>
        </p:sp>
        <p:sp>
          <p:nvSpPr>
            <p:cNvPr id="11" name="Rectangle 44"/>
            <p:cNvSpPr>
              <a:spLocks noChangeArrowheads="1"/>
            </p:cNvSpPr>
            <p:nvPr/>
          </p:nvSpPr>
          <p:spPr bwMode="auto">
            <a:xfrm>
              <a:off x="6421438" y="1944292"/>
              <a:ext cx="904182" cy="294678"/>
            </a:xfrm>
            <a:prstGeom prst="rect">
              <a:avLst/>
            </a:prstGeom>
            <a:noFill/>
            <a:ln w="9525">
              <a:noFill/>
              <a:miter lim="800000"/>
              <a:headEnd/>
              <a:tailEnd/>
            </a:ln>
          </p:spPr>
          <p:txBody>
            <a:bodyPr wrap="none" lIns="78466" tIns="39234" rIns="78466" bIns="39234">
              <a:spAutoFit/>
            </a:bodyPr>
            <a:lstStyle/>
            <a:p>
              <a:pPr defTabSz="649376">
                <a:defRPr/>
              </a:pPr>
              <a:r>
                <a:rPr kumimoji="1" lang="en-US" altLang="zh-CN" sz="1400" b="1" dirty="0">
                  <a:latin typeface="Arial" pitchFamily="34" charset="0"/>
                </a:rPr>
                <a:t>01111110</a:t>
              </a:r>
            </a:p>
          </p:txBody>
        </p:sp>
        <p:sp>
          <p:nvSpPr>
            <p:cNvPr id="12" name="Rectangle 45"/>
            <p:cNvSpPr>
              <a:spLocks noChangeArrowheads="1"/>
            </p:cNvSpPr>
            <p:nvPr/>
          </p:nvSpPr>
          <p:spPr bwMode="auto">
            <a:xfrm>
              <a:off x="6584950" y="1275160"/>
              <a:ext cx="685800" cy="294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8466" tIns="39234" rIns="78466" bIns="39234">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zh-CN" altLang="en-US" sz="1400" b="1">
                  <a:ea typeface="宋体" charset="-122"/>
                </a:rPr>
                <a:t>帧尾</a:t>
              </a:r>
              <a:endParaRPr kumimoji="1" lang="zh-CN" altLang="en-US">
                <a:ea typeface="宋体" charset="-122"/>
              </a:endParaRPr>
            </a:p>
          </p:txBody>
        </p:sp>
        <p:sp>
          <p:nvSpPr>
            <p:cNvPr id="13" name="Line 47"/>
            <p:cNvSpPr>
              <a:spLocks noChangeShapeType="1"/>
            </p:cNvSpPr>
            <p:nvPr/>
          </p:nvSpPr>
          <p:spPr bwMode="auto">
            <a:xfrm>
              <a:off x="1103313" y="1688307"/>
              <a:ext cx="0" cy="121444"/>
            </a:xfrm>
            <a:prstGeom prst="line">
              <a:avLst/>
            </a:prstGeom>
            <a:noFill/>
            <a:ln w="12699">
              <a:solidFill>
                <a:srgbClr val="FF9900"/>
              </a:solidFill>
              <a:round/>
              <a:headEnd type="none" w="sm" len="sm"/>
              <a:tailEnd type="none" w="sm" len="sm"/>
            </a:ln>
            <a:extLst>
              <a:ext uri="{909E8E84-426E-40DD-AFC4-6F175D3DCCD1}">
                <a14:hiddenFill xmlns:a14="http://schemas.microsoft.com/office/drawing/2010/main">
                  <a:noFill/>
                </a14:hiddenFill>
              </a:ext>
            </a:extLst>
          </p:spPr>
          <p:txBody>
            <a:bodyPr wrap="none" lIns="77925" tIns="38963" rIns="77925" bIns="38963" anchor="ctr"/>
            <a:lstStyle/>
            <a:p>
              <a:endParaRPr lang="zh-CN" altLang="en-US"/>
            </a:p>
          </p:txBody>
        </p:sp>
        <p:sp>
          <p:nvSpPr>
            <p:cNvPr id="14" name="Line 48"/>
            <p:cNvSpPr>
              <a:spLocks noChangeShapeType="1"/>
            </p:cNvSpPr>
            <p:nvPr/>
          </p:nvSpPr>
          <p:spPr bwMode="auto">
            <a:xfrm>
              <a:off x="2139950" y="1677592"/>
              <a:ext cx="0" cy="130969"/>
            </a:xfrm>
            <a:prstGeom prst="line">
              <a:avLst/>
            </a:prstGeom>
            <a:noFill/>
            <a:ln w="12699">
              <a:solidFill>
                <a:srgbClr val="FF9900"/>
              </a:solidFill>
              <a:round/>
              <a:headEnd type="none" w="sm" len="sm"/>
              <a:tailEnd type="none" w="sm" len="sm"/>
            </a:ln>
            <a:extLst>
              <a:ext uri="{909E8E84-426E-40DD-AFC4-6F175D3DCCD1}">
                <a14:hiddenFill xmlns:a14="http://schemas.microsoft.com/office/drawing/2010/main">
                  <a:noFill/>
                </a14:hiddenFill>
              </a:ext>
            </a:extLst>
          </p:spPr>
          <p:txBody>
            <a:bodyPr wrap="none" lIns="77925" tIns="38963" rIns="77925" bIns="38963" anchor="ctr"/>
            <a:lstStyle/>
            <a:p>
              <a:endParaRPr lang="zh-CN" altLang="en-US"/>
            </a:p>
          </p:txBody>
        </p:sp>
        <p:sp>
          <p:nvSpPr>
            <p:cNvPr id="15" name="Line 49"/>
            <p:cNvSpPr>
              <a:spLocks noChangeShapeType="1"/>
            </p:cNvSpPr>
            <p:nvPr/>
          </p:nvSpPr>
          <p:spPr bwMode="auto">
            <a:xfrm>
              <a:off x="6459538" y="1687117"/>
              <a:ext cx="0" cy="130969"/>
            </a:xfrm>
            <a:prstGeom prst="line">
              <a:avLst/>
            </a:prstGeom>
            <a:noFill/>
            <a:ln w="12699">
              <a:solidFill>
                <a:srgbClr val="FF9900"/>
              </a:solidFill>
              <a:round/>
              <a:headEnd type="none" w="sm" len="sm"/>
              <a:tailEnd type="none" w="sm" len="sm"/>
            </a:ln>
            <a:extLst>
              <a:ext uri="{909E8E84-426E-40DD-AFC4-6F175D3DCCD1}">
                <a14:hiddenFill xmlns:a14="http://schemas.microsoft.com/office/drawing/2010/main">
                  <a:noFill/>
                </a14:hiddenFill>
              </a:ext>
            </a:extLst>
          </p:spPr>
          <p:txBody>
            <a:bodyPr wrap="none" lIns="77925" tIns="38963" rIns="77925" bIns="38963" anchor="ctr"/>
            <a:lstStyle/>
            <a:p>
              <a:endParaRPr lang="zh-CN" altLang="en-US"/>
            </a:p>
          </p:txBody>
        </p:sp>
        <p:sp>
          <p:nvSpPr>
            <p:cNvPr id="16" name="Line 50"/>
            <p:cNvSpPr>
              <a:spLocks noChangeShapeType="1"/>
            </p:cNvSpPr>
            <p:nvPr/>
          </p:nvSpPr>
          <p:spPr bwMode="auto">
            <a:xfrm>
              <a:off x="7427913" y="1694261"/>
              <a:ext cx="0" cy="130969"/>
            </a:xfrm>
            <a:prstGeom prst="line">
              <a:avLst/>
            </a:prstGeom>
            <a:noFill/>
            <a:ln w="12699">
              <a:solidFill>
                <a:srgbClr val="FF9900"/>
              </a:solidFill>
              <a:round/>
              <a:headEnd type="none" w="sm" len="sm"/>
              <a:tailEnd type="none" w="sm" len="sm"/>
            </a:ln>
            <a:extLst>
              <a:ext uri="{909E8E84-426E-40DD-AFC4-6F175D3DCCD1}">
                <a14:hiddenFill xmlns:a14="http://schemas.microsoft.com/office/drawing/2010/main">
                  <a:noFill/>
                </a14:hiddenFill>
              </a:ext>
            </a:extLst>
          </p:spPr>
          <p:txBody>
            <a:bodyPr wrap="none" lIns="77925" tIns="38963" rIns="77925" bIns="38963" anchor="ctr"/>
            <a:lstStyle/>
            <a:p>
              <a:endParaRPr lang="zh-CN" altLang="en-US"/>
            </a:p>
          </p:txBody>
        </p:sp>
        <p:sp>
          <p:nvSpPr>
            <p:cNvPr id="17" name="Rectangle 51"/>
            <p:cNvSpPr>
              <a:spLocks noChangeArrowheads="1"/>
            </p:cNvSpPr>
            <p:nvPr/>
          </p:nvSpPr>
          <p:spPr bwMode="auto">
            <a:xfrm>
              <a:off x="4146550" y="1275160"/>
              <a:ext cx="593725" cy="294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8466" tIns="39234" rIns="78466" bIns="39234">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zh-CN" altLang="en-US" sz="1400" b="1">
                  <a:ea typeface="宋体" charset="-122"/>
                </a:rPr>
                <a:t>数据</a:t>
              </a:r>
            </a:p>
          </p:txBody>
        </p:sp>
        <p:sp>
          <p:nvSpPr>
            <p:cNvPr id="18" name="Line 55"/>
            <p:cNvSpPr>
              <a:spLocks noChangeShapeType="1"/>
            </p:cNvSpPr>
            <p:nvPr/>
          </p:nvSpPr>
          <p:spPr bwMode="auto">
            <a:xfrm>
              <a:off x="4451350" y="1503761"/>
              <a:ext cx="0" cy="239315"/>
            </a:xfrm>
            <a:prstGeom prst="line">
              <a:avLst/>
            </a:prstGeom>
            <a:noFill/>
            <a:ln w="25399">
              <a:solidFill>
                <a:srgbClr val="99FF33"/>
              </a:solidFill>
              <a:round/>
              <a:headEnd type="none" w="sm" len="sm"/>
              <a:tailEnd type="stealth" w="med" len="med"/>
            </a:ln>
            <a:extLst>
              <a:ext uri="{909E8E84-426E-40DD-AFC4-6F175D3DCCD1}">
                <a14:hiddenFill xmlns:a14="http://schemas.microsoft.com/office/drawing/2010/main">
                  <a:noFill/>
                </a14:hiddenFill>
              </a:ext>
            </a:extLst>
          </p:spPr>
          <p:txBody>
            <a:bodyPr wrap="none" lIns="77925" tIns="38963" rIns="77925" bIns="38963" anchor="ctr"/>
            <a:lstStyle/>
            <a:p>
              <a:endParaRPr lang="zh-CN" altLang="en-US"/>
            </a:p>
          </p:txBody>
        </p:sp>
        <p:sp>
          <p:nvSpPr>
            <p:cNvPr id="19" name="Line 56"/>
            <p:cNvSpPr>
              <a:spLocks noChangeShapeType="1"/>
            </p:cNvSpPr>
            <p:nvPr/>
          </p:nvSpPr>
          <p:spPr bwMode="auto">
            <a:xfrm>
              <a:off x="6889750" y="1503761"/>
              <a:ext cx="0" cy="239315"/>
            </a:xfrm>
            <a:prstGeom prst="line">
              <a:avLst/>
            </a:prstGeom>
            <a:noFill/>
            <a:ln w="25399">
              <a:solidFill>
                <a:srgbClr val="99FF33"/>
              </a:solidFill>
              <a:round/>
              <a:headEnd type="none" w="sm" len="sm"/>
              <a:tailEnd type="stealth" w="med" len="med"/>
            </a:ln>
            <a:extLst>
              <a:ext uri="{909E8E84-426E-40DD-AFC4-6F175D3DCCD1}">
                <a14:hiddenFill xmlns:a14="http://schemas.microsoft.com/office/drawing/2010/main">
                  <a:noFill/>
                </a14:hiddenFill>
              </a:ext>
            </a:extLst>
          </p:spPr>
          <p:txBody>
            <a:bodyPr wrap="none" lIns="77925" tIns="38963" rIns="77925" bIns="38963" anchor="ctr"/>
            <a:lstStyle/>
            <a:p>
              <a:endParaRPr lang="zh-CN" altLang="en-US"/>
            </a:p>
          </p:txBody>
        </p:sp>
      </p:grpSp>
    </p:spTree>
    <p:extLst>
      <p:ext uri="{BB962C8B-B14F-4D97-AF65-F5344CB8AC3E}">
        <p14:creationId xmlns:p14="http://schemas.microsoft.com/office/powerpoint/2010/main" val="418710542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
          </p:nvPr>
        </p:nvSpPr>
        <p:spPr/>
        <p:txBody>
          <a:bodyPr/>
          <a:lstStyle/>
          <a:p>
            <a:endParaRPr lang="zh-CN" altLang="en-US"/>
          </a:p>
        </p:txBody>
      </p:sp>
      <p:sp>
        <p:nvSpPr>
          <p:cNvPr id="4" name="Rectangle 37"/>
          <p:cNvSpPr>
            <a:spLocks noChangeArrowheads="1"/>
          </p:cNvSpPr>
          <p:nvPr/>
        </p:nvSpPr>
        <p:spPr bwMode="auto">
          <a:xfrm>
            <a:off x="1555751" y="1275160"/>
            <a:ext cx="517537" cy="294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8466" tIns="39234" rIns="78466" bIns="39234">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zh-CN" altLang="en-US" sz="1400" b="1">
                <a:ea typeface="宋体" charset="-122"/>
              </a:rPr>
              <a:t>帧首</a:t>
            </a:r>
          </a:p>
        </p:txBody>
      </p:sp>
      <p:sp>
        <p:nvSpPr>
          <p:cNvPr id="5" name="Line 38"/>
          <p:cNvSpPr>
            <a:spLocks noChangeShapeType="1"/>
          </p:cNvSpPr>
          <p:nvPr/>
        </p:nvSpPr>
        <p:spPr bwMode="auto">
          <a:xfrm>
            <a:off x="1784350" y="1503761"/>
            <a:ext cx="0" cy="239315"/>
          </a:xfrm>
          <a:prstGeom prst="line">
            <a:avLst/>
          </a:prstGeom>
          <a:noFill/>
          <a:ln w="25399">
            <a:solidFill>
              <a:srgbClr val="99FF33"/>
            </a:solidFill>
            <a:round/>
            <a:headEnd type="none" w="sm" len="sm"/>
            <a:tailEnd type="stealth" w="med" len="med"/>
          </a:ln>
          <a:extLst>
            <a:ext uri="{909E8E84-426E-40DD-AFC4-6F175D3DCCD1}">
              <a14:hiddenFill xmlns:a14="http://schemas.microsoft.com/office/drawing/2010/main">
                <a:noFill/>
              </a14:hiddenFill>
            </a:ext>
          </a:extLst>
        </p:spPr>
        <p:txBody>
          <a:bodyPr wrap="none" lIns="77925" tIns="38963" rIns="77925" bIns="38963" anchor="ctr"/>
          <a:lstStyle/>
          <a:p>
            <a:endParaRPr lang="zh-CN" altLang="en-US"/>
          </a:p>
        </p:txBody>
      </p:sp>
      <p:sp>
        <p:nvSpPr>
          <p:cNvPr id="6" name="Rectangle 39"/>
          <p:cNvSpPr>
            <a:spLocks noChangeArrowheads="1"/>
          </p:cNvSpPr>
          <p:nvPr/>
        </p:nvSpPr>
        <p:spPr bwMode="auto">
          <a:xfrm>
            <a:off x="1098551" y="1903811"/>
            <a:ext cx="6342063" cy="359569"/>
          </a:xfrm>
          <a:prstGeom prst="rect">
            <a:avLst/>
          </a:prstGeom>
          <a:solidFill>
            <a:srgbClr val="FFFF99"/>
          </a:solidFill>
          <a:ln w="25399">
            <a:solidFill>
              <a:schemeClr val="tx1"/>
            </a:solidFill>
            <a:miter lim="800000"/>
            <a:headEnd/>
            <a:tailEnd/>
          </a:ln>
        </p:spPr>
        <p:txBody>
          <a:bodyPr wrap="none" lIns="77925" tIns="38963" rIns="77925" bIns="38963" anchor="ctr"/>
          <a:lstStyle>
            <a:lvl1pPr>
              <a:defRPr sz="4000">
                <a:solidFill>
                  <a:schemeClr val="tx1"/>
                </a:solidFill>
                <a:latin typeface="Arial" charset="0"/>
              </a:defRPr>
            </a:lvl1pPr>
            <a:lvl2pPr marL="742950" indent="-285750">
              <a:defRPr sz="4000">
                <a:solidFill>
                  <a:schemeClr val="tx1"/>
                </a:solidFill>
                <a:latin typeface="Arial" charset="0"/>
              </a:defRPr>
            </a:lvl2pPr>
            <a:lvl3pPr marL="1143000" indent="-228600">
              <a:defRPr sz="4000">
                <a:solidFill>
                  <a:schemeClr val="tx1"/>
                </a:solidFill>
                <a:latin typeface="Arial" charset="0"/>
              </a:defRPr>
            </a:lvl3pPr>
            <a:lvl4pPr marL="1600200" indent="-228600">
              <a:defRPr sz="4000">
                <a:solidFill>
                  <a:schemeClr val="tx1"/>
                </a:solidFill>
                <a:latin typeface="Arial" charset="0"/>
              </a:defRPr>
            </a:lvl4pPr>
            <a:lvl5pPr marL="2057400" indent="-22860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endParaRPr lang="zh-CN" altLang="en-US">
              <a:ea typeface="宋体" charset="-122"/>
            </a:endParaRPr>
          </a:p>
        </p:txBody>
      </p:sp>
      <p:sp>
        <p:nvSpPr>
          <p:cNvPr id="7" name="Line 40"/>
          <p:cNvSpPr>
            <a:spLocks noChangeShapeType="1"/>
          </p:cNvSpPr>
          <p:nvPr/>
        </p:nvSpPr>
        <p:spPr bwMode="auto">
          <a:xfrm>
            <a:off x="2144713" y="1912144"/>
            <a:ext cx="0" cy="358379"/>
          </a:xfrm>
          <a:prstGeom prst="line">
            <a:avLst/>
          </a:prstGeom>
          <a:noFill/>
          <a:ln w="25399">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lIns="77925" tIns="38963" rIns="77925" bIns="38963" anchor="ctr"/>
          <a:lstStyle/>
          <a:p>
            <a:endParaRPr lang="zh-CN" altLang="en-US"/>
          </a:p>
        </p:txBody>
      </p:sp>
      <p:sp>
        <p:nvSpPr>
          <p:cNvPr id="8" name="Line 41"/>
          <p:cNvSpPr>
            <a:spLocks noChangeShapeType="1"/>
          </p:cNvSpPr>
          <p:nvPr/>
        </p:nvSpPr>
        <p:spPr bwMode="auto">
          <a:xfrm>
            <a:off x="6469063" y="1908573"/>
            <a:ext cx="0" cy="358378"/>
          </a:xfrm>
          <a:prstGeom prst="line">
            <a:avLst/>
          </a:prstGeom>
          <a:noFill/>
          <a:ln w="25399">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lIns="77925" tIns="38963" rIns="77925" bIns="38963" anchor="ctr"/>
          <a:lstStyle/>
          <a:p>
            <a:endParaRPr lang="zh-CN" altLang="en-US"/>
          </a:p>
        </p:txBody>
      </p:sp>
      <p:sp>
        <p:nvSpPr>
          <p:cNvPr id="9" name="Rectangle 42"/>
          <p:cNvSpPr>
            <a:spLocks noChangeArrowheads="1"/>
          </p:cNvSpPr>
          <p:nvPr/>
        </p:nvSpPr>
        <p:spPr bwMode="auto">
          <a:xfrm>
            <a:off x="1042989" y="1952626"/>
            <a:ext cx="904182" cy="294678"/>
          </a:xfrm>
          <a:prstGeom prst="rect">
            <a:avLst/>
          </a:prstGeom>
          <a:noFill/>
          <a:ln w="9525">
            <a:noFill/>
            <a:miter lim="800000"/>
            <a:headEnd/>
            <a:tailEnd/>
          </a:ln>
        </p:spPr>
        <p:txBody>
          <a:bodyPr wrap="none" lIns="78466" tIns="39234" rIns="78466" bIns="39234">
            <a:spAutoFit/>
          </a:bodyPr>
          <a:lstStyle/>
          <a:p>
            <a:pPr defTabSz="649376">
              <a:defRPr/>
            </a:pPr>
            <a:r>
              <a:rPr kumimoji="1" lang="en-US" altLang="zh-CN" sz="1400" b="1" dirty="0">
                <a:solidFill>
                  <a:schemeClr val="tx2">
                    <a:lumMod val="60000"/>
                    <a:lumOff val="40000"/>
                  </a:schemeClr>
                </a:solidFill>
                <a:latin typeface="Arial" pitchFamily="34" charset="0"/>
              </a:rPr>
              <a:t>01111110</a:t>
            </a:r>
          </a:p>
        </p:txBody>
      </p:sp>
      <p:sp>
        <p:nvSpPr>
          <p:cNvPr id="10" name="Rectangle 43"/>
          <p:cNvSpPr>
            <a:spLocks noChangeArrowheads="1"/>
          </p:cNvSpPr>
          <p:nvPr/>
        </p:nvSpPr>
        <p:spPr bwMode="auto">
          <a:xfrm>
            <a:off x="2143125" y="1922860"/>
            <a:ext cx="4224338" cy="387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8466" tIns="39234" rIns="78466" bIns="39234">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2000" b="1" dirty="0">
                <a:ea typeface="宋体" charset="-122"/>
              </a:rPr>
              <a:t>0110</a:t>
            </a:r>
            <a:r>
              <a:rPr kumimoji="1" lang="en-US" altLang="zh-CN" sz="2000" b="1" dirty="0">
                <a:solidFill>
                  <a:srgbClr val="FF0000"/>
                </a:solidFill>
                <a:ea typeface="宋体" charset="-122"/>
              </a:rPr>
              <a:t>11111</a:t>
            </a:r>
            <a:r>
              <a:rPr kumimoji="1" lang="en-US" altLang="zh-CN" sz="2000" b="1" dirty="0">
                <a:ea typeface="宋体" charset="-122"/>
              </a:rPr>
              <a:t>1111111111</a:t>
            </a:r>
          </a:p>
        </p:txBody>
      </p:sp>
      <p:sp>
        <p:nvSpPr>
          <p:cNvPr id="11" name="Rectangle 44"/>
          <p:cNvSpPr>
            <a:spLocks noChangeArrowheads="1"/>
          </p:cNvSpPr>
          <p:nvPr/>
        </p:nvSpPr>
        <p:spPr bwMode="auto">
          <a:xfrm>
            <a:off x="6421438" y="1944292"/>
            <a:ext cx="904182" cy="294678"/>
          </a:xfrm>
          <a:prstGeom prst="rect">
            <a:avLst/>
          </a:prstGeom>
          <a:noFill/>
          <a:ln w="9525">
            <a:noFill/>
            <a:miter lim="800000"/>
            <a:headEnd/>
            <a:tailEnd/>
          </a:ln>
        </p:spPr>
        <p:txBody>
          <a:bodyPr wrap="none" lIns="78466" tIns="39234" rIns="78466" bIns="39234">
            <a:spAutoFit/>
          </a:bodyPr>
          <a:lstStyle/>
          <a:p>
            <a:pPr defTabSz="649376">
              <a:defRPr/>
            </a:pPr>
            <a:r>
              <a:rPr kumimoji="1" lang="en-US" altLang="zh-CN" sz="1400" b="1" dirty="0">
                <a:solidFill>
                  <a:schemeClr val="tx2">
                    <a:lumMod val="60000"/>
                    <a:lumOff val="40000"/>
                  </a:schemeClr>
                </a:solidFill>
                <a:latin typeface="Arial" pitchFamily="34" charset="0"/>
              </a:rPr>
              <a:t>01111110</a:t>
            </a:r>
          </a:p>
        </p:txBody>
      </p:sp>
      <p:sp>
        <p:nvSpPr>
          <p:cNvPr id="12" name="Rectangle 45"/>
          <p:cNvSpPr>
            <a:spLocks noChangeArrowheads="1"/>
          </p:cNvSpPr>
          <p:nvPr/>
        </p:nvSpPr>
        <p:spPr bwMode="auto">
          <a:xfrm>
            <a:off x="6584950" y="1275160"/>
            <a:ext cx="685800" cy="294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8466" tIns="39234" rIns="78466" bIns="39234">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zh-CN" altLang="en-US" sz="1400" b="1">
                <a:ea typeface="宋体" charset="-122"/>
              </a:rPr>
              <a:t>帧尾</a:t>
            </a:r>
            <a:endParaRPr kumimoji="1" lang="zh-CN" altLang="en-US">
              <a:ea typeface="宋体" charset="-122"/>
            </a:endParaRPr>
          </a:p>
        </p:txBody>
      </p:sp>
      <p:sp>
        <p:nvSpPr>
          <p:cNvPr id="13" name="Line 47"/>
          <p:cNvSpPr>
            <a:spLocks noChangeShapeType="1"/>
          </p:cNvSpPr>
          <p:nvPr/>
        </p:nvSpPr>
        <p:spPr bwMode="auto">
          <a:xfrm>
            <a:off x="1103313" y="1688307"/>
            <a:ext cx="0" cy="121444"/>
          </a:xfrm>
          <a:prstGeom prst="line">
            <a:avLst/>
          </a:prstGeom>
          <a:noFill/>
          <a:ln w="12699">
            <a:solidFill>
              <a:srgbClr val="FF9900"/>
            </a:solidFill>
            <a:round/>
            <a:headEnd type="none" w="sm" len="sm"/>
            <a:tailEnd type="none" w="sm" len="sm"/>
          </a:ln>
          <a:extLst>
            <a:ext uri="{909E8E84-426E-40DD-AFC4-6F175D3DCCD1}">
              <a14:hiddenFill xmlns:a14="http://schemas.microsoft.com/office/drawing/2010/main">
                <a:noFill/>
              </a14:hiddenFill>
            </a:ext>
          </a:extLst>
        </p:spPr>
        <p:txBody>
          <a:bodyPr wrap="none" lIns="77925" tIns="38963" rIns="77925" bIns="38963" anchor="ctr"/>
          <a:lstStyle/>
          <a:p>
            <a:endParaRPr lang="zh-CN" altLang="en-US"/>
          </a:p>
        </p:txBody>
      </p:sp>
      <p:sp>
        <p:nvSpPr>
          <p:cNvPr id="14" name="Line 48"/>
          <p:cNvSpPr>
            <a:spLocks noChangeShapeType="1"/>
          </p:cNvSpPr>
          <p:nvPr/>
        </p:nvSpPr>
        <p:spPr bwMode="auto">
          <a:xfrm>
            <a:off x="2139950" y="1677592"/>
            <a:ext cx="0" cy="130969"/>
          </a:xfrm>
          <a:prstGeom prst="line">
            <a:avLst/>
          </a:prstGeom>
          <a:noFill/>
          <a:ln w="12699">
            <a:solidFill>
              <a:srgbClr val="FF9900"/>
            </a:solidFill>
            <a:round/>
            <a:headEnd type="none" w="sm" len="sm"/>
            <a:tailEnd type="none" w="sm" len="sm"/>
          </a:ln>
          <a:extLst>
            <a:ext uri="{909E8E84-426E-40DD-AFC4-6F175D3DCCD1}">
              <a14:hiddenFill xmlns:a14="http://schemas.microsoft.com/office/drawing/2010/main">
                <a:noFill/>
              </a14:hiddenFill>
            </a:ext>
          </a:extLst>
        </p:spPr>
        <p:txBody>
          <a:bodyPr wrap="none" lIns="77925" tIns="38963" rIns="77925" bIns="38963" anchor="ctr"/>
          <a:lstStyle/>
          <a:p>
            <a:endParaRPr lang="zh-CN" altLang="en-US"/>
          </a:p>
        </p:txBody>
      </p:sp>
      <p:sp>
        <p:nvSpPr>
          <p:cNvPr id="15" name="Line 49"/>
          <p:cNvSpPr>
            <a:spLocks noChangeShapeType="1"/>
          </p:cNvSpPr>
          <p:nvPr/>
        </p:nvSpPr>
        <p:spPr bwMode="auto">
          <a:xfrm>
            <a:off x="6459538" y="1687117"/>
            <a:ext cx="0" cy="130969"/>
          </a:xfrm>
          <a:prstGeom prst="line">
            <a:avLst/>
          </a:prstGeom>
          <a:noFill/>
          <a:ln w="12699">
            <a:solidFill>
              <a:srgbClr val="FF9900"/>
            </a:solidFill>
            <a:round/>
            <a:headEnd type="none" w="sm" len="sm"/>
            <a:tailEnd type="none" w="sm" len="sm"/>
          </a:ln>
          <a:extLst>
            <a:ext uri="{909E8E84-426E-40DD-AFC4-6F175D3DCCD1}">
              <a14:hiddenFill xmlns:a14="http://schemas.microsoft.com/office/drawing/2010/main">
                <a:noFill/>
              </a14:hiddenFill>
            </a:ext>
          </a:extLst>
        </p:spPr>
        <p:txBody>
          <a:bodyPr wrap="none" lIns="77925" tIns="38963" rIns="77925" bIns="38963" anchor="ctr"/>
          <a:lstStyle/>
          <a:p>
            <a:endParaRPr lang="zh-CN" altLang="en-US"/>
          </a:p>
        </p:txBody>
      </p:sp>
      <p:sp>
        <p:nvSpPr>
          <p:cNvPr id="16" name="Line 50"/>
          <p:cNvSpPr>
            <a:spLocks noChangeShapeType="1"/>
          </p:cNvSpPr>
          <p:nvPr/>
        </p:nvSpPr>
        <p:spPr bwMode="auto">
          <a:xfrm>
            <a:off x="7427913" y="1694261"/>
            <a:ext cx="0" cy="130969"/>
          </a:xfrm>
          <a:prstGeom prst="line">
            <a:avLst/>
          </a:prstGeom>
          <a:noFill/>
          <a:ln w="12699">
            <a:solidFill>
              <a:srgbClr val="FF9900"/>
            </a:solidFill>
            <a:round/>
            <a:headEnd type="none" w="sm" len="sm"/>
            <a:tailEnd type="none" w="sm" len="sm"/>
          </a:ln>
          <a:extLst>
            <a:ext uri="{909E8E84-426E-40DD-AFC4-6F175D3DCCD1}">
              <a14:hiddenFill xmlns:a14="http://schemas.microsoft.com/office/drawing/2010/main">
                <a:noFill/>
              </a14:hiddenFill>
            </a:ext>
          </a:extLst>
        </p:spPr>
        <p:txBody>
          <a:bodyPr wrap="none" lIns="77925" tIns="38963" rIns="77925" bIns="38963" anchor="ctr"/>
          <a:lstStyle/>
          <a:p>
            <a:endParaRPr lang="zh-CN" altLang="en-US"/>
          </a:p>
        </p:txBody>
      </p:sp>
      <p:sp>
        <p:nvSpPr>
          <p:cNvPr id="17" name="Rectangle 51"/>
          <p:cNvSpPr>
            <a:spLocks noChangeArrowheads="1"/>
          </p:cNvSpPr>
          <p:nvPr/>
        </p:nvSpPr>
        <p:spPr bwMode="auto">
          <a:xfrm>
            <a:off x="4146550" y="1275160"/>
            <a:ext cx="593725" cy="294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8466" tIns="39234" rIns="78466" bIns="39234">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zh-CN" altLang="en-US" sz="1400" b="1">
                <a:ea typeface="宋体" charset="-122"/>
              </a:rPr>
              <a:t>数据</a:t>
            </a:r>
          </a:p>
        </p:txBody>
      </p:sp>
      <p:sp>
        <p:nvSpPr>
          <p:cNvPr id="18" name="Line 55"/>
          <p:cNvSpPr>
            <a:spLocks noChangeShapeType="1"/>
          </p:cNvSpPr>
          <p:nvPr/>
        </p:nvSpPr>
        <p:spPr bwMode="auto">
          <a:xfrm>
            <a:off x="4451350" y="1503761"/>
            <a:ext cx="0" cy="239315"/>
          </a:xfrm>
          <a:prstGeom prst="line">
            <a:avLst/>
          </a:prstGeom>
          <a:noFill/>
          <a:ln w="25399">
            <a:solidFill>
              <a:srgbClr val="99FF33"/>
            </a:solidFill>
            <a:round/>
            <a:headEnd type="none" w="sm" len="sm"/>
            <a:tailEnd type="stealth" w="med" len="med"/>
          </a:ln>
          <a:extLst>
            <a:ext uri="{909E8E84-426E-40DD-AFC4-6F175D3DCCD1}">
              <a14:hiddenFill xmlns:a14="http://schemas.microsoft.com/office/drawing/2010/main">
                <a:noFill/>
              </a14:hiddenFill>
            </a:ext>
          </a:extLst>
        </p:spPr>
        <p:txBody>
          <a:bodyPr wrap="none" lIns="77925" tIns="38963" rIns="77925" bIns="38963" anchor="ctr"/>
          <a:lstStyle/>
          <a:p>
            <a:endParaRPr lang="zh-CN" altLang="en-US"/>
          </a:p>
        </p:txBody>
      </p:sp>
      <p:sp>
        <p:nvSpPr>
          <p:cNvPr id="19" name="Line 56"/>
          <p:cNvSpPr>
            <a:spLocks noChangeShapeType="1"/>
          </p:cNvSpPr>
          <p:nvPr/>
        </p:nvSpPr>
        <p:spPr bwMode="auto">
          <a:xfrm>
            <a:off x="6889750" y="1503761"/>
            <a:ext cx="0" cy="239315"/>
          </a:xfrm>
          <a:prstGeom prst="line">
            <a:avLst/>
          </a:prstGeom>
          <a:noFill/>
          <a:ln w="25399">
            <a:solidFill>
              <a:srgbClr val="99FF33"/>
            </a:solidFill>
            <a:round/>
            <a:headEnd type="none" w="sm" len="sm"/>
            <a:tailEnd type="stealth" w="med" len="med"/>
          </a:ln>
          <a:extLst>
            <a:ext uri="{909E8E84-426E-40DD-AFC4-6F175D3DCCD1}">
              <a14:hiddenFill xmlns:a14="http://schemas.microsoft.com/office/drawing/2010/main">
                <a:noFill/>
              </a14:hiddenFill>
            </a:ext>
          </a:extLst>
        </p:spPr>
        <p:txBody>
          <a:bodyPr wrap="none" lIns="77925" tIns="38963" rIns="77925" bIns="38963" anchor="ctr"/>
          <a:lstStyle/>
          <a:p>
            <a:endParaRPr lang="zh-CN" altLang="en-US"/>
          </a:p>
        </p:txBody>
      </p:sp>
    </p:spTree>
    <p:extLst>
      <p:ext uri="{BB962C8B-B14F-4D97-AF65-F5344CB8AC3E}">
        <p14:creationId xmlns:p14="http://schemas.microsoft.com/office/powerpoint/2010/main" val="400592121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
          </p:nvPr>
        </p:nvSpPr>
        <p:spPr/>
        <p:txBody>
          <a:bodyPr/>
          <a:lstStyle/>
          <a:p>
            <a:endParaRPr lang="zh-CN" altLang="en-US"/>
          </a:p>
        </p:txBody>
      </p:sp>
      <p:sp>
        <p:nvSpPr>
          <p:cNvPr id="4" name="Rectangle 37"/>
          <p:cNvSpPr>
            <a:spLocks noChangeArrowheads="1"/>
          </p:cNvSpPr>
          <p:nvPr/>
        </p:nvSpPr>
        <p:spPr bwMode="auto">
          <a:xfrm>
            <a:off x="1555751" y="1275160"/>
            <a:ext cx="517537" cy="294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8466" tIns="39234" rIns="78466" bIns="39234">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zh-CN" altLang="en-US" sz="1400" b="1">
                <a:ea typeface="宋体" charset="-122"/>
              </a:rPr>
              <a:t>帧首</a:t>
            </a:r>
          </a:p>
        </p:txBody>
      </p:sp>
      <p:sp>
        <p:nvSpPr>
          <p:cNvPr id="5" name="Line 38"/>
          <p:cNvSpPr>
            <a:spLocks noChangeShapeType="1"/>
          </p:cNvSpPr>
          <p:nvPr/>
        </p:nvSpPr>
        <p:spPr bwMode="auto">
          <a:xfrm>
            <a:off x="1784350" y="1503761"/>
            <a:ext cx="0" cy="239315"/>
          </a:xfrm>
          <a:prstGeom prst="line">
            <a:avLst/>
          </a:prstGeom>
          <a:noFill/>
          <a:ln w="25399">
            <a:solidFill>
              <a:srgbClr val="99FF33"/>
            </a:solidFill>
            <a:round/>
            <a:headEnd type="none" w="sm" len="sm"/>
            <a:tailEnd type="stealth" w="med" len="med"/>
          </a:ln>
          <a:extLst>
            <a:ext uri="{909E8E84-426E-40DD-AFC4-6F175D3DCCD1}">
              <a14:hiddenFill xmlns:a14="http://schemas.microsoft.com/office/drawing/2010/main">
                <a:noFill/>
              </a14:hiddenFill>
            </a:ext>
          </a:extLst>
        </p:spPr>
        <p:txBody>
          <a:bodyPr wrap="none" lIns="77925" tIns="38963" rIns="77925" bIns="38963" anchor="ctr"/>
          <a:lstStyle/>
          <a:p>
            <a:endParaRPr lang="zh-CN" altLang="en-US"/>
          </a:p>
        </p:txBody>
      </p:sp>
      <p:sp>
        <p:nvSpPr>
          <p:cNvPr id="6" name="Rectangle 39"/>
          <p:cNvSpPr>
            <a:spLocks noChangeArrowheads="1"/>
          </p:cNvSpPr>
          <p:nvPr/>
        </p:nvSpPr>
        <p:spPr bwMode="auto">
          <a:xfrm>
            <a:off x="1098551" y="1903811"/>
            <a:ext cx="6759575" cy="359569"/>
          </a:xfrm>
          <a:prstGeom prst="rect">
            <a:avLst/>
          </a:prstGeom>
          <a:solidFill>
            <a:srgbClr val="FFFF99"/>
          </a:solidFill>
          <a:ln w="25399">
            <a:solidFill>
              <a:schemeClr val="tx1"/>
            </a:solidFill>
            <a:miter lim="800000"/>
            <a:headEnd/>
            <a:tailEnd/>
          </a:ln>
        </p:spPr>
        <p:txBody>
          <a:bodyPr wrap="none" lIns="77925" tIns="38963" rIns="77925" bIns="38963" anchor="ctr"/>
          <a:lstStyle>
            <a:lvl1pPr>
              <a:defRPr sz="4000">
                <a:solidFill>
                  <a:schemeClr val="tx1"/>
                </a:solidFill>
                <a:latin typeface="Arial" charset="0"/>
              </a:defRPr>
            </a:lvl1pPr>
            <a:lvl2pPr marL="742950" indent="-285750">
              <a:defRPr sz="4000">
                <a:solidFill>
                  <a:schemeClr val="tx1"/>
                </a:solidFill>
                <a:latin typeface="Arial" charset="0"/>
              </a:defRPr>
            </a:lvl2pPr>
            <a:lvl3pPr marL="1143000" indent="-228600">
              <a:defRPr sz="4000">
                <a:solidFill>
                  <a:schemeClr val="tx1"/>
                </a:solidFill>
                <a:latin typeface="Arial" charset="0"/>
              </a:defRPr>
            </a:lvl3pPr>
            <a:lvl4pPr marL="1600200" indent="-228600">
              <a:defRPr sz="4000">
                <a:solidFill>
                  <a:schemeClr val="tx1"/>
                </a:solidFill>
                <a:latin typeface="Arial" charset="0"/>
              </a:defRPr>
            </a:lvl4pPr>
            <a:lvl5pPr marL="2057400" indent="-22860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endParaRPr lang="zh-CN" altLang="en-US">
              <a:ea typeface="宋体" charset="-122"/>
            </a:endParaRPr>
          </a:p>
        </p:txBody>
      </p:sp>
      <p:sp>
        <p:nvSpPr>
          <p:cNvPr id="7" name="Line 40"/>
          <p:cNvSpPr>
            <a:spLocks noChangeShapeType="1"/>
          </p:cNvSpPr>
          <p:nvPr/>
        </p:nvSpPr>
        <p:spPr bwMode="auto">
          <a:xfrm>
            <a:off x="2144713" y="1912144"/>
            <a:ext cx="0" cy="358379"/>
          </a:xfrm>
          <a:prstGeom prst="line">
            <a:avLst/>
          </a:prstGeom>
          <a:noFill/>
          <a:ln w="25399">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lIns="77925" tIns="38963" rIns="77925" bIns="38963" anchor="ctr"/>
          <a:lstStyle/>
          <a:p>
            <a:endParaRPr lang="zh-CN" altLang="en-US"/>
          </a:p>
        </p:txBody>
      </p:sp>
      <p:sp>
        <p:nvSpPr>
          <p:cNvPr id="8" name="Line 41"/>
          <p:cNvSpPr>
            <a:spLocks noChangeShapeType="1"/>
          </p:cNvSpPr>
          <p:nvPr/>
        </p:nvSpPr>
        <p:spPr bwMode="auto">
          <a:xfrm>
            <a:off x="6858000" y="1908573"/>
            <a:ext cx="0" cy="358378"/>
          </a:xfrm>
          <a:prstGeom prst="line">
            <a:avLst/>
          </a:prstGeom>
          <a:noFill/>
          <a:ln w="25399">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lIns="77925" tIns="38963" rIns="77925" bIns="38963" anchor="ctr"/>
          <a:lstStyle/>
          <a:p>
            <a:endParaRPr lang="zh-CN" altLang="en-US"/>
          </a:p>
        </p:txBody>
      </p:sp>
      <p:sp>
        <p:nvSpPr>
          <p:cNvPr id="9" name="Rectangle 42"/>
          <p:cNvSpPr>
            <a:spLocks noChangeArrowheads="1"/>
          </p:cNvSpPr>
          <p:nvPr/>
        </p:nvSpPr>
        <p:spPr bwMode="auto">
          <a:xfrm>
            <a:off x="1042989" y="1952626"/>
            <a:ext cx="904182" cy="294678"/>
          </a:xfrm>
          <a:prstGeom prst="rect">
            <a:avLst/>
          </a:prstGeom>
          <a:noFill/>
          <a:ln w="9525">
            <a:noFill/>
            <a:miter lim="800000"/>
            <a:headEnd/>
            <a:tailEnd/>
          </a:ln>
        </p:spPr>
        <p:txBody>
          <a:bodyPr wrap="none" lIns="78466" tIns="39234" rIns="78466" bIns="39234">
            <a:spAutoFit/>
          </a:bodyPr>
          <a:lstStyle/>
          <a:p>
            <a:pPr defTabSz="649376">
              <a:defRPr/>
            </a:pPr>
            <a:r>
              <a:rPr kumimoji="1" lang="en-US" altLang="zh-CN" sz="1400" b="1" dirty="0">
                <a:solidFill>
                  <a:schemeClr val="tx2">
                    <a:lumMod val="60000"/>
                    <a:lumOff val="40000"/>
                  </a:schemeClr>
                </a:solidFill>
                <a:latin typeface="Arial" pitchFamily="34" charset="0"/>
              </a:rPr>
              <a:t>01111110</a:t>
            </a:r>
          </a:p>
        </p:txBody>
      </p:sp>
      <p:sp>
        <p:nvSpPr>
          <p:cNvPr id="10" name="Rectangle 43"/>
          <p:cNvSpPr>
            <a:spLocks noChangeArrowheads="1"/>
          </p:cNvSpPr>
          <p:nvPr/>
        </p:nvSpPr>
        <p:spPr bwMode="auto">
          <a:xfrm>
            <a:off x="2143126" y="1922860"/>
            <a:ext cx="4643438" cy="387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8466" tIns="39234" rIns="78466" bIns="39234">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2000" b="1" dirty="0">
                <a:ea typeface="宋体" charset="-122"/>
              </a:rPr>
              <a:t>0110</a:t>
            </a:r>
            <a:r>
              <a:rPr kumimoji="1" lang="en-US" altLang="zh-CN" sz="2000" b="1" dirty="0">
                <a:solidFill>
                  <a:srgbClr val="FF0000"/>
                </a:solidFill>
                <a:ea typeface="宋体" charset="-122"/>
              </a:rPr>
              <a:t>11111 </a:t>
            </a:r>
            <a:r>
              <a:rPr kumimoji="1" lang="en-US" altLang="zh-CN" sz="2000" b="1" dirty="0" smtClean="0">
                <a:solidFill>
                  <a:srgbClr val="FF0000"/>
                </a:solidFill>
                <a:ea typeface="宋体" charset="-122"/>
              </a:rPr>
              <a:t>   </a:t>
            </a:r>
            <a:r>
              <a:rPr kumimoji="1" lang="en-US" altLang="zh-CN" sz="2000" b="1" dirty="0">
                <a:ea typeface="宋体" charset="-122"/>
              </a:rPr>
              <a:t>1111111111</a:t>
            </a:r>
          </a:p>
        </p:txBody>
      </p:sp>
      <p:sp>
        <p:nvSpPr>
          <p:cNvPr id="11" name="Rectangle 44"/>
          <p:cNvSpPr>
            <a:spLocks noChangeArrowheads="1"/>
          </p:cNvSpPr>
          <p:nvPr/>
        </p:nvSpPr>
        <p:spPr bwMode="auto">
          <a:xfrm>
            <a:off x="6772276" y="1944292"/>
            <a:ext cx="904182" cy="294678"/>
          </a:xfrm>
          <a:prstGeom prst="rect">
            <a:avLst/>
          </a:prstGeom>
          <a:noFill/>
          <a:ln w="9525">
            <a:noFill/>
            <a:miter lim="800000"/>
            <a:headEnd/>
            <a:tailEnd/>
          </a:ln>
        </p:spPr>
        <p:txBody>
          <a:bodyPr wrap="none" lIns="78466" tIns="39234" rIns="78466" bIns="39234">
            <a:spAutoFit/>
          </a:bodyPr>
          <a:lstStyle/>
          <a:p>
            <a:pPr defTabSz="649376">
              <a:defRPr/>
            </a:pPr>
            <a:r>
              <a:rPr kumimoji="1" lang="en-US" altLang="zh-CN" sz="1400" b="1" dirty="0">
                <a:solidFill>
                  <a:schemeClr val="tx2">
                    <a:lumMod val="60000"/>
                    <a:lumOff val="40000"/>
                  </a:schemeClr>
                </a:solidFill>
                <a:latin typeface="Arial" pitchFamily="34" charset="0"/>
              </a:rPr>
              <a:t>01111110</a:t>
            </a:r>
          </a:p>
        </p:txBody>
      </p:sp>
      <p:sp>
        <p:nvSpPr>
          <p:cNvPr id="12" name="Rectangle 45"/>
          <p:cNvSpPr>
            <a:spLocks noChangeArrowheads="1"/>
          </p:cNvSpPr>
          <p:nvPr/>
        </p:nvSpPr>
        <p:spPr bwMode="auto">
          <a:xfrm>
            <a:off x="6989763" y="1275160"/>
            <a:ext cx="685800" cy="294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8466" tIns="39234" rIns="78466" bIns="39234">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zh-CN" altLang="en-US" sz="1400" b="1">
                <a:ea typeface="宋体" charset="-122"/>
              </a:rPr>
              <a:t>帧尾</a:t>
            </a:r>
            <a:endParaRPr kumimoji="1" lang="zh-CN" altLang="en-US">
              <a:ea typeface="宋体" charset="-122"/>
            </a:endParaRPr>
          </a:p>
        </p:txBody>
      </p:sp>
      <p:sp>
        <p:nvSpPr>
          <p:cNvPr id="13" name="Line 47"/>
          <p:cNvSpPr>
            <a:spLocks noChangeShapeType="1"/>
          </p:cNvSpPr>
          <p:nvPr/>
        </p:nvSpPr>
        <p:spPr bwMode="auto">
          <a:xfrm>
            <a:off x="1103313" y="1688307"/>
            <a:ext cx="0" cy="121444"/>
          </a:xfrm>
          <a:prstGeom prst="line">
            <a:avLst/>
          </a:prstGeom>
          <a:noFill/>
          <a:ln w="12699">
            <a:solidFill>
              <a:srgbClr val="FF9900"/>
            </a:solidFill>
            <a:round/>
            <a:headEnd type="none" w="sm" len="sm"/>
            <a:tailEnd type="none" w="sm" len="sm"/>
          </a:ln>
          <a:extLst>
            <a:ext uri="{909E8E84-426E-40DD-AFC4-6F175D3DCCD1}">
              <a14:hiddenFill xmlns:a14="http://schemas.microsoft.com/office/drawing/2010/main">
                <a:noFill/>
              </a14:hiddenFill>
            </a:ext>
          </a:extLst>
        </p:spPr>
        <p:txBody>
          <a:bodyPr wrap="none" lIns="77925" tIns="38963" rIns="77925" bIns="38963" anchor="ctr"/>
          <a:lstStyle/>
          <a:p>
            <a:endParaRPr lang="zh-CN" altLang="en-US"/>
          </a:p>
        </p:txBody>
      </p:sp>
      <p:sp>
        <p:nvSpPr>
          <p:cNvPr id="14" name="Line 48"/>
          <p:cNvSpPr>
            <a:spLocks noChangeShapeType="1"/>
          </p:cNvSpPr>
          <p:nvPr/>
        </p:nvSpPr>
        <p:spPr bwMode="auto">
          <a:xfrm>
            <a:off x="2139950" y="1677592"/>
            <a:ext cx="0" cy="130969"/>
          </a:xfrm>
          <a:prstGeom prst="line">
            <a:avLst/>
          </a:prstGeom>
          <a:noFill/>
          <a:ln w="12699">
            <a:solidFill>
              <a:srgbClr val="FF9900"/>
            </a:solidFill>
            <a:round/>
            <a:headEnd type="none" w="sm" len="sm"/>
            <a:tailEnd type="none" w="sm" len="sm"/>
          </a:ln>
          <a:extLst>
            <a:ext uri="{909E8E84-426E-40DD-AFC4-6F175D3DCCD1}">
              <a14:hiddenFill xmlns:a14="http://schemas.microsoft.com/office/drawing/2010/main">
                <a:noFill/>
              </a14:hiddenFill>
            </a:ext>
          </a:extLst>
        </p:spPr>
        <p:txBody>
          <a:bodyPr wrap="none" lIns="77925" tIns="38963" rIns="77925" bIns="38963" anchor="ctr"/>
          <a:lstStyle/>
          <a:p>
            <a:endParaRPr lang="zh-CN" altLang="en-US"/>
          </a:p>
        </p:txBody>
      </p:sp>
      <p:sp>
        <p:nvSpPr>
          <p:cNvPr id="15" name="Line 49"/>
          <p:cNvSpPr>
            <a:spLocks noChangeShapeType="1"/>
          </p:cNvSpPr>
          <p:nvPr/>
        </p:nvSpPr>
        <p:spPr bwMode="auto">
          <a:xfrm>
            <a:off x="6864350" y="1687117"/>
            <a:ext cx="0" cy="130969"/>
          </a:xfrm>
          <a:prstGeom prst="line">
            <a:avLst/>
          </a:prstGeom>
          <a:noFill/>
          <a:ln w="12699">
            <a:solidFill>
              <a:srgbClr val="FF9900"/>
            </a:solidFill>
            <a:round/>
            <a:headEnd type="none" w="sm" len="sm"/>
            <a:tailEnd type="none" w="sm" len="sm"/>
          </a:ln>
          <a:extLst>
            <a:ext uri="{909E8E84-426E-40DD-AFC4-6F175D3DCCD1}">
              <a14:hiddenFill xmlns:a14="http://schemas.microsoft.com/office/drawing/2010/main">
                <a:noFill/>
              </a14:hiddenFill>
            </a:ext>
          </a:extLst>
        </p:spPr>
        <p:txBody>
          <a:bodyPr wrap="none" lIns="77925" tIns="38963" rIns="77925" bIns="38963" anchor="ctr"/>
          <a:lstStyle/>
          <a:p>
            <a:endParaRPr lang="zh-CN" altLang="en-US"/>
          </a:p>
        </p:txBody>
      </p:sp>
      <p:sp>
        <p:nvSpPr>
          <p:cNvPr id="16" name="Line 50"/>
          <p:cNvSpPr>
            <a:spLocks noChangeShapeType="1"/>
          </p:cNvSpPr>
          <p:nvPr/>
        </p:nvSpPr>
        <p:spPr bwMode="auto">
          <a:xfrm>
            <a:off x="7832725" y="1694261"/>
            <a:ext cx="0" cy="130969"/>
          </a:xfrm>
          <a:prstGeom prst="line">
            <a:avLst/>
          </a:prstGeom>
          <a:noFill/>
          <a:ln w="12699">
            <a:solidFill>
              <a:srgbClr val="FF9900"/>
            </a:solidFill>
            <a:round/>
            <a:headEnd type="none" w="sm" len="sm"/>
            <a:tailEnd type="none" w="sm" len="sm"/>
          </a:ln>
          <a:extLst>
            <a:ext uri="{909E8E84-426E-40DD-AFC4-6F175D3DCCD1}">
              <a14:hiddenFill xmlns:a14="http://schemas.microsoft.com/office/drawing/2010/main">
                <a:noFill/>
              </a14:hiddenFill>
            </a:ext>
          </a:extLst>
        </p:spPr>
        <p:txBody>
          <a:bodyPr wrap="none" lIns="77925" tIns="38963" rIns="77925" bIns="38963" anchor="ctr"/>
          <a:lstStyle/>
          <a:p>
            <a:endParaRPr lang="zh-CN" altLang="en-US"/>
          </a:p>
        </p:txBody>
      </p:sp>
      <p:sp>
        <p:nvSpPr>
          <p:cNvPr id="17" name="Rectangle 51"/>
          <p:cNvSpPr>
            <a:spLocks noChangeArrowheads="1"/>
          </p:cNvSpPr>
          <p:nvPr/>
        </p:nvSpPr>
        <p:spPr bwMode="auto">
          <a:xfrm>
            <a:off x="4146550" y="1275160"/>
            <a:ext cx="593725" cy="294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8466" tIns="39234" rIns="78466" bIns="39234">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zh-CN" altLang="en-US" sz="1400" b="1">
                <a:ea typeface="宋体" charset="-122"/>
              </a:rPr>
              <a:t>数据</a:t>
            </a:r>
          </a:p>
        </p:txBody>
      </p:sp>
      <p:sp>
        <p:nvSpPr>
          <p:cNvPr id="18" name="Line 55"/>
          <p:cNvSpPr>
            <a:spLocks noChangeShapeType="1"/>
          </p:cNvSpPr>
          <p:nvPr/>
        </p:nvSpPr>
        <p:spPr bwMode="auto">
          <a:xfrm>
            <a:off x="4451350" y="1503761"/>
            <a:ext cx="0" cy="239315"/>
          </a:xfrm>
          <a:prstGeom prst="line">
            <a:avLst/>
          </a:prstGeom>
          <a:noFill/>
          <a:ln w="25399">
            <a:solidFill>
              <a:srgbClr val="99FF33"/>
            </a:solidFill>
            <a:round/>
            <a:headEnd type="none" w="sm" len="sm"/>
            <a:tailEnd type="stealth" w="med" len="med"/>
          </a:ln>
          <a:extLst>
            <a:ext uri="{909E8E84-426E-40DD-AFC4-6F175D3DCCD1}">
              <a14:hiddenFill xmlns:a14="http://schemas.microsoft.com/office/drawing/2010/main">
                <a:noFill/>
              </a14:hiddenFill>
            </a:ext>
          </a:extLst>
        </p:spPr>
        <p:txBody>
          <a:bodyPr wrap="none" lIns="77925" tIns="38963" rIns="77925" bIns="38963" anchor="ctr"/>
          <a:lstStyle/>
          <a:p>
            <a:endParaRPr lang="zh-CN" altLang="en-US"/>
          </a:p>
        </p:txBody>
      </p:sp>
      <p:sp>
        <p:nvSpPr>
          <p:cNvPr id="19" name="Line 56"/>
          <p:cNvSpPr>
            <a:spLocks noChangeShapeType="1"/>
          </p:cNvSpPr>
          <p:nvPr/>
        </p:nvSpPr>
        <p:spPr bwMode="auto">
          <a:xfrm>
            <a:off x="7294563" y="1503761"/>
            <a:ext cx="0" cy="239315"/>
          </a:xfrm>
          <a:prstGeom prst="line">
            <a:avLst/>
          </a:prstGeom>
          <a:noFill/>
          <a:ln w="25399">
            <a:solidFill>
              <a:srgbClr val="99FF33"/>
            </a:solidFill>
            <a:round/>
            <a:headEnd type="none" w="sm" len="sm"/>
            <a:tailEnd type="stealth" w="med" len="med"/>
          </a:ln>
          <a:extLst>
            <a:ext uri="{909E8E84-426E-40DD-AFC4-6F175D3DCCD1}">
              <a14:hiddenFill xmlns:a14="http://schemas.microsoft.com/office/drawing/2010/main">
                <a:noFill/>
              </a14:hiddenFill>
            </a:ext>
          </a:extLst>
        </p:spPr>
        <p:txBody>
          <a:bodyPr wrap="none" lIns="77925" tIns="38963" rIns="77925" bIns="38963" anchor="ctr"/>
          <a:lstStyle/>
          <a:p>
            <a:endParaRPr lang="zh-CN" altLang="en-US"/>
          </a:p>
        </p:txBody>
      </p:sp>
    </p:spTree>
    <p:extLst>
      <p:ext uri="{BB962C8B-B14F-4D97-AF65-F5344CB8AC3E}">
        <p14:creationId xmlns:p14="http://schemas.microsoft.com/office/powerpoint/2010/main" val="46497983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
          </p:nvPr>
        </p:nvSpPr>
        <p:spPr/>
        <p:txBody>
          <a:bodyPr/>
          <a:lstStyle/>
          <a:p>
            <a:endParaRPr lang="zh-CN" altLang="en-US"/>
          </a:p>
        </p:txBody>
      </p:sp>
      <p:sp>
        <p:nvSpPr>
          <p:cNvPr id="4" name="Rectangle 37"/>
          <p:cNvSpPr>
            <a:spLocks noChangeArrowheads="1"/>
          </p:cNvSpPr>
          <p:nvPr/>
        </p:nvSpPr>
        <p:spPr bwMode="auto">
          <a:xfrm>
            <a:off x="1555751" y="1275160"/>
            <a:ext cx="517537" cy="294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8466" tIns="39234" rIns="78466" bIns="39234">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zh-CN" altLang="en-US" sz="1400" b="1">
                <a:ea typeface="宋体" charset="-122"/>
              </a:rPr>
              <a:t>帧首</a:t>
            </a:r>
          </a:p>
        </p:txBody>
      </p:sp>
      <p:sp>
        <p:nvSpPr>
          <p:cNvPr id="5" name="Line 38"/>
          <p:cNvSpPr>
            <a:spLocks noChangeShapeType="1"/>
          </p:cNvSpPr>
          <p:nvPr/>
        </p:nvSpPr>
        <p:spPr bwMode="auto">
          <a:xfrm>
            <a:off x="1784350" y="1503761"/>
            <a:ext cx="0" cy="239315"/>
          </a:xfrm>
          <a:prstGeom prst="line">
            <a:avLst/>
          </a:prstGeom>
          <a:noFill/>
          <a:ln w="25399">
            <a:solidFill>
              <a:srgbClr val="99FF33"/>
            </a:solidFill>
            <a:round/>
            <a:headEnd type="none" w="sm" len="sm"/>
            <a:tailEnd type="stealth" w="med" len="med"/>
          </a:ln>
          <a:extLst>
            <a:ext uri="{909E8E84-426E-40DD-AFC4-6F175D3DCCD1}">
              <a14:hiddenFill xmlns:a14="http://schemas.microsoft.com/office/drawing/2010/main">
                <a:noFill/>
              </a14:hiddenFill>
            </a:ext>
          </a:extLst>
        </p:spPr>
        <p:txBody>
          <a:bodyPr wrap="none" lIns="77925" tIns="38963" rIns="77925" bIns="38963" anchor="ctr"/>
          <a:lstStyle/>
          <a:p>
            <a:endParaRPr lang="zh-CN" altLang="en-US"/>
          </a:p>
        </p:txBody>
      </p:sp>
      <p:sp>
        <p:nvSpPr>
          <p:cNvPr id="6" name="Rectangle 39"/>
          <p:cNvSpPr>
            <a:spLocks noChangeArrowheads="1"/>
          </p:cNvSpPr>
          <p:nvPr/>
        </p:nvSpPr>
        <p:spPr bwMode="auto">
          <a:xfrm>
            <a:off x="1098551" y="1903811"/>
            <a:ext cx="6759575" cy="359569"/>
          </a:xfrm>
          <a:prstGeom prst="rect">
            <a:avLst/>
          </a:prstGeom>
          <a:solidFill>
            <a:srgbClr val="FFFF99"/>
          </a:solidFill>
          <a:ln w="25399">
            <a:solidFill>
              <a:schemeClr val="tx1"/>
            </a:solidFill>
            <a:miter lim="800000"/>
            <a:headEnd/>
            <a:tailEnd/>
          </a:ln>
        </p:spPr>
        <p:txBody>
          <a:bodyPr wrap="none" lIns="77925" tIns="38963" rIns="77925" bIns="38963" anchor="ctr"/>
          <a:lstStyle>
            <a:lvl1pPr>
              <a:defRPr sz="4000">
                <a:solidFill>
                  <a:schemeClr val="tx1"/>
                </a:solidFill>
                <a:latin typeface="Arial" charset="0"/>
              </a:defRPr>
            </a:lvl1pPr>
            <a:lvl2pPr marL="742950" indent="-285750">
              <a:defRPr sz="4000">
                <a:solidFill>
                  <a:schemeClr val="tx1"/>
                </a:solidFill>
                <a:latin typeface="Arial" charset="0"/>
              </a:defRPr>
            </a:lvl2pPr>
            <a:lvl3pPr marL="1143000" indent="-228600">
              <a:defRPr sz="4000">
                <a:solidFill>
                  <a:schemeClr val="tx1"/>
                </a:solidFill>
                <a:latin typeface="Arial" charset="0"/>
              </a:defRPr>
            </a:lvl3pPr>
            <a:lvl4pPr marL="1600200" indent="-228600">
              <a:defRPr sz="4000">
                <a:solidFill>
                  <a:schemeClr val="tx1"/>
                </a:solidFill>
                <a:latin typeface="Arial" charset="0"/>
              </a:defRPr>
            </a:lvl4pPr>
            <a:lvl5pPr marL="2057400" indent="-22860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endParaRPr lang="zh-CN" altLang="en-US">
              <a:ea typeface="宋体" charset="-122"/>
            </a:endParaRPr>
          </a:p>
        </p:txBody>
      </p:sp>
      <p:sp>
        <p:nvSpPr>
          <p:cNvPr id="7" name="Line 40"/>
          <p:cNvSpPr>
            <a:spLocks noChangeShapeType="1"/>
          </p:cNvSpPr>
          <p:nvPr/>
        </p:nvSpPr>
        <p:spPr bwMode="auto">
          <a:xfrm>
            <a:off x="2144713" y="1912144"/>
            <a:ext cx="0" cy="358379"/>
          </a:xfrm>
          <a:prstGeom prst="line">
            <a:avLst/>
          </a:prstGeom>
          <a:noFill/>
          <a:ln w="25399">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lIns="77925" tIns="38963" rIns="77925" bIns="38963" anchor="ctr"/>
          <a:lstStyle/>
          <a:p>
            <a:endParaRPr lang="zh-CN" altLang="en-US"/>
          </a:p>
        </p:txBody>
      </p:sp>
      <p:sp>
        <p:nvSpPr>
          <p:cNvPr id="8" name="Line 41"/>
          <p:cNvSpPr>
            <a:spLocks noChangeShapeType="1"/>
          </p:cNvSpPr>
          <p:nvPr/>
        </p:nvSpPr>
        <p:spPr bwMode="auto">
          <a:xfrm>
            <a:off x="6858000" y="1908573"/>
            <a:ext cx="0" cy="358378"/>
          </a:xfrm>
          <a:prstGeom prst="line">
            <a:avLst/>
          </a:prstGeom>
          <a:noFill/>
          <a:ln w="25399">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lIns="77925" tIns="38963" rIns="77925" bIns="38963" anchor="ctr"/>
          <a:lstStyle/>
          <a:p>
            <a:endParaRPr lang="zh-CN" altLang="en-US"/>
          </a:p>
        </p:txBody>
      </p:sp>
      <p:sp>
        <p:nvSpPr>
          <p:cNvPr id="9" name="Rectangle 42"/>
          <p:cNvSpPr>
            <a:spLocks noChangeArrowheads="1"/>
          </p:cNvSpPr>
          <p:nvPr/>
        </p:nvSpPr>
        <p:spPr bwMode="auto">
          <a:xfrm>
            <a:off x="1042989" y="1952626"/>
            <a:ext cx="904182" cy="294678"/>
          </a:xfrm>
          <a:prstGeom prst="rect">
            <a:avLst/>
          </a:prstGeom>
          <a:noFill/>
          <a:ln w="9525">
            <a:noFill/>
            <a:miter lim="800000"/>
            <a:headEnd/>
            <a:tailEnd/>
          </a:ln>
        </p:spPr>
        <p:txBody>
          <a:bodyPr wrap="none" lIns="78466" tIns="39234" rIns="78466" bIns="39234">
            <a:spAutoFit/>
          </a:bodyPr>
          <a:lstStyle/>
          <a:p>
            <a:pPr defTabSz="649376">
              <a:defRPr/>
            </a:pPr>
            <a:r>
              <a:rPr kumimoji="1" lang="en-US" altLang="zh-CN" sz="1400" b="1" dirty="0">
                <a:solidFill>
                  <a:schemeClr val="tx2">
                    <a:lumMod val="60000"/>
                    <a:lumOff val="40000"/>
                  </a:schemeClr>
                </a:solidFill>
                <a:latin typeface="Arial" pitchFamily="34" charset="0"/>
              </a:rPr>
              <a:t>01111110</a:t>
            </a:r>
          </a:p>
        </p:txBody>
      </p:sp>
      <p:sp>
        <p:nvSpPr>
          <p:cNvPr id="10" name="Rectangle 43"/>
          <p:cNvSpPr>
            <a:spLocks noChangeArrowheads="1"/>
          </p:cNvSpPr>
          <p:nvPr/>
        </p:nvSpPr>
        <p:spPr bwMode="auto">
          <a:xfrm>
            <a:off x="2143126" y="1922860"/>
            <a:ext cx="4643438" cy="387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8466" tIns="39234" rIns="78466" bIns="39234">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2000" b="1" dirty="0">
                <a:ea typeface="宋体" charset="-122"/>
              </a:rPr>
              <a:t>0110</a:t>
            </a:r>
            <a:r>
              <a:rPr kumimoji="1" lang="en-US" altLang="zh-CN" sz="2000" b="1" dirty="0">
                <a:solidFill>
                  <a:srgbClr val="FF0000"/>
                </a:solidFill>
                <a:ea typeface="宋体" charset="-122"/>
              </a:rPr>
              <a:t>11111 </a:t>
            </a:r>
            <a:r>
              <a:rPr kumimoji="1" lang="en-US" altLang="zh-CN" sz="2000" b="1" dirty="0" smtClean="0">
                <a:solidFill>
                  <a:srgbClr val="FF0000"/>
                </a:solidFill>
                <a:ea typeface="宋体" charset="-122"/>
              </a:rPr>
              <a:t>   </a:t>
            </a:r>
            <a:r>
              <a:rPr kumimoji="1" lang="en-US" altLang="zh-CN" sz="2000" b="1" dirty="0" smtClean="0">
                <a:ea typeface="宋体" charset="-122"/>
              </a:rPr>
              <a:t>1111111111</a:t>
            </a:r>
            <a:endParaRPr kumimoji="1" lang="en-US" altLang="zh-CN" sz="2000" b="1" dirty="0">
              <a:ea typeface="宋体" charset="-122"/>
            </a:endParaRPr>
          </a:p>
        </p:txBody>
      </p:sp>
      <p:sp>
        <p:nvSpPr>
          <p:cNvPr id="11" name="Rectangle 44"/>
          <p:cNvSpPr>
            <a:spLocks noChangeArrowheads="1"/>
          </p:cNvSpPr>
          <p:nvPr/>
        </p:nvSpPr>
        <p:spPr bwMode="auto">
          <a:xfrm>
            <a:off x="6772276" y="1944292"/>
            <a:ext cx="904182" cy="294678"/>
          </a:xfrm>
          <a:prstGeom prst="rect">
            <a:avLst/>
          </a:prstGeom>
          <a:noFill/>
          <a:ln w="9525">
            <a:noFill/>
            <a:miter lim="800000"/>
            <a:headEnd/>
            <a:tailEnd/>
          </a:ln>
        </p:spPr>
        <p:txBody>
          <a:bodyPr wrap="none" lIns="78466" tIns="39234" rIns="78466" bIns="39234">
            <a:spAutoFit/>
          </a:bodyPr>
          <a:lstStyle/>
          <a:p>
            <a:pPr defTabSz="649376">
              <a:defRPr/>
            </a:pPr>
            <a:r>
              <a:rPr kumimoji="1" lang="en-US" altLang="zh-CN" sz="1400" b="1" dirty="0">
                <a:solidFill>
                  <a:schemeClr val="tx2">
                    <a:lumMod val="60000"/>
                    <a:lumOff val="40000"/>
                  </a:schemeClr>
                </a:solidFill>
                <a:latin typeface="Arial" pitchFamily="34" charset="0"/>
              </a:rPr>
              <a:t>01111110</a:t>
            </a:r>
          </a:p>
        </p:txBody>
      </p:sp>
      <p:sp>
        <p:nvSpPr>
          <p:cNvPr id="12" name="Rectangle 45"/>
          <p:cNvSpPr>
            <a:spLocks noChangeArrowheads="1"/>
          </p:cNvSpPr>
          <p:nvPr/>
        </p:nvSpPr>
        <p:spPr bwMode="auto">
          <a:xfrm>
            <a:off x="6989763" y="1275160"/>
            <a:ext cx="685800" cy="294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8466" tIns="39234" rIns="78466" bIns="39234">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zh-CN" altLang="en-US" sz="1400" b="1">
                <a:ea typeface="宋体" charset="-122"/>
              </a:rPr>
              <a:t>帧尾</a:t>
            </a:r>
            <a:endParaRPr kumimoji="1" lang="zh-CN" altLang="en-US">
              <a:ea typeface="宋体" charset="-122"/>
            </a:endParaRPr>
          </a:p>
        </p:txBody>
      </p:sp>
      <p:sp>
        <p:nvSpPr>
          <p:cNvPr id="13" name="Line 47"/>
          <p:cNvSpPr>
            <a:spLocks noChangeShapeType="1"/>
          </p:cNvSpPr>
          <p:nvPr/>
        </p:nvSpPr>
        <p:spPr bwMode="auto">
          <a:xfrm>
            <a:off x="1103313" y="1688307"/>
            <a:ext cx="0" cy="121444"/>
          </a:xfrm>
          <a:prstGeom prst="line">
            <a:avLst/>
          </a:prstGeom>
          <a:noFill/>
          <a:ln w="12699">
            <a:solidFill>
              <a:srgbClr val="FF9900"/>
            </a:solidFill>
            <a:round/>
            <a:headEnd type="none" w="sm" len="sm"/>
            <a:tailEnd type="none" w="sm" len="sm"/>
          </a:ln>
          <a:extLst>
            <a:ext uri="{909E8E84-426E-40DD-AFC4-6F175D3DCCD1}">
              <a14:hiddenFill xmlns:a14="http://schemas.microsoft.com/office/drawing/2010/main">
                <a:noFill/>
              </a14:hiddenFill>
            </a:ext>
          </a:extLst>
        </p:spPr>
        <p:txBody>
          <a:bodyPr wrap="none" lIns="77925" tIns="38963" rIns="77925" bIns="38963" anchor="ctr"/>
          <a:lstStyle/>
          <a:p>
            <a:endParaRPr lang="zh-CN" altLang="en-US"/>
          </a:p>
        </p:txBody>
      </p:sp>
      <p:sp>
        <p:nvSpPr>
          <p:cNvPr id="14" name="Line 48"/>
          <p:cNvSpPr>
            <a:spLocks noChangeShapeType="1"/>
          </p:cNvSpPr>
          <p:nvPr/>
        </p:nvSpPr>
        <p:spPr bwMode="auto">
          <a:xfrm>
            <a:off x="2139950" y="1677592"/>
            <a:ext cx="0" cy="130969"/>
          </a:xfrm>
          <a:prstGeom prst="line">
            <a:avLst/>
          </a:prstGeom>
          <a:noFill/>
          <a:ln w="12699">
            <a:solidFill>
              <a:srgbClr val="FF9900"/>
            </a:solidFill>
            <a:round/>
            <a:headEnd type="none" w="sm" len="sm"/>
            <a:tailEnd type="none" w="sm" len="sm"/>
          </a:ln>
          <a:extLst>
            <a:ext uri="{909E8E84-426E-40DD-AFC4-6F175D3DCCD1}">
              <a14:hiddenFill xmlns:a14="http://schemas.microsoft.com/office/drawing/2010/main">
                <a:noFill/>
              </a14:hiddenFill>
            </a:ext>
          </a:extLst>
        </p:spPr>
        <p:txBody>
          <a:bodyPr wrap="none" lIns="77925" tIns="38963" rIns="77925" bIns="38963" anchor="ctr"/>
          <a:lstStyle/>
          <a:p>
            <a:endParaRPr lang="zh-CN" altLang="en-US"/>
          </a:p>
        </p:txBody>
      </p:sp>
      <p:sp>
        <p:nvSpPr>
          <p:cNvPr id="15" name="Line 49"/>
          <p:cNvSpPr>
            <a:spLocks noChangeShapeType="1"/>
          </p:cNvSpPr>
          <p:nvPr/>
        </p:nvSpPr>
        <p:spPr bwMode="auto">
          <a:xfrm>
            <a:off x="6864350" y="1687117"/>
            <a:ext cx="0" cy="130969"/>
          </a:xfrm>
          <a:prstGeom prst="line">
            <a:avLst/>
          </a:prstGeom>
          <a:noFill/>
          <a:ln w="12699">
            <a:solidFill>
              <a:srgbClr val="FF9900"/>
            </a:solidFill>
            <a:round/>
            <a:headEnd type="none" w="sm" len="sm"/>
            <a:tailEnd type="none" w="sm" len="sm"/>
          </a:ln>
          <a:extLst>
            <a:ext uri="{909E8E84-426E-40DD-AFC4-6F175D3DCCD1}">
              <a14:hiddenFill xmlns:a14="http://schemas.microsoft.com/office/drawing/2010/main">
                <a:noFill/>
              </a14:hiddenFill>
            </a:ext>
          </a:extLst>
        </p:spPr>
        <p:txBody>
          <a:bodyPr wrap="none" lIns="77925" tIns="38963" rIns="77925" bIns="38963" anchor="ctr"/>
          <a:lstStyle/>
          <a:p>
            <a:endParaRPr lang="zh-CN" altLang="en-US"/>
          </a:p>
        </p:txBody>
      </p:sp>
      <p:sp>
        <p:nvSpPr>
          <p:cNvPr id="16" name="Line 50"/>
          <p:cNvSpPr>
            <a:spLocks noChangeShapeType="1"/>
          </p:cNvSpPr>
          <p:nvPr/>
        </p:nvSpPr>
        <p:spPr bwMode="auto">
          <a:xfrm>
            <a:off x="7832725" y="1694261"/>
            <a:ext cx="0" cy="130969"/>
          </a:xfrm>
          <a:prstGeom prst="line">
            <a:avLst/>
          </a:prstGeom>
          <a:noFill/>
          <a:ln w="12699">
            <a:solidFill>
              <a:srgbClr val="FF9900"/>
            </a:solidFill>
            <a:round/>
            <a:headEnd type="none" w="sm" len="sm"/>
            <a:tailEnd type="none" w="sm" len="sm"/>
          </a:ln>
          <a:extLst>
            <a:ext uri="{909E8E84-426E-40DD-AFC4-6F175D3DCCD1}">
              <a14:hiddenFill xmlns:a14="http://schemas.microsoft.com/office/drawing/2010/main">
                <a:noFill/>
              </a14:hiddenFill>
            </a:ext>
          </a:extLst>
        </p:spPr>
        <p:txBody>
          <a:bodyPr wrap="none" lIns="77925" tIns="38963" rIns="77925" bIns="38963" anchor="ctr"/>
          <a:lstStyle/>
          <a:p>
            <a:endParaRPr lang="zh-CN" altLang="en-US"/>
          </a:p>
        </p:txBody>
      </p:sp>
      <p:sp>
        <p:nvSpPr>
          <p:cNvPr id="17" name="Rectangle 51"/>
          <p:cNvSpPr>
            <a:spLocks noChangeArrowheads="1"/>
          </p:cNvSpPr>
          <p:nvPr/>
        </p:nvSpPr>
        <p:spPr bwMode="auto">
          <a:xfrm>
            <a:off x="4146550" y="1275160"/>
            <a:ext cx="593725" cy="294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8466" tIns="39234" rIns="78466" bIns="39234">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zh-CN" altLang="en-US" sz="1400" b="1">
                <a:ea typeface="宋体" charset="-122"/>
              </a:rPr>
              <a:t>数据</a:t>
            </a:r>
          </a:p>
        </p:txBody>
      </p:sp>
      <p:sp>
        <p:nvSpPr>
          <p:cNvPr id="18" name="Line 55"/>
          <p:cNvSpPr>
            <a:spLocks noChangeShapeType="1"/>
          </p:cNvSpPr>
          <p:nvPr/>
        </p:nvSpPr>
        <p:spPr bwMode="auto">
          <a:xfrm>
            <a:off x="4451350" y="1503761"/>
            <a:ext cx="0" cy="239315"/>
          </a:xfrm>
          <a:prstGeom prst="line">
            <a:avLst/>
          </a:prstGeom>
          <a:noFill/>
          <a:ln w="25399">
            <a:solidFill>
              <a:srgbClr val="99FF33"/>
            </a:solidFill>
            <a:round/>
            <a:headEnd type="none" w="sm" len="sm"/>
            <a:tailEnd type="stealth" w="med" len="med"/>
          </a:ln>
          <a:extLst>
            <a:ext uri="{909E8E84-426E-40DD-AFC4-6F175D3DCCD1}">
              <a14:hiddenFill xmlns:a14="http://schemas.microsoft.com/office/drawing/2010/main">
                <a:noFill/>
              </a14:hiddenFill>
            </a:ext>
          </a:extLst>
        </p:spPr>
        <p:txBody>
          <a:bodyPr wrap="none" lIns="77925" tIns="38963" rIns="77925" bIns="38963" anchor="ctr"/>
          <a:lstStyle/>
          <a:p>
            <a:endParaRPr lang="zh-CN" altLang="en-US"/>
          </a:p>
        </p:txBody>
      </p:sp>
      <p:sp>
        <p:nvSpPr>
          <p:cNvPr id="19" name="Line 56"/>
          <p:cNvSpPr>
            <a:spLocks noChangeShapeType="1"/>
          </p:cNvSpPr>
          <p:nvPr/>
        </p:nvSpPr>
        <p:spPr bwMode="auto">
          <a:xfrm>
            <a:off x="7294563" y="1503761"/>
            <a:ext cx="0" cy="239315"/>
          </a:xfrm>
          <a:prstGeom prst="line">
            <a:avLst/>
          </a:prstGeom>
          <a:noFill/>
          <a:ln w="25399">
            <a:solidFill>
              <a:srgbClr val="99FF33"/>
            </a:solidFill>
            <a:round/>
            <a:headEnd type="none" w="sm" len="sm"/>
            <a:tailEnd type="stealth" w="med" len="med"/>
          </a:ln>
          <a:extLst>
            <a:ext uri="{909E8E84-426E-40DD-AFC4-6F175D3DCCD1}">
              <a14:hiddenFill xmlns:a14="http://schemas.microsoft.com/office/drawing/2010/main">
                <a:noFill/>
              </a14:hiddenFill>
            </a:ext>
          </a:extLst>
        </p:spPr>
        <p:txBody>
          <a:bodyPr wrap="none" lIns="77925" tIns="38963" rIns="77925" bIns="38963" anchor="ctr"/>
          <a:lstStyle/>
          <a:p>
            <a:endParaRPr lang="zh-CN" altLang="en-US"/>
          </a:p>
        </p:txBody>
      </p:sp>
      <p:sp>
        <p:nvSpPr>
          <p:cNvPr id="20" name="Rectangle 51"/>
          <p:cNvSpPr>
            <a:spLocks noChangeArrowheads="1"/>
          </p:cNvSpPr>
          <p:nvPr/>
        </p:nvSpPr>
        <p:spPr bwMode="auto">
          <a:xfrm>
            <a:off x="3347864" y="2732486"/>
            <a:ext cx="593725" cy="69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8466" tIns="39234" rIns="78466" bIns="39234">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b="1" dirty="0">
                <a:solidFill>
                  <a:srgbClr val="FF0000"/>
                </a:solidFill>
                <a:ea typeface="宋体" charset="-122"/>
              </a:rPr>
              <a:t>0</a:t>
            </a:r>
            <a:endParaRPr kumimoji="1" lang="zh-CN" altLang="en-US" b="1" dirty="0">
              <a:solidFill>
                <a:srgbClr val="FF0000"/>
              </a:solidFill>
              <a:ea typeface="宋体" charset="-122"/>
            </a:endParaRPr>
          </a:p>
        </p:txBody>
      </p:sp>
    </p:spTree>
    <p:extLst>
      <p:ext uri="{BB962C8B-B14F-4D97-AF65-F5344CB8AC3E}">
        <p14:creationId xmlns:p14="http://schemas.microsoft.com/office/powerpoint/2010/main" val="3196901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afterEffect">
                                  <p:stCondLst>
                                    <p:cond delay="0"/>
                                  </p:stCondLst>
                                  <p:childTnLst>
                                    <p:animMotion origin="layout" path="M 3.33333E-6 2.09577E-6 L -0.00191 -0.14597 " pathEditMode="relative" rAng="0" ptsTypes="AA">
                                      <p:cBhvr>
                                        <p:cTn id="6" dur="2000" fill="hold"/>
                                        <p:tgtEl>
                                          <p:spTgt spid="20"/>
                                        </p:tgtEl>
                                        <p:attrNameLst>
                                          <p:attrName>ppt_x</p:attrName>
                                          <p:attrName>ppt_y</p:attrName>
                                        </p:attrNameLst>
                                      </p:cBhvr>
                                      <p:rCtr x="-104" y="-731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
          </p:nvPr>
        </p:nvSpPr>
        <p:spPr/>
        <p:txBody>
          <a:bodyPr/>
          <a:lstStyle/>
          <a:p>
            <a:endParaRPr lang="zh-CN" altLang="en-US"/>
          </a:p>
        </p:txBody>
      </p:sp>
      <p:sp>
        <p:nvSpPr>
          <p:cNvPr id="4" name="Rectangle 37"/>
          <p:cNvSpPr>
            <a:spLocks noChangeArrowheads="1"/>
          </p:cNvSpPr>
          <p:nvPr/>
        </p:nvSpPr>
        <p:spPr bwMode="auto">
          <a:xfrm>
            <a:off x="1555751" y="1275160"/>
            <a:ext cx="517537" cy="294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8466" tIns="39234" rIns="78466" bIns="39234">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zh-CN" altLang="en-US" sz="1400" b="1">
                <a:ea typeface="宋体" charset="-122"/>
              </a:rPr>
              <a:t>帧首</a:t>
            </a:r>
          </a:p>
        </p:txBody>
      </p:sp>
      <p:sp>
        <p:nvSpPr>
          <p:cNvPr id="5" name="Line 38"/>
          <p:cNvSpPr>
            <a:spLocks noChangeShapeType="1"/>
          </p:cNvSpPr>
          <p:nvPr/>
        </p:nvSpPr>
        <p:spPr bwMode="auto">
          <a:xfrm>
            <a:off x="1784350" y="1503761"/>
            <a:ext cx="0" cy="239315"/>
          </a:xfrm>
          <a:prstGeom prst="line">
            <a:avLst/>
          </a:prstGeom>
          <a:noFill/>
          <a:ln w="25399">
            <a:solidFill>
              <a:srgbClr val="99FF33"/>
            </a:solidFill>
            <a:round/>
            <a:headEnd type="none" w="sm" len="sm"/>
            <a:tailEnd type="stealth" w="med" len="med"/>
          </a:ln>
          <a:extLst>
            <a:ext uri="{909E8E84-426E-40DD-AFC4-6F175D3DCCD1}">
              <a14:hiddenFill xmlns:a14="http://schemas.microsoft.com/office/drawing/2010/main">
                <a:noFill/>
              </a14:hiddenFill>
            </a:ext>
          </a:extLst>
        </p:spPr>
        <p:txBody>
          <a:bodyPr wrap="none" lIns="77925" tIns="38963" rIns="77925" bIns="38963" anchor="ctr"/>
          <a:lstStyle/>
          <a:p>
            <a:endParaRPr lang="zh-CN" altLang="en-US"/>
          </a:p>
        </p:txBody>
      </p:sp>
      <p:sp>
        <p:nvSpPr>
          <p:cNvPr id="6" name="Rectangle 39"/>
          <p:cNvSpPr>
            <a:spLocks noChangeArrowheads="1"/>
          </p:cNvSpPr>
          <p:nvPr/>
        </p:nvSpPr>
        <p:spPr bwMode="auto">
          <a:xfrm>
            <a:off x="1098551" y="1903811"/>
            <a:ext cx="6759575" cy="359569"/>
          </a:xfrm>
          <a:prstGeom prst="rect">
            <a:avLst/>
          </a:prstGeom>
          <a:solidFill>
            <a:srgbClr val="FFFF99"/>
          </a:solidFill>
          <a:ln w="25399">
            <a:solidFill>
              <a:schemeClr val="tx1"/>
            </a:solidFill>
            <a:miter lim="800000"/>
            <a:headEnd/>
            <a:tailEnd/>
          </a:ln>
        </p:spPr>
        <p:txBody>
          <a:bodyPr wrap="none" lIns="77925" tIns="38963" rIns="77925" bIns="38963" anchor="ctr"/>
          <a:lstStyle>
            <a:lvl1pPr>
              <a:defRPr sz="4000">
                <a:solidFill>
                  <a:schemeClr val="tx1"/>
                </a:solidFill>
                <a:latin typeface="Arial" charset="0"/>
              </a:defRPr>
            </a:lvl1pPr>
            <a:lvl2pPr marL="742950" indent="-285750">
              <a:defRPr sz="4000">
                <a:solidFill>
                  <a:schemeClr val="tx1"/>
                </a:solidFill>
                <a:latin typeface="Arial" charset="0"/>
              </a:defRPr>
            </a:lvl2pPr>
            <a:lvl3pPr marL="1143000" indent="-228600">
              <a:defRPr sz="4000">
                <a:solidFill>
                  <a:schemeClr val="tx1"/>
                </a:solidFill>
                <a:latin typeface="Arial" charset="0"/>
              </a:defRPr>
            </a:lvl3pPr>
            <a:lvl4pPr marL="1600200" indent="-228600">
              <a:defRPr sz="4000">
                <a:solidFill>
                  <a:schemeClr val="tx1"/>
                </a:solidFill>
                <a:latin typeface="Arial" charset="0"/>
              </a:defRPr>
            </a:lvl4pPr>
            <a:lvl5pPr marL="2057400" indent="-22860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endParaRPr lang="zh-CN" altLang="en-US">
              <a:ea typeface="宋体" charset="-122"/>
            </a:endParaRPr>
          </a:p>
        </p:txBody>
      </p:sp>
      <p:sp>
        <p:nvSpPr>
          <p:cNvPr id="7" name="Line 40"/>
          <p:cNvSpPr>
            <a:spLocks noChangeShapeType="1"/>
          </p:cNvSpPr>
          <p:nvPr/>
        </p:nvSpPr>
        <p:spPr bwMode="auto">
          <a:xfrm>
            <a:off x="2144713" y="1912144"/>
            <a:ext cx="0" cy="358379"/>
          </a:xfrm>
          <a:prstGeom prst="line">
            <a:avLst/>
          </a:prstGeom>
          <a:noFill/>
          <a:ln w="25399">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lIns="77925" tIns="38963" rIns="77925" bIns="38963" anchor="ctr"/>
          <a:lstStyle/>
          <a:p>
            <a:endParaRPr lang="zh-CN" altLang="en-US"/>
          </a:p>
        </p:txBody>
      </p:sp>
      <p:sp>
        <p:nvSpPr>
          <p:cNvPr id="8" name="Line 41"/>
          <p:cNvSpPr>
            <a:spLocks noChangeShapeType="1"/>
          </p:cNvSpPr>
          <p:nvPr/>
        </p:nvSpPr>
        <p:spPr bwMode="auto">
          <a:xfrm>
            <a:off x="6858000" y="1908573"/>
            <a:ext cx="0" cy="358378"/>
          </a:xfrm>
          <a:prstGeom prst="line">
            <a:avLst/>
          </a:prstGeom>
          <a:noFill/>
          <a:ln w="25399">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lIns="77925" tIns="38963" rIns="77925" bIns="38963" anchor="ctr"/>
          <a:lstStyle/>
          <a:p>
            <a:endParaRPr lang="zh-CN" altLang="en-US"/>
          </a:p>
        </p:txBody>
      </p:sp>
      <p:sp>
        <p:nvSpPr>
          <p:cNvPr id="9" name="Rectangle 42"/>
          <p:cNvSpPr>
            <a:spLocks noChangeArrowheads="1"/>
          </p:cNvSpPr>
          <p:nvPr/>
        </p:nvSpPr>
        <p:spPr bwMode="auto">
          <a:xfrm>
            <a:off x="1042989" y="1952626"/>
            <a:ext cx="904182" cy="294678"/>
          </a:xfrm>
          <a:prstGeom prst="rect">
            <a:avLst/>
          </a:prstGeom>
          <a:noFill/>
          <a:ln w="9525">
            <a:noFill/>
            <a:miter lim="800000"/>
            <a:headEnd/>
            <a:tailEnd/>
          </a:ln>
        </p:spPr>
        <p:txBody>
          <a:bodyPr wrap="none" lIns="78466" tIns="39234" rIns="78466" bIns="39234">
            <a:spAutoFit/>
          </a:bodyPr>
          <a:lstStyle/>
          <a:p>
            <a:pPr defTabSz="649376">
              <a:defRPr/>
            </a:pPr>
            <a:r>
              <a:rPr kumimoji="1" lang="en-US" altLang="zh-CN" sz="1400" b="1" dirty="0">
                <a:solidFill>
                  <a:schemeClr val="tx2">
                    <a:lumMod val="60000"/>
                    <a:lumOff val="40000"/>
                  </a:schemeClr>
                </a:solidFill>
                <a:latin typeface="Arial" pitchFamily="34" charset="0"/>
              </a:rPr>
              <a:t>01111110</a:t>
            </a:r>
          </a:p>
        </p:txBody>
      </p:sp>
      <p:sp>
        <p:nvSpPr>
          <p:cNvPr id="10" name="Rectangle 43"/>
          <p:cNvSpPr>
            <a:spLocks noChangeArrowheads="1"/>
          </p:cNvSpPr>
          <p:nvPr/>
        </p:nvSpPr>
        <p:spPr bwMode="auto">
          <a:xfrm>
            <a:off x="2143126" y="1922860"/>
            <a:ext cx="4643438" cy="387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8466" tIns="39234" rIns="78466" bIns="39234">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2000" b="1" dirty="0">
                <a:ea typeface="宋体" charset="-122"/>
              </a:rPr>
              <a:t>0110</a:t>
            </a:r>
            <a:r>
              <a:rPr kumimoji="1" lang="en-US" altLang="zh-CN" sz="2000" b="1" dirty="0">
                <a:solidFill>
                  <a:srgbClr val="FF0000"/>
                </a:solidFill>
                <a:ea typeface="宋体" charset="-122"/>
              </a:rPr>
              <a:t>111110</a:t>
            </a:r>
            <a:r>
              <a:rPr kumimoji="1" lang="en-US" altLang="zh-CN" sz="2000" b="1" dirty="0">
                <a:solidFill>
                  <a:srgbClr val="00FFCC"/>
                </a:solidFill>
                <a:ea typeface="宋体" charset="-122"/>
              </a:rPr>
              <a:t>11111</a:t>
            </a:r>
            <a:r>
              <a:rPr kumimoji="1" lang="en-US" altLang="zh-CN" sz="2000" b="1" dirty="0">
                <a:ea typeface="宋体" charset="-122"/>
              </a:rPr>
              <a:t>11111</a:t>
            </a:r>
          </a:p>
        </p:txBody>
      </p:sp>
      <p:sp>
        <p:nvSpPr>
          <p:cNvPr id="11" name="Rectangle 44"/>
          <p:cNvSpPr>
            <a:spLocks noChangeArrowheads="1"/>
          </p:cNvSpPr>
          <p:nvPr/>
        </p:nvSpPr>
        <p:spPr bwMode="auto">
          <a:xfrm>
            <a:off x="6772276" y="1944292"/>
            <a:ext cx="904182" cy="294678"/>
          </a:xfrm>
          <a:prstGeom prst="rect">
            <a:avLst/>
          </a:prstGeom>
          <a:noFill/>
          <a:ln w="9525">
            <a:noFill/>
            <a:miter lim="800000"/>
            <a:headEnd/>
            <a:tailEnd/>
          </a:ln>
        </p:spPr>
        <p:txBody>
          <a:bodyPr wrap="none" lIns="78466" tIns="39234" rIns="78466" bIns="39234">
            <a:spAutoFit/>
          </a:bodyPr>
          <a:lstStyle/>
          <a:p>
            <a:pPr defTabSz="649376">
              <a:defRPr/>
            </a:pPr>
            <a:r>
              <a:rPr kumimoji="1" lang="en-US" altLang="zh-CN" sz="1400" b="1" dirty="0">
                <a:solidFill>
                  <a:schemeClr val="tx2">
                    <a:lumMod val="60000"/>
                    <a:lumOff val="40000"/>
                  </a:schemeClr>
                </a:solidFill>
                <a:latin typeface="Arial" pitchFamily="34" charset="0"/>
              </a:rPr>
              <a:t>01111110</a:t>
            </a:r>
          </a:p>
        </p:txBody>
      </p:sp>
      <p:sp>
        <p:nvSpPr>
          <p:cNvPr id="12" name="Rectangle 45"/>
          <p:cNvSpPr>
            <a:spLocks noChangeArrowheads="1"/>
          </p:cNvSpPr>
          <p:nvPr/>
        </p:nvSpPr>
        <p:spPr bwMode="auto">
          <a:xfrm>
            <a:off x="6989763" y="1275160"/>
            <a:ext cx="685800" cy="294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8466" tIns="39234" rIns="78466" bIns="39234">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zh-CN" altLang="en-US" sz="1400" b="1">
                <a:ea typeface="宋体" charset="-122"/>
              </a:rPr>
              <a:t>帧尾</a:t>
            </a:r>
            <a:endParaRPr kumimoji="1" lang="zh-CN" altLang="en-US">
              <a:ea typeface="宋体" charset="-122"/>
            </a:endParaRPr>
          </a:p>
        </p:txBody>
      </p:sp>
      <p:sp>
        <p:nvSpPr>
          <p:cNvPr id="13" name="Line 47"/>
          <p:cNvSpPr>
            <a:spLocks noChangeShapeType="1"/>
          </p:cNvSpPr>
          <p:nvPr/>
        </p:nvSpPr>
        <p:spPr bwMode="auto">
          <a:xfrm>
            <a:off x="1103313" y="1688307"/>
            <a:ext cx="0" cy="121444"/>
          </a:xfrm>
          <a:prstGeom prst="line">
            <a:avLst/>
          </a:prstGeom>
          <a:noFill/>
          <a:ln w="12699">
            <a:solidFill>
              <a:srgbClr val="FF9900"/>
            </a:solidFill>
            <a:round/>
            <a:headEnd type="none" w="sm" len="sm"/>
            <a:tailEnd type="none" w="sm" len="sm"/>
          </a:ln>
          <a:extLst>
            <a:ext uri="{909E8E84-426E-40DD-AFC4-6F175D3DCCD1}">
              <a14:hiddenFill xmlns:a14="http://schemas.microsoft.com/office/drawing/2010/main">
                <a:noFill/>
              </a14:hiddenFill>
            </a:ext>
          </a:extLst>
        </p:spPr>
        <p:txBody>
          <a:bodyPr wrap="none" lIns="77925" tIns="38963" rIns="77925" bIns="38963" anchor="ctr"/>
          <a:lstStyle/>
          <a:p>
            <a:endParaRPr lang="zh-CN" altLang="en-US"/>
          </a:p>
        </p:txBody>
      </p:sp>
      <p:sp>
        <p:nvSpPr>
          <p:cNvPr id="14" name="Line 48"/>
          <p:cNvSpPr>
            <a:spLocks noChangeShapeType="1"/>
          </p:cNvSpPr>
          <p:nvPr/>
        </p:nvSpPr>
        <p:spPr bwMode="auto">
          <a:xfrm>
            <a:off x="2139950" y="1677592"/>
            <a:ext cx="0" cy="130969"/>
          </a:xfrm>
          <a:prstGeom prst="line">
            <a:avLst/>
          </a:prstGeom>
          <a:noFill/>
          <a:ln w="12699">
            <a:solidFill>
              <a:srgbClr val="FF9900"/>
            </a:solidFill>
            <a:round/>
            <a:headEnd type="none" w="sm" len="sm"/>
            <a:tailEnd type="none" w="sm" len="sm"/>
          </a:ln>
          <a:extLst>
            <a:ext uri="{909E8E84-426E-40DD-AFC4-6F175D3DCCD1}">
              <a14:hiddenFill xmlns:a14="http://schemas.microsoft.com/office/drawing/2010/main">
                <a:noFill/>
              </a14:hiddenFill>
            </a:ext>
          </a:extLst>
        </p:spPr>
        <p:txBody>
          <a:bodyPr wrap="none" lIns="77925" tIns="38963" rIns="77925" bIns="38963" anchor="ctr"/>
          <a:lstStyle/>
          <a:p>
            <a:endParaRPr lang="zh-CN" altLang="en-US"/>
          </a:p>
        </p:txBody>
      </p:sp>
      <p:sp>
        <p:nvSpPr>
          <p:cNvPr id="15" name="Line 49"/>
          <p:cNvSpPr>
            <a:spLocks noChangeShapeType="1"/>
          </p:cNvSpPr>
          <p:nvPr/>
        </p:nvSpPr>
        <p:spPr bwMode="auto">
          <a:xfrm>
            <a:off x="6864350" y="1687117"/>
            <a:ext cx="0" cy="130969"/>
          </a:xfrm>
          <a:prstGeom prst="line">
            <a:avLst/>
          </a:prstGeom>
          <a:noFill/>
          <a:ln w="12699">
            <a:solidFill>
              <a:srgbClr val="FF9900"/>
            </a:solidFill>
            <a:round/>
            <a:headEnd type="none" w="sm" len="sm"/>
            <a:tailEnd type="none" w="sm" len="sm"/>
          </a:ln>
          <a:extLst>
            <a:ext uri="{909E8E84-426E-40DD-AFC4-6F175D3DCCD1}">
              <a14:hiddenFill xmlns:a14="http://schemas.microsoft.com/office/drawing/2010/main">
                <a:noFill/>
              </a14:hiddenFill>
            </a:ext>
          </a:extLst>
        </p:spPr>
        <p:txBody>
          <a:bodyPr wrap="none" lIns="77925" tIns="38963" rIns="77925" bIns="38963" anchor="ctr"/>
          <a:lstStyle/>
          <a:p>
            <a:endParaRPr lang="zh-CN" altLang="en-US"/>
          </a:p>
        </p:txBody>
      </p:sp>
      <p:sp>
        <p:nvSpPr>
          <p:cNvPr id="16" name="Line 50"/>
          <p:cNvSpPr>
            <a:spLocks noChangeShapeType="1"/>
          </p:cNvSpPr>
          <p:nvPr/>
        </p:nvSpPr>
        <p:spPr bwMode="auto">
          <a:xfrm>
            <a:off x="7832725" y="1694261"/>
            <a:ext cx="0" cy="130969"/>
          </a:xfrm>
          <a:prstGeom prst="line">
            <a:avLst/>
          </a:prstGeom>
          <a:noFill/>
          <a:ln w="12699">
            <a:solidFill>
              <a:srgbClr val="FF9900"/>
            </a:solidFill>
            <a:round/>
            <a:headEnd type="none" w="sm" len="sm"/>
            <a:tailEnd type="none" w="sm" len="sm"/>
          </a:ln>
          <a:extLst>
            <a:ext uri="{909E8E84-426E-40DD-AFC4-6F175D3DCCD1}">
              <a14:hiddenFill xmlns:a14="http://schemas.microsoft.com/office/drawing/2010/main">
                <a:noFill/>
              </a14:hiddenFill>
            </a:ext>
          </a:extLst>
        </p:spPr>
        <p:txBody>
          <a:bodyPr wrap="none" lIns="77925" tIns="38963" rIns="77925" bIns="38963" anchor="ctr"/>
          <a:lstStyle/>
          <a:p>
            <a:endParaRPr lang="zh-CN" altLang="en-US"/>
          </a:p>
        </p:txBody>
      </p:sp>
      <p:sp>
        <p:nvSpPr>
          <p:cNvPr id="17" name="Rectangle 51"/>
          <p:cNvSpPr>
            <a:spLocks noChangeArrowheads="1"/>
          </p:cNvSpPr>
          <p:nvPr/>
        </p:nvSpPr>
        <p:spPr bwMode="auto">
          <a:xfrm>
            <a:off x="4146550" y="1275160"/>
            <a:ext cx="593725" cy="294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8466" tIns="39234" rIns="78466" bIns="39234">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zh-CN" altLang="en-US" sz="1400" b="1">
                <a:ea typeface="宋体" charset="-122"/>
              </a:rPr>
              <a:t>数据</a:t>
            </a:r>
          </a:p>
        </p:txBody>
      </p:sp>
      <p:sp>
        <p:nvSpPr>
          <p:cNvPr id="18" name="Line 55"/>
          <p:cNvSpPr>
            <a:spLocks noChangeShapeType="1"/>
          </p:cNvSpPr>
          <p:nvPr/>
        </p:nvSpPr>
        <p:spPr bwMode="auto">
          <a:xfrm>
            <a:off x="4451350" y="1503761"/>
            <a:ext cx="0" cy="239315"/>
          </a:xfrm>
          <a:prstGeom prst="line">
            <a:avLst/>
          </a:prstGeom>
          <a:noFill/>
          <a:ln w="25399">
            <a:solidFill>
              <a:srgbClr val="99FF33"/>
            </a:solidFill>
            <a:round/>
            <a:headEnd type="none" w="sm" len="sm"/>
            <a:tailEnd type="stealth" w="med" len="med"/>
          </a:ln>
          <a:extLst>
            <a:ext uri="{909E8E84-426E-40DD-AFC4-6F175D3DCCD1}">
              <a14:hiddenFill xmlns:a14="http://schemas.microsoft.com/office/drawing/2010/main">
                <a:noFill/>
              </a14:hiddenFill>
            </a:ext>
          </a:extLst>
        </p:spPr>
        <p:txBody>
          <a:bodyPr wrap="none" lIns="77925" tIns="38963" rIns="77925" bIns="38963" anchor="ctr"/>
          <a:lstStyle/>
          <a:p>
            <a:endParaRPr lang="zh-CN" altLang="en-US"/>
          </a:p>
        </p:txBody>
      </p:sp>
      <p:sp>
        <p:nvSpPr>
          <p:cNvPr id="19" name="Line 56"/>
          <p:cNvSpPr>
            <a:spLocks noChangeShapeType="1"/>
          </p:cNvSpPr>
          <p:nvPr/>
        </p:nvSpPr>
        <p:spPr bwMode="auto">
          <a:xfrm>
            <a:off x="7294563" y="1503761"/>
            <a:ext cx="0" cy="239315"/>
          </a:xfrm>
          <a:prstGeom prst="line">
            <a:avLst/>
          </a:prstGeom>
          <a:noFill/>
          <a:ln w="25399">
            <a:solidFill>
              <a:srgbClr val="99FF33"/>
            </a:solidFill>
            <a:round/>
            <a:headEnd type="none" w="sm" len="sm"/>
            <a:tailEnd type="stealth" w="med" len="med"/>
          </a:ln>
          <a:extLst>
            <a:ext uri="{909E8E84-426E-40DD-AFC4-6F175D3DCCD1}">
              <a14:hiddenFill xmlns:a14="http://schemas.microsoft.com/office/drawing/2010/main">
                <a:noFill/>
              </a14:hiddenFill>
            </a:ext>
          </a:extLst>
        </p:spPr>
        <p:txBody>
          <a:bodyPr wrap="none" lIns="77925" tIns="38963" rIns="77925" bIns="38963" anchor="ctr"/>
          <a:lstStyle/>
          <a:p>
            <a:endParaRPr lang="zh-CN" altLang="en-US"/>
          </a:p>
        </p:txBody>
      </p:sp>
    </p:spTree>
    <p:extLst>
      <p:ext uri="{BB962C8B-B14F-4D97-AF65-F5344CB8AC3E}">
        <p14:creationId xmlns:p14="http://schemas.microsoft.com/office/powerpoint/2010/main" val="293294136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
          </p:nvPr>
        </p:nvSpPr>
        <p:spPr/>
        <p:txBody>
          <a:bodyPr/>
          <a:lstStyle/>
          <a:p>
            <a:endParaRPr lang="zh-CN" altLang="en-US"/>
          </a:p>
        </p:txBody>
      </p:sp>
      <p:sp>
        <p:nvSpPr>
          <p:cNvPr id="4" name="Rectangle 37"/>
          <p:cNvSpPr>
            <a:spLocks noChangeArrowheads="1"/>
          </p:cNvSpPr>
          <p:nvPr/>
        </p:nvSpPr>
        <p:spPr bwMode="auto">
          <a:xfrm>
            <a:off x="1555751" y="1275160"/>
            <a:ext cx="517537" cy="294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8466" tIns="39234" rIns="78466" bIns="39234">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zh-CN" altLang="en-US" sz="1400" b="1">
                <a:ea typeface="宋体" charset="-122"/>
              </a:rPr>
              <a:t>帧首</a:t>
            </a:r>
          </a:p>
        </p:txBody>
      </p:sp>
      <p:sp>
        <p:nvSpPr>
          <p:cNvPr id="5" name="Line 38"/>
          <p:cNvSpPr>
            <a:spLocks noChangeShapeType="1"/>
          </p:cNvSpPr>
          <p:nvPr/>
        </p:nvSpPr>
        <p:spPr bwMode="auto">
          <a:xfrm>
            <a:off x="1784350" y="1503761"/>
            <a:ext cx="0" cy="239315"/>
          </a:xfrm>
          <a:prstGeom prst="line">
            <a:avLst/>
          </a:prstGeom>
          <a:noFill/>
          <a:ln w="25399">
            <a:solidFill>
              <a:srgbClr val="99FF33"/>
            </a:solidFill>
            <a:round/>
            <a:headEnd type="none" w="sm" len="sm"/>
            <a:tailEnd type="stealth" w="med" len="med"/>
          </a:ln>
          <a:extLst>
            <a:ext uri="{909E8E84-426E-40DD-AFC4-6F175D3DCCD1}">
              <a14:hiddenFill xmlns:a14="http://schemas.microsoft.com/office/drawing/2010/main">
                <a:noFill/>
              </a14:hiddenFill>
            </a:ext>
          </a:extLst>
        </p:spPr>
        <p:txBody>
          <a:bodyPr wrap="none" lIns="77925" tIns="38963" rIns="77925" bIns="38963" anchor="ctr"/>
          <a:lstStyle/>
          <a:p>
            <a:endParaRPr lang="zh-CN" altLang="en-US"/>
          </a:p>
        </p:txBody>
      </p:sp>
      <p:sp>
        <p:nvSpPr>
          <p:cNvPr id="6" name="Rectangle 39"/>
          <p:cNvSpPr>
            <a:spLocks noChangeArrowheads="1"/>
          </p:cNvSpPr>
          <p:nvPr/>
        </p:nvSpPr>
        <p:spPr bwMode="auto">
          <a:xfrm>
            <a:off x="1098551" y="1903811"/>
            <a:ext cx="6759575" cy="359569"/>
          </a:xfrm>
          <a:prstGeom prst="rect">
            <a:avLst/>
          </a:prstGeom>
          <a:solidFill>
            <a:srgbClr val="FFFF99"/>
          </a:solidFill>
          <a:ln w="25399">
            <a:solidFill>
              <a:schemeClr val="tx1"/>
            </a:solidFill>
            <a:miter lim="800000"/>
            <a:headEnd/>
            <a:tailEnd/>
          </a:ln>
        </p:spPr>
        <p:txBody>
          <a:bodyPr wrap="none" lIns="77925" tIns="38963" rIns="77925" bIns="38963" anchor="ctr"/>
          <a:lstStyle>
            <a:lvl1pPr>
              <a:defRPr sz="4000">
                <a:solidFill>
                  <a:schemeClr val="tx1"/>
                </a:solidFill>
                <a:latin typeface="Arial" charset="0"/>
              </a:defRPr>
            </a:lvl1pPr>
            <a:lvl2pPr marL="742950" indent="-285750">
              <a:defRPr sz="4000">
                <a:solidFill>
                  <a:schemeClr val="tx1"/>
                </a:solidFill>
                <a:latin typeface="Arial" charset="0"/>
              </a:defRPr>
            </a:lvl2pPr>
            <a:lvl3pPr marL="1143000" indent="-228600">
              <a:defRPr sz="4000">
                <a:solidFill>
                  <a:schemeClr val="tx1"/>
                </a:solidFill>
                <a:latin typeface="Arial" charset="0"/>
              </a:defRPr>
            </a:lvl3pPr>
            <a:lvl4pPr marL="1600200" indent="-228600">
              <a:defRPr sz="4000">
                <a:solidFill>
                  <a:schemeClr val="tx1"/>
                </a:solidFill>
                <a:latin typeface="Arial" charset="0"/>
              </a:defRPr>
            </a:lvl4pPr>
            <a:lvl5pPr marL="2057400" indent="-22860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endParaRPr lang="zh-CN" altLang="en-US">
              <a:ea typeface="宋体" charset="-122"/>
            </a:endParaRPr>
          </a:p>
        </p:txBody>
      </p:sp>
      <p:sp>
        <p:nvSpPr>
          <p:cNvPr id="7" name="Line 40"/>
          <p:cNvSpPr>
            <a:spLocks noChangeShapeType="1"/>
          </p:cNvSpPr>
          <p:nvPr/>
        </p:nvSpPr>
        <p:spPr bwMode="auto">
          <a:xfrm>
            <a:off x="2144713" y="1912144"/>
            <a:ext cx="0" cy="358379"/>
          </a:xfrm>
          <a:prstGeom prst="line">
            <a:avLst/>
          </a:prstGeom>
          <a:noFill/>
          <a:ln w="25399">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lIns="77925" tIns="38963" rIns="77925" bIns="38963" anchor="ctr"/>
          <a:lstStyle/>
          <a:p>
            <a:endParaRPr lang="zh-CN" altLang="en-US"/>
          </a:p>
        </p:txBody>
      </p:sp>
      <p:sp>
        <p:nvSpPr>
          <p:cNvPr id="8" name="Line 41"/>
          <p:cNvSpPr>
            <a:spLocks noChangeShapeType="1"/>
          </p:cNvSpPr>
          <p:nvPr/>
        </p:nvSpPr>
        <p:spPr bwMode="auto">
          <a:xfrm>
            <a:off x="6858000" y="1908573"/>
            <a:ext cx="0" cy="358378"/>
          </a:xfrm>
          <a:prstGeom prst="line">
            <a:avLst/>
          </a:prstGeom>
          <a:noFill/>
          <a:ln w="25399">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lIns="77925" tIns="38963" rIns="77925" bIns="38963" anchor="ctr"/>
          <a:lstStyle/>
          <a:p>
            <a:endParaRPr lang="zh-CN" altLang="en-US"/>
          </a:p>
        </p:txBody>
      </p:sp>
      <p:sp>
        <p:nvSpPr>
          <p:cNvPr id="9" name="Rectangle 42"/>
          <p:cNvSpPr>
            <a:spLocks noChangeArrowheads="1"/>
          </p:cNvSpPr>
          <p:nvPr/>
        </p:nvSpPr>
        <p:spPr bwMode="auto">
          <a:xfrm>
            <a:off x="1042989" y="1952626"/>
            <a:ext cx="904182" cy="294678"/>
          </a:xfrm>
          <a:prstGeom prst="rect">
            <a:avLst/>
          </a:prstGeom>
          <a:noFill/>
          <a:ln w="9525">
            <a:noFill/>
            <a:miter lim="800000"/>
            <a:headEnd/>
            <a:tailEnd/>
          </a:ln>
        </p:spPr>
        <p:txBody>
          <a:bodyPr wrap="none" lIns="78466" tIns="39234" rIns="78466" bIns="39234">
            <a:spAutoFit/>
          </a:bodyPr>
          <a:lstStyle/>
          <a:p>
            <a:pPr defTabSz="649376">
              <a:defRPr/>
            </a:pPr>
            <a:r>
              <a:rPr kumimoji="1" lang="en-US" altLang="zh-CN" sz="1400" b="1" dirty="0">
                <a:solidFill>
                  <a:schemeClr val="tx2">
                    <a:lumMod val="60000"/>
                    <a:lumOff val="40000"/>
                  </a:schemeClr>
                </a:solidFill>
                <a:latin typeface="Arial" pitchFamily="34" charset="0"/>
              </a:rPr>
              <a:t>01111110</a:t>
            </a:r>
          </a:p>
        </p:txBody>
      </p:sp>
      <p:sp>
        <p:nvSpPr>
          <p:cNvPr id="10" name="Rectangle 43"/>
          <p:cNvSpPr>
            <a:spLocks noChangeArrowheads="1"/>
          </p:cNvSpPr>
          <p:nvPr/>
        </p:nvSpPr>
        <p:spPr bwMode="auto">
          <a:xfrm>
            <a:off x="2143126" y="1922860"/>
            <a:ext cx="4643438" cy="387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8466" tIns="39234" rIns="78466" bIns="39234">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2000" b="1" dirty="0">
                <a:ea typeface="宋体" charset="-122"/>
              </a:rPr>
              <a:t>0110</a:t>
            </a:r>
            <a:r>
              <a:rPr kumimoji="1" lang="en-US" altLang="zh-CN" sz="2000" b="1" dirty="0">
                <a:solidFill>
                  <a:srgbClr val="FF0000"/>
                </a:solidFill>
                <a:ea typeface="宋体" charset="-122"/>
              </a:rPr>
              <a:t>111110</a:t>
            </a:r>
            <a:r>
              <a:rPr kumimoji="1" lang="en-US" altLang="zh-CN" sz="2000" b="1" dirty="0">
                <a:solidFill>
                  <a:srgbClr val="00FFCC"/>
                </a:solidFill>
                <a:ea typeface="宋体" charset="-122"/>
              </a:rPr>
              <a:t>11111 </a:t>
            </a:r>
            <a:r>
              <a:rPr kumimoji="1" lang="en-US" altLang="zh-CN" sz="2000" b="1" dirty="0" smtClean="0">
                <a:solidFill>
                  <a:srgbClr val="00FFCC"/>
                </a:solidFill>
                <a:ea typeface="宋体" charset="-122"/>
              </a:rPr>
              <a:t>   </a:t>
            </a:r>
            <a:r>
              <a:rPr kumimoji="1" lang="en-US" altLang="zh-CN" sz="2000" b="1" dirty="0">
                <a:ea typeface="宋体" charset="-122"/>
              </a:rPr>
              <a:t>11111</a:t>
            </a:r>
          </a:p>
        </p:txBody>
      </p:sp>
      <p:sp>
        <p:nvSpPr>
          <p:cNvPr id="11" name="Rectangle 44"/>
          <p:cNvSpPr>
            <a:spLocks noChangeArrowheads="1"/>
          </p:cNvSpPr>
          <p:nvPr/>
        </p:nvSpPr>
        <p:spPr bwMode="auto">
          <a:xfrm>
            <a:off x="6772276" y="1944292"/>
            <a:ext cx="904182" cy="294678"/>
          </a:xfrm>
          <a:prstGeom prst="rect">
            <a:avLst/>
          </a:prstGeom>
          <a:noFill/>
          <a:ln w="9525">
            <a:noFill/>
            <a:miter lim="800000"/>
            <a:headEnd/>
            <a:tailEnd/>
          </a:ln>
        </p:spPr>
        <p:txBody>
          <a:bodyPr wrap="none" lIns="78466" tIns="39234" rIns="78466" bIns="39234">
            <a:spAutoFit/>
          </a:bodyPr>
          <a:lstStyle/>
          <a:p>
            <a:pPr defTabSz="649376">
              <a:defRPr/>
            </a:pPr>
            <a:r>
              <a:rPr kumimoji="1" lang="en-US" altLang="zh-CN" sz="1400" b="1" dirty="0">
                <a:solidFill>
                  <a:schemeClr val="tx2">
                    <a:lumMod val="60000"/>
                    <a:lumOff val="40000"/>
                  </a:schemeClr>
                </a:solidFill>
                <a:latin typeface="Arial" pitchFamily="34" charset="0"/>
              </a:rPr>
              <a:t>01111110</a:t>
            </a:r>
          </a:p>
        </p:txBody>
      </p:sp>
      <p:sp>
        <p:nvSpPr>
          <p:cNvPr id="12" name="Rectangle 45"/>
          <p:cNvSpPr>
            <a:spLocks noChangeArrowheads="1"/>
          </p:cNvSpPr>
          <p:nvPr/>
        </p:nvSpPr>
        <p:spPr bwMode="auto">
          <a:xfrm>
            <a:off x="6989763" y="1275160"/>
            <a:ext cx="685800" cy="294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8466" tIns="39234" rIns="78466" bIns="39234">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zh-CN" altLang="en-US" sz="1400" b="1">
                <a:ea typeface="宋体" charset="-122"/>
              </a:rPr>
              <a:t>帧尾</a:t>
            </a:r>
            <a:endParaRPr kumimoji="1" lang="zh-CN" altLang="en-US">
              <a:ea typeface="宋体" charset="-122"/>
            </a:endParaRPr>
          </a:p>
        </p:txBody>
      </p:sp>
      <p:sp>
        <p:nvSpPr>
          <p:cNvPr id="13" name="Line 47"/>
          <p:cNvSpPr>
            <a:spLocks noChangeShapeType="1"/>
          </p:cNvSpPr>
          <p:nvPr/>
        </p:nvSpPr>
        <p:spPr bwMode="auto">
          <a:xfrm>
            <a:off x="1103313" y="1688307"/>
            <a:ext cx="0" cy="121444"/>
          </a:xfrm>
          <a:prstGeom prst="line">
            <a:avLst/>
          </a:prstGeom>
          <a:noFill/>
          <a:ln w="12699">
            <a:solidFill>
              <a:srgbClr val="FF9900"/>
            </a:solidFill>
            <a:round/>
            <a:headEnd type="none" w="sm" len="sm"/>
            <a:tailEnd type="none" w="sm" len="sm"/>
          </a:ln>
          <a:extLst>
            <a:ext uri="{909E8E84-426E-40DD-AFC4-6F175D3DCCD1}">
              <a14:hiddenFill xmlns:a14="http://schemas.microsoft.com/office/drawing/2010/main">
                <a:noFill/>
              </a14:hiddenFill>
            </a:ext>
          </a:extLst>
        </p:spPr>
        <p:txBody>
          <a:bodyPr wrap="none" lIns="77925" tIns="38963" rIns="77925" bIns="38963" anchor="ctr"/>
          <a:lstStyle/>
          <a:p>
            <a:endParaRPr lang="zh-CN" altLang="en-US"/>
          </a:p>
        </p:txBody>
      </p:sp>
      <p:sp>
        <p:nvSpPr>
          <p:cNvPr id="14" name="Line 48"/>
          <p:cNvSpPr>
            <a:spLocks noChangeShapeType="1"/>
          </p:cNvSpPr>
          <p:nvPr/>
        </p:nvSpPr>
        <p:spPr bwMode="auto">
          <a:xfrm>
            <a:off x="2139950" y="1677592"/>
            <a:ext cx="0" cy="130969"/>
          </a:xfrm>
          <a:prstGeom prst="line">
            <a:avLst/>
          </a:prstGeom>
          <a:noFill/>
          <a:ln w="12699">
            <a:solidFill>
              <a:srgbClr val="FF9900"/>
            </a:solidFill>
            <a:round/>
            <a:headEnd type="none" w="sm" len="sm"/>
            <a:tailEnd type="none" w="sm" len="sm"/>
          </a:ln>
          <a:extLst>
            <a:ext uri="{909E8E84-426E-40DD-AFC4-6F175D3DCCD1}">
              <a14:hiddenFill xmlns:a14="http://schemas.microsoft.com/office/drawing/2010/main">
                <a:noFill/>
              </a14:hiddenFill>
            </a:ext>
          </a:extLst>
        </p:spPr>
        <p:txBody>
          <a:bodyPr wrap="none" lIns="77925" tIns="38963" rIns="77925" bIns="38963" anchor="ctr"/>
          <a:lstStyle/>
          <a:p>
            <a:endParaRPr lang="zh-CN" altLang="en-US"/>
          </a:p>
        </p:txBody>
      </p:sp>
      <p:sp>
        <p:nvSpPr>
          <p:cNvPr id="15" name="Line 49"/>
          <p:cNvSpPr>
            <a:spLocks noChangeShapeType="1"/>
          </p:cNvSpPr>
          <p:nvPr/>
        </p:nvSpPr>
        <p:spPr bwMode="auto">
          <a:xfrm>
            <a:off x="6864350" y="1687117"/>
            <a:ext cx="0" cy="130969"/>
          </a:xfrm>
          <a:prstGeom prst="line">
            <a:avLst/>
          </a:prstGeom>
          <a:noFill/>
          <a:ln w="12699">
            <a:solidFill>
              <a:srgbClr val="FF9900"/>
            </a:solidFill>
            <a:round/>
            <a:headEnd type="none" w="sm" len="sm"/>
            <a:tailEnd type="none" w="sm" len="sm"/>
          </a:ln>
          <a:extLst>
            <a:ext uri="{909E8E84-426E-40DD-AFC4-6F175D3DCCD1}">
              <a14:hiddenFill xmlns:a14="http://schemas.microsoft.com/office/drawing/2010/main">
                <a:noFill/>
              </a14:hiddenFill>
            </a:ext>
          </a:extLst>
        </p:spPr>
        <p:txBody>
          <a:bodyPr wrap="none" lIns="77925" tIns="38963" rIns="77925" bIns="38963" anchor="ctr"/>
          <a:lstStyle/>
          <a:p>
            <a:endParaRPr lang="zh-CN" altLang="en-US"/>
          </a:p>
        </p:txBody>
      </p:sp>
      <p:sp>
        <p:nvSpPr>
          <p:cNvPr id="16" name="Line 50"/>
          <p:cNvSpPr>
            <a:spLocks noChangeShapeType="1"/>
          </p:cNvSpPr>
          <p:nvPr/>
        </p:nvSpPr>
        <p:spPr bwMode="auto">
          <a:xfrm>
            <a:off x="7832725" y="1694261"/>
            <a:ext cx="0" cy="130969"/>
          </a:xfrm>
          <a:prstGeom prst="line">
            <a:avLst/>
          </a:prstGeom>
          <a:noFill/>
          <a:ln w="12699">
            <a:solidFill>
              <a:srgbClr val="FF9900"/>
            </a:solidFill>
            <a:round/>
            <a:headEnd type="none" w="sm" len="sm"/>
            <a:tailEnd type="none" w="sm" len="sm"/>
          </a:ln>
          <a:extLst>
            <a:ext uri="{909E8E84-426E-40DD-AFC4-6F175D3DCCD1}">
              <a14:hiddenFill xmlns:a14="http://schemas.microsoft.com/office/drawing/2010/main">
                <a:noFill/>
              </a14:hiddenFill>
            </a:ext>
          </a:extLst>
        </p:spPr>
        <p:txBody>
          <a:bodyPr wrap="none" lIns="77925" tIns="38963" rIns="77925" bIns="38963" anchor="ctr"/>
          <a:lstStyle/>
          <a:p>
            <a:endParaRPr lang="zh-CN" altLang="en-US"/>
          </a:p>
        </p:txBody>
      </p:sp>
      <p:sp>
        <p:nvSpPr>
          <p:cNvPr id="17" name="Rectangle 51"/>
          <p:cNvSpPr>
            <a:spLocks noChangeArrowheads="1"/>
          </p:cNvSpPr>
          <p:nvPr/>
        </p:nvSpPr>
        <p:spPr bwMode="auto">
          <a:xfrm>
            <a:off x="4146550" y="1275160"/>
            <a:ext cx="593725" cy="294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8466" tIns="39234" rIns="78466" bIns="39234">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zh-CN" altLang="en-US" sz="1400" b="1">
                <a:ea typeface="宋体" charset="-122"/>
              </a:rPr>
              <a:t>数据</a:t>
            </a:r>
          </a:p>
        </p:txBody>
      </p:sp>
      <p:sp>
        <p:nvSpPr>
          <p:cNvPr id="18" name="Line 55"/>
          <p:cNvSpPr>
            <a:spLocks noChangeShapeType="1"/>
          </p:cNvSpPr>
          <p:nvPr/>
        </p:nvSpPr>
        <p:spPr bwMode="auto">
          <a:xfrm>
            <a:off x="4451350" y="1503761"/>
            <a:ext cx="0" cy="239315"/>
          </a:xfrm>
          <a:prstGeom prst="line">
            <a:avLst/>
          </a:prstGeom>
          <a:noFill/>
          <a:ln w="25399">
            <a:solidFill>
              <a:srgbClr val="99FF33"/>
            </a:solidFill>
            <a:round/>
            <a:headEnd type="none" w="sm" len="sm"/>
            <a:tailEnd type="stealth" w="med" len="med"/>
          </a:ln>
          <a:extLst>
            <a:ext uri="{909E8E84-426E-40DD-AFC4-6F175D3DCCD1}">
              <a14:hiddenFill xmlns:a14="http://schemas.microsoft.com/office/drawing/2010/main">
                <a:noFill/>
              </a14:hiddenFill>
            </a:ext>
          </a:extLst>
        </p:spPr>
        <p:txBody>
          <a:bodyPr wrap="none" lIns="77925" tIns="38963" rIns="77925" bIns="38963" anchor="ctr"/>
          <a:lstStyle/>
          <a:p>
            <a:endParaRPr lang="zh-CN" altLang="en-US"/>
          </a:p>
        </p:txBody>
      </p:sp>
      <p:sp>
        <p:nvSpPr>
          <p:cNvPr id="19" name="Line 56"/>
          <p:cNvSpPr>
            <a:spLocks noChangeShapeType="1"/>
          </p:cNvSpPr>
          <p:nvPr/>
        </p:nvSpPr>
        <p:spPr bwMode="auto">
          <a:xfrm>
            <a:off x="7294563" y="1503761"/>
            <a:ext cx="0" cy="239315"/>
          </a:xfrm>
          <a:prstGeom prst="line">
            <a:avLst/>
          </a:prstGeom>
          <a:noFill/>
          <a:ln w="25399">
            <a:solidFill>
              <a:srgbClr val="99FF33"/>
            </a:solidFill>
            <a:round/>
            <a:headEnd type="none" w="sm" len="sm"/>
            <a:tailEnd type="stealth" w="med" len="med"/>
          </a:ln>
          <a:extLst>
            <a:ext uri="{909E8E84-426E-40DD-AFC4-6F175D3DCCD1}">
              <a14:hiddenFill xmlns:a14="http://schemas.microsoft.com/office/drawing/2010/main">
                <a:noFill/>
              </a14:hiddenFill>
            </a:ext>
          </a:extLst>
        </p:spPr>
        <p:txBody>
          <a:bodyPr wrap="none" lIns="77925" tIns="38963" rIns="77925" bIns="38963" anchor="ctr"/>
          <a:lstStyle/>
          <a:p>
            <a:endParaRPr lang="zh-CN" altLang="en-US"/>
          </a:p>
        </p:txBody>
      </p:sp>
      <p:sp>
        <p:nvSpPr>
          <p:cNvPr id="20" name="Rectangle 51"/>
          <p:cNvSpPr>
            <a:spLocks noChangeArrowheads="1"/>
          </p:cNvSpPr>
          <p:nvPr/>
        </p:nvSpPr>
        <p:spPr bwMode="auto">
          <a:xfrm>
            <a:off x="4139952" y="2946798"/>
            <a:ext cx="593725" cy="69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8466" tIns="39234" rIns="78466" bIns="39234">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b="1" dirty="0">
                <a:solidFill>
                  <a:srgbClr val="00FFCC"/>
                </a:solidFill>
                <a:ea typeface="宋体" charset="-122"/>
              </a:rPr>
              <a:t>0</a:t>
            </a:r>
            <a:endParaRPr kumimoji="1" lang="zh-CN" altLang="en-US" b="1" dirty="0">
              <a:solidFill>
                <a:srgbClr val="00FFCC"/>
              </a:solidFill>
              <a:ea typeface="宋体" charset="-122"/>
            </a:endParaRPr>
          </a:p>
        </p:txBody>
      </p:sp>
    </p:spTree>
    <p:extLst>
      <p:ext uri="{BB962C8B-B14F-4D97-AF65-F5344CB8AC3E}">
        <p14:creationId xmlns:p14="http://schemas.microsoft.com/office/powerpoint/2010/main" val="2517530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afterEffect">
                                  <p:stCondLst>
                                    <p:cond delay="0"/>
                                  </p:stCondLst>
                                  <p:childTnLst>
                                    <p:animMotion origin="layout" path="M -3.05556E-6 -7.47166E-7 L -0.00104 -0.17974 " pathEditMode="relative" rAng="0" ptsTypes="AA">
                                      <p:cBhvr>
                                        <p:cTn id="6" dur="2000" fill="hold"/>
                                        <p:tgtEl>
                                          <p:spTgt spid="20"/>
                                        </p:tgtEl>
                                        <p:attrNameLst>
                                          <p:attrName>ppt_x</p:attrName>
                                          <p:attrName>ppt_y</p:attrName>
                                        </p:attrNameLst>
                                      </p:cBhvr>
                                      <p:rCtr x="-52" y="-89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
          </p:nvPr>
        </p:nvSpPr>
        <p:spPr/>
        <p:txBody>
          <a:bodyPr/>
          <a:lstStyle/>
          <a:p>
            <a:endParaRPr lang="zh-CN" altLang="en-US"/>
          </a:p>
        </p:txBody>
      </p:sp>
      <p:sp>
        <p:nvSpPr>
          <p:cNvPr id="4" name="Rectangle 37"/>
          <p:cNvSpPr>
            <a:spLocks noChangeArrowheads="1"/>
          </p:cNvSpPr>
          <p:nvPr/>
        </p:nvSpPr>
        <p:spPr bwMode="auto">
          <a:xfrm>
            <a:off x="1555751" y="1275160"/>
            <a:ext cx="517537" cy="294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8466" tIns="39234" rIns="78466" bIns="39234">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zh-CN" altLang="en-US" sz="1400" b="1">
                <a:ea typeface="宋体" charset="-122"/>
              </a:rPr>
              <a:t>帧首</a:t>
            </a:r>
          </a:p>
        </p:txBody>
      </p:sp>
      <p:sp>
        <p:nvSpPr>
          <p:cNvPr id="5" name="Line 38"/>
          <p:cNvSpPr>
            <a:spLocks noChangeShapeType="1"/>
          </p:cNvSpPr>
          <p:nvPr/>
        </p:nvSpPr>
        <p:spPr bwMode="auto">
          <a:xfrm>
            <a:off x="1784350" y="1503761"/>
            <a:ext cx="0" cy="239315"/>
          </a:xfrm>
          <a:prstGeom prst="line">
            <a:avLst/>
          </a:prstGeom>
          <a:noFill/>
          <a:ln w="25399">
            <a:solidFill>
              <a:srgbClr val="99FF33"/>
            </a:solidFill>
            <a:round/>
            <a:headEnd type="none" w="sm" len="sm"/>
            <a:tailEnd type="stealth" w="med" len="med"/>
          </a:ln>
          <a:extLst>
            <a:ext uri="{909E8E84-426E-40DD-AFC4-6F175D3DCCD1}">
              <a14:hiddenFill xmlns:a14="http://schemas.microsoft.com/office/drawing/2010/main">
                <a:noFill/>
              </a14:hiddenFill>
            </a:ext>
          </a:extLst>
        </p:spPr>
        <p:txBody>
          <a:bodyPr wrap="none" lIns="77925" tIns="38963" rIns="77925" bIns="38963" anchor="ctr"/>
          <a:lstStyle/>
          <a:p>
            <a:endParaRPr lang="zh-CN" altLang="en-US"/>
          </a:p>
        </p:txBody>
      </p:sp>
      <p:sp>
        <p:nvSpPr>
          <p:cNvPr id="6" name="Rectangle 39"/>
          <p:cNvSpPr>
            <a:spLocks noChangeArrowheads="1"/>
          </p:cNvSpPr>
          <p:nvPr/>
        </p:nvSpPr>
        <p:spPr bwMode="auto">
          <a:xfrm>
            <a:off x="1098551" y="1903811"/>
            <a:ext cx="6759575" cy="359569"/>
          </a:xfrm>
          <a:prstGeom prst="rect">
            <a:avLst/>
          </a:prstGeom>
          <a:solidFill>
            <a:srgbClr val="FFFF99"/>
          </a:solidFill>
          <a:ln w="25399">
            <a:solidFill>
              <a:schemeClr val="tx1"/>
            </a:solidFill>
            <a:miter lim="800000"/>
            <a:headEnd/>
            <a:tailEnd/>
          </a:ln>
        </p:spPr>
        <p:txBody>
          <a:bodyPr wrap="none" lIns="77925" tIns="38963" rIns="77925" bIns="38963" anchor="ctr"/>
          <a:lstStyle>
            <a:lvl1pPr>
              <a:defRPr sz="4000">
                <a:solidFill>
                  <a:schemeClr val="tx1"/>
                </a:solidFill>
                <a:latin typeface="Arial" charset="0"/>
              </a:defRPr>
            </a:lvl1pPr>
            <a:lvl2pPr marL="742950" indent="-285750">
              <a:defRPr sz="4000">
                <a:solidFill>
                  <a:schemeClr val="tx1"/>
                </a:solidFill>
                <a:latin typeface="Arial" charset="0"/>
              </a:defRPr>
            </a:lvl2pPr>
            <a:lvl3pPr marL="1143000" indent="-228600">
              <a:defRPr sz="4000">
                <a:solidFill>
                  <a:schemeClr val="tx1"/>
                </a:solidFill>
                <a:latin typeface="Arial" charset="0"/>
              </a:defRPr>
            </a:lvl3pPr>
            <a:lvl4pPr marL="1600200" indent="-228600">
              <a:defRPr sz="4000">
                <a:solidFill>
                  <a:schemeClr val="tx1"/>
                </a:solidFill>
                <a:latin typeface="Arial" charset="0"/>
              </a:defRPr>
            </a:lvl4pPr>
            <a:lvl5pPr marL="2057400" indent="-22860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endParaRPr lang="zh-CN" altLang="en-US">
              <a:ea typeface="宋体" charset="-122"/>
            </a:endParaRPr>
          </a:p>
        </p:txBody>
      </p:sp>
      <p:sp>
        <p:nvSpPr>
          <p:cNvPr id="7" name="Line 40"/>
          <p:cNvSpPr>
            <a:spLocks noChangeShapeType="1"/>
          </p:cNvSpPr>
          <p:nvPr/>
        </p:nvSpPr>
        <p:spPr bwMode="auto">
          <a:xfrm>
            <a:off x="2144713" y="1912144"/>
            <a:ext cx="0" cy="358379"/>
          </a:xfrm>
          <a:prstGeom prst="line">
            <a:avLst/>
          </a:prstGeom>
          <a:noFill/>
          <a:ln w="25399">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lIns="77925" tIns="38963" rIns="77925" bIns="38963" anchor="ctr"/>
          <a:lstStyle/>
          <a:p>
            <a:endParaRPr lang="zh-CN" altLang="en-US"/>
          </a:p>
        </p:txBody>
      </p:sp>
      <p:sp>
        <p:nvSpPr>
          <p:cNvPr id="8" name="Line 41"/>
          <p:cNvSpPr>
            <a:spLocks noChangeShapeType="1"/>
          </p:cNvSpPr>
          <p:nvPr/>
        </p:nvSpPr>
        <p:spPr bwMode="auto">
          <a:xfrm>
            <a:off x="6858000" y="1908573"/>
            <a:ext cx="0" cy="358378"/>
          </a:xfrm>
          <a:prstGeom prst="line">
            <a:avLst/>
          </a:prstGeom>
          <a:noFill/>
          <a:ln w="25399">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lIns="77925" tIns="38963" rIns="77925" bIns="38963" anchor="ctr"/>
          <a:lstStyle/>
          <a:p>
            <a:endParaRPr lang="zh-CN" altLang="en-US"/>
          </a:p>
        </p:txBody>
      </p:sp>
      <p:sp>
        <p:nvSpPr>
          <p:cNvPr id="9" name="Rectangle 42"/>
          <p:cNvSpPr>
            <a:spLocks noChangeArrowheads="1"/>
          </p:cNvSpPr>
          <p:nvPr/>
        </p:nvSpPr>
        <p:spPr bwMode="auto">
          <a:xfrm>
            <a:off x="1042989" y="1952626"/>
            <a:ext cx="904182" cy="294678"/>
          </a:xfrm>
          <a:prstGeom prst="rect">
            <a:avLst/>
          </a:prstGeom>
          <a:noFill/>
          <a:ln w="9525">
            <a:noFill/>
            <a:miter lim="800000"/>
            <a:headEnd/>
            <a:tailEnd/>
          </a:ln>
        </p:spPr>
        <p:txBody>
          <a:bodyPr wrap="none" lIns="78466" tIns="39234" rIns="78466" bIns="39234">
            <a:spAutoFit/>
          </a:bodyPr>
          <a:lstStyle/>
          <a:p>
            <a:pPr defTabSz="649376">
              <a:defRPr/>
            </a:pPr>
            <a:r>
              <a:rPr kumimoji="1" lang="en-US" altLang="zh-CN" sz="1400" b="1" dirty="0">
                <a:solidFill>
                  <a:schemeClr val="tx2">
                    <a:lumMod val="60000"/>
                    <a:lumOff val="40000"/>
                  </a:schemeClr>
                </a:solidFill>
                <a:latin typeface="Arial" pitchFamily="34" charset="0"/>
              </a:rPr>
              <a:t>01111110</a:t>
            </a:r>
          </a:p>
        </p:txBody>
      </p:sp>
      <p:sp>
        <p:nvSpPr>
          <p:cNvPr id="10" name="Rectangle 43"/>
          <p:cNvSpPr>
            <a:spLocks noChangeArrowheads="1"/>
          </p:cNvSpPr>
          <p:nvPr/>
        </p:nvSpPr>
        <p:spPr bwMode="auto">
          <a:xfrm>
            <a:off x="2143126" y="1922860"/>
            <a:ext cx="4643438" cy="387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8466" tIns="39234" rIns="78466" bIns="39234">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2000" b="1" dirty="0">
                <a:ea typeface="宋体" charset="-122"/>
              </a:rPr>
              <a:t>0110</a:t>
            </a:r>
            <a:r>
              <a:rPr kumimoji="1" lang="en-US" altLang="zh-CN" sz="2000" b="1" dirty="0">
                <a:solidFill>
                  <a:srgbClr val="FF0000"/>
                </a:solidFill>
                <a:ea typeface="宋体" charset="-122"/>
              </a:rPr>
              <a:t>111110</a:t>
            </a:r>
            <a:r>
              <a:rPr kumimoji="1" lang="en-US" altLang="zh-CN" sz="2000" b="1" dirty="0">
                <a:solidFill>
                  <a:srgbClr val="00FFCC"/>
                </a:solidFill>
                <a:ea typeface="宋体" charset="-122"/>
              </a:rPr>
              <a:t>111110</a:t>
            </a:r>
            <a:r>
              <a:rPr kumimoji="1" lang="en-US" altLang="zh-CN" sz="2000" b="1" dirty="0">
                <a:solidFill>
                  <a:srgbClr val="CC00CC"/>
                </a:solidFill>
                <a:ea typeface="宋体" charset="-122"/>
              </a:rPr>
              <a:t>11111</a:t>
            </a:r>
          </a:p>
        </p:txBody>
      </p:sp>
      <p:sp>
        <p:nvSpPr>
          <p:cNvPr id="11" name="Rectangle 44"/>
          <p:cNvSpPr>
            <a:spLocks noChangeArrowheads="1"/>
          </p:cNvSpPr>
          <p:nvPr/>
        </p:nvSpPr>
        <p:spPr bwMode="auto">
          <a:xfrm>
            <a:off x="6772276" y="1944292"/>
            <a:ext cx="904182" cy="294678"/>
          </a:xfrm>
          <a:prstGeom prst="rect">
            <a:avLst/>
          </a:prstGeom>
          <a:noFill/>
          <a:ln w="9525">
            <a:noFill/>
            <a:miter lim="800000"/>
            <a:headEnd/>
            <a:tailEnd/>
          </a:ln>
        </p:spPr>
        <p:txBody>
          <a:bodyPr wrap="none" lIns="78466" tIns="39234" rIns="78466" bIns="39234">
            <a:spAutoFit/>
          </a:bodyPr>
          <a:lstStyle/>
          <a:p>
            <a:pPr defTabSz="649376">
              <a:defRPr/>
            </a:pPr>
            <a:r>
              <a:rPr kumimoji="1" lang="en-US" altLang="zh-CN" sz="1400" b="1" dirty="0">
                <a:solidFill>
                  <a:schemeClr val="tx2">
                    <a:lumMod val="60000"/>
                    <a:lumOff val="40000"/>
                  </a:schemeClr>
                </a:solidFill>
                <a:latin typeface="Arial" pitchFamily="34" charset="0"/>
              </a:rPr>
              <a:t>01111110</a:t>
            </a:r>
          </a:p>
        </p:txBody>
      </p:sp>
      <p:sp>
        <p:nvSpPr>
          <p:cNvPr id="12" name="Rectangle 45"/>
          <p:cNvSpPr>
            <a:spLocks noChangeArrowheads="1"/>
          </p:cNvSpPr>
          <p:nvPr/>
        </p:nvSpPr>
        <p:spPr bwMode="auto">
          <a:xfrm>
            <a:off x="6989763" y="1275160"/>
            <a:ext cx="685800" cy="294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8466" tIns="39234" rIns="78466" bIns="39234">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zh-CN" altLang="en-US" sz="1400" b="1">
                <a:ea typeface="宋体" charset="-122"/>
              </a:rPr>
              <a:t>帧尾</a:t>
            </a:r>
            <a:endParaRPr kumimoji="1" lang="zh-CN" altLang="en-US">
              <a:ea typeface="宋体" charset="-122"/>
            </a:endParaRPr>
          </a:p>
        </p:txBody>
      </p:sp>
      <p:sp>
        <p:nvSpPr>
          <p:cNvPr id="13" name="Line 47"/>
          <p:cNvSpPr>
            <a:spLocks noChangeShapeType="1"/>
          </p:cNvSpPr>
          <p:nvPr/>
        </p:nvSpPr>
        <p:spPr bwMode="auto">
          <a:xfrm>
            <a:off x="1103313" y="1688307"/>
            <a:ext cx="0" cy="121444"/>
          </a:xfrm>
          <a:prstGeom prst="line">
            <a:avLst/>
          </a:prstGeom>
          <a:noFill/>
          <a:ln w="12699">
            <a:solidFill>
              <a:srgbClr val="FF9900"/>
            </a:solidFill>
            <a:round/>
            <a:headEnd type="none" w="sm" len="sm"/>
            <a:tailEnd type="none" w="sm" len="sm"/>
          </a:ln>
          <a:extLst>
            <a:ext uri="{909E8E84-426E-40DD-AFC4-6F175D3DCCD1}">
              <a14:hiddenFill xmlns:a14="http://schemas.microsoft.com/office/drawing/2010/main">
                <a:noFill/>
              </a14:hiddenFill>
            </a:ext>
          </a:extLst>
        </p:spPr>
        <p:txBody>
          <a:bodyPr wrap="none" lIns="77925" tIns="38963" rIns="77925" bIns="38963" anchor="ctr"/>
          <a:lstStyle/>
          <a:p>
            <a:endParaRPr lang="zh-CN" altLang="en-US"/>
          </a:p>
        </p:txBody>
      </p:sp>
      <p:sp>
        <p:nvSpPr>
          <p:cNvPr id="14" name="Line 48"/>
          <p:cNvSpPr>
            <a:spLocks noChangeShapeType="1"/>
          </p:cNvSpPr>
          <p:nvPr/>
        </p:nvSpPr>
        <p:spPr bwMode="auto">
          <a:xfrm>
            <a:off x="2139950" y="1677592"/>
            <a:ext cx="0" cy="130969"/>
          </a:xfrm>
          <a:prstGeom prst="line">
            <a:avLst/>
          </a:prstGeom>
          <a:noFill/>
          <a:ln w="12699">
            <a:solidFill>
              <a:srgbClr val="FF9900"/>
            </a:solidFill>
            <a:round/>
            <a:headEnd type="none" w="sm" len="sm"/>
            <a:tailEnd type="none" w="sm" len="sm"/>
          </a:ln>
          <a:extLst>
            <a:ext uri="{909E8E84-426E-40DD-AFC4-6F175D3DCCD1}">
              <a14:hiddenFill xmlns:a14="http://schemas.microsoft.com/office/drawing/2010/main">
                <a:noFill/>
              </a14:hiddenFill>
            </a:ext>
          </a:extLst>
        </p:spPr>
        <p:txBody>
          <a:bodyPr wrap="none" lIns="77925" tIns="38963" rIns="77925" bIns="38963" anchor="ctr"/>
          <a:lstStyle/>
          <a:p>
            <a:endParaRPr lang="zh-CN" altLang="en-US"/>
          </a:p>
        </p:txBody>
      </p:sp>
      <p:sp>
        <p:nvSpPr>
          <p:cNvPr id="15" name="Line 49"/>
          <p:cNvSpPr>
            <a:spLocks noChangeShapeType="1"/>
          </p:cNvSpPr>
          <p:nvPr/>
        </p:nvSpPr>
        <p:spPr bwMode="auto">
          <a:xfrm>
            <a:off x="6864350" y="1687117"/>
            <a:ext cx="0" cy="130969"/>
          </a:xfrm>
          <a:prstGeom prst="line">
            <a:avLst/>
          </a:prstGeom>
          <a:noFill/>
          <a:ln w="12699">
            <a:solidFill>
              <a:srgbClr val="FF9900"/>
            </a:solidFill>
            <a:round/>
            <a:headEnd type="none" w="sm" len="sm"/>
            <a:tailEnd type="none" w="sm" len="sm"/>
          </a:ln>
          <a:extLst>
            <a:ext uri="{909E8E84-426E-40DD-AFC4-6F175D3DCCD1}">
              <a14:hiddenFill xmlns:a14="http://schemas.microsoft.com/office/drawing/2010/main">
                <a:noFill/>
              </a14:hiddenFill>
            </a:ext>
          </a:extLst>
        </p:spPr>
        <p:txBody>
          <a:bodyPr wrap="none" lIns="77925" tIns="38963" rIns="77925" bIns="38963" anchor="ctr"/>
          <a:lstStyle/>
          <a:p>
            <a:endParaRPr lang="zh-CN" altLang="en-US"/>
          </a:p>
        </p:txBody>
      </p:sp>
      <p:sp>
        <p:nvSpPr>
          <p:cNvPr id="16" name="Line 50"/>
          <p:cNvSpPr>
            <a:spLocks noChangeShapeType="1"/>
          </p:cNvSpPr>
          <p:nvPr/>
        </p:nvSpPr>
        <p:spPr bwMode="auto">
          <a:xfrm>
            <a:off x="7832725" y="1694261"/>
            <a:ext cx="0" cy="130969"/>
          </a:xfrm>
          <a:prstGeom prst="line">
            <a:avLst/>
          </a:prstGeom>
          <a:noFill/>
          <a:ln w="12699">
            <a:solidFill>
              <a:srgbClr val="FF9900"/>
            </a:solidFill>
            <a:round/>
            <a:headEnd type="none" w="sm" len="sm"/>
            <a:tailEnd type="none" w="sm" len="sm"/>
          </a:ln>
          <a:extLst>
            <a:ext uri="{909E8E84-426E-40DD-AFC4-6F175D3DCCD1}">
              <a14:hiddenFill xmlns:a14="http://schemas.microsoft.com/office/drawing/2010/main">
                <a:noFill/>
              </a14:hiddenFill>
            </a:ext>
          </a:extLst>
        </p:spPr>
        <p:txBody>
          <a:bodyPr wrap="none" lIns="77925" tIns="38963" rIns="77925" bIns="38963" anchor="ctr"/>
          <a:lstStyle/>
          <a:p>
            <a:endParaRPr lang="zh-CN" altLang="en-US"/>
          </a:p>
        </p:txBody>
      </p:sp>
      <p:sp>
        <p:nvSpPr>
          <p:cNvPr id="17" name="Rectangle 51"/>
          <p:cNvSpPr>
            <a:spLocks noChangeArrowheads="1"/>
          </p:cNvSpPr>
          <p:nvPr/>
        </p:nvSpPr>
        <p:spPr bwMode="auto">
          <a:xfrm>
            <a:off x="4146550" y="1275160"/>
            <a:ext cx="593725" cy="294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8466" tIns="39234" rIns="78466" bIns="39234">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zh-CN" altLang="en-US" sz="1400" b="1">
                <a:ea typeface="宋体" charset="-122"/>
              </a:rPr>
              <a:t>数据</a:t>
            </a:r>
          </a:p>
        </p:txBody>
      </p:sp>
      <p:sp>
        <p:nvSpPr>
          <p:cNvPr id="18" name="Line 55"/>
          <p:cNvSpPr>
            <a:spLocks noChangeShapeType="1"/>
          </p:cNvSpPr>
          <p:nvPr/>
        </p:nvSpPr>
        <p:spPr bwMode="auto">
          <a:xfrm>
            <a:off x="4451350" y="1503761"/>
            <a:ext cx="0" cy="239315"/>
          </a:xfrm>
          <a:prstGeom prst="line">
            <a:avLst/>
          </a:prstGeom>
          <a:noFill/>
          <a:ln w="25399">
            <a:solidFill>
              <a:srgbClr val="99FF33"/>
            </a:solidFill>
            <a:round/>
            <a:headEnd type="none" w="sm" len="sm"/>
            <a:tailEnd type="stealth" w="med" len="med"/>
          </a:ln>
          <a:extLst>
            <a:ext uri="{909E8E84-426E-40DD-AFC4-6F175D3DCCD1}">
              <a14:hiddenFill xmlns:a14="http://schemas.microsoft.com/office/drawing/2010/main">
                <a:noFill/>
              </a14:hiddenFill>
            </a:ext>
          </a:extLst>
        </p:spPr>
        <p:txBody>
          <a:bodyPr wrap="none" lIns="77925" tIns="38963" rIns="77925" bIns="38963" anchor="ctr"/>
          <a:lstStyle/>
          <a:p>
            <a:endParaRPr lang="zh-CN" altLang="en-US"/>
          </a:p>
        </p:txBody>
      </p:sp>
      <p:sp>
        <p:nvSpPr>
          <p:cNvPr id="19" name="Line 56"/>
          <p:cNvSpPr>
            <a:spLocks noChangeShapeType="1"/>
          </p:cNvSpPr>
          <p:nvPr/>
        </p:nvSpPr>
        <p:spPr bwMode="auto">
          <a:xfrm>
            <a:off x="7294563" y="1503761"/>
            <a:ext cx="0" cy="239315"/>
          </a:xfrm>
          <a:prstGeom prst="line">
            <a:avLst/>
          </a:prstGeom>
          <a:noFill/>
          <a:ln w="25399">
            <a:solidFill>
              <a:srgbClr val="99FF33"/>
            </a:solidFill>
            <a:round/>
            <a:headEnd type="none" w="sm" len="sm"/>
            <a:tailEnd type="stealth" w="med" len="med"/>
          </a:ln>
          <a:extLst>
            <a:ext uri="{909E8E84-426E-40DD-AFC4-6F175D3DCCD1}">
              <a14:hiddenFill xmlns:a14="http://schemas.microsoft.com/office/drawing/2010/main">
                <a:noFill/>
              </a14:hiddenFill>
            </a:ext>
          </a:extLst>
        </p:spPr>
        <p:txBody>
          <a:bodyPr wrap="none" lIns="77925" tIns="38963" rIns="77925" bIns="38963" anchor="ctr"/>
          <a:lstStyle/>
          <a:p>
            <a:endParaRPr lang="zh-CN" altLang="en-US"/>
          </a:p>
        </p:txBody>
      </p:sp>
      <p:sp>
        <p:nvSpPr>
          <p:cNvPr id="20" name="Rectangle 51"/>
          <p:cNvSpPr>
            <a:spLocks noChangeArrowheads="1"/>
          </p:cNvSpPr>
          <p:nvPr/>
        </p:nvSpPr>
        <p:spPr bwMode="auto">
          <a:xfrm>
            <a:off x="5004048" y="3107532"/>
            <a:ext cx="593725" cy="69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8466" tIns="39234" rIns="78466" bIns="39234">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b="1" dirty="0">
                <a:solidFill>
                  <a:srgbClr val="CC00CC"/>
                </a:solidFill>
                <a:ea typeface="宋体" charset="-122"/>
              </a:rPr>
              <a:t>0</a:t>
            </a:r>
            <a:endParaRPr kumimoji="1" lang="zh-CN" altLang="en-US" b="1" dirty="0">
              <a:solidFill>
                <a:srgbClr val="CC00CC"/>
              </a:solidFill>
              <a:ea typeface="宋体" charset="-122"/>
            </a:endParaRPr>
          </a:p>
        </p:txBody>
      </p:sp>
    </p:spTree>
    <p:extLst>
      <p:ext uri="{BB962C8B-B14F-4D97-AF65-F5344CB8AC3E}">
        <p14:creationId xmlns:p14="http://schemas.microsoft.com/office/powerpoint/2010/main" val="2189585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afterEffect">
                                  <p:stCondLst>
                                    <p:cond delay="0"/>
                                  </p:stCondLst>
                                  <p:childTnLst>
                                    <p:animMotion origin="layout" path="M -0.00468 -0.07656 L -0.00885 -0.2031 " pathEditMode="relative" rAng="0" ptsTypes="AA">
                                      <p:cBhvr>
                                        <p:cTn id="6" dur="2000" fill="hold"/>
                                        <p:tgtEl>
                                          <p:spTgt spid="20"/>
                                        </p:tgtEl>
                                        <p:attrNameLst>
                                          <p:attrName>ppt_x</p:attrName>
                                          <p:attrName>ppt_y</p:attrName>
                                        </p:attrNameLst>
                                      </p:cBhvr>
                                      <p:rCtr x="-208" y="-63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zh-CN" altLang="en-US" dirty="0"/>
          </a:p>
        </p:txBody>
      </p:sp>
      <p:sp>
        <p:nvSpPr>
          <p:cNvPr id="3" name="内容占位符 2"/>
          <p:cNvSpPr>
            <a:spLocks noGrp="1"/>
          </p:cNvSpPr>
          <p:nvPr>
            <p:ph sz="quarter" idx="1"/>
          </p:nvPr>
        </p:nvSpPr>
        <p:spPr/>
        <p:txBody>
          <a:bodyPr>
            <a:normAutofit/>
          </a:bodyPr>
          <a:lstStyle/>
          <a:p>
            <a:r>
              <a:rPr lang="en-US" altLang="zh-CN" dirty="0"/>
              <a:t>4.1 </a:t>
            </a:r>
            <a:r>
              <a:rPr lang="zh-CN" altLang="zh-CN" dirty="0"/>
              <a:t>物理层的主要</a:t>
            </a:r>
            <a:r>
              <a:rPr lang="zh-CN" altLang="zh-CN" dirty="0" smtClean="0"/>
              <a:t>工作</a:t>
            </a:r>
            <a:endParaRPr lang="en-US" altLang="zh-CN" dirty="0" smtClean="0"/>
          </a:p>
          <a:p>
            <a:r>
              <a:rPr lang="en-US" altLang="zh-CN" dirty="0" smtClean="0"/>
              <a:t>4.2 </a:t>
            </a:r>
            <a:r>
              <a:rPr lang="zh-CN" altLang="zh-CN" dirty="0"/>
              <a:t>数据链路层的主要</a:t>
            </a:r>
            <a:r>
              <a:rPr lang="zh-CN" altLang="zh-CN" dirty="0" smtClean="0"/>
              <a:t>工作</a:t>
            </a:r>
            <a:endParaRPr lang="en-US" altLang="zh-CN" dirty="0" smtClean="0"/>
          </a:p>
          <a:p>
            <a:r>
              <a:rPr lang="en-US" altLang="zh-CN" dirty="0" smtClean="0">
                <a:solidFill>
                  <a:srgbClr val="FF0000"/>
                </a:solidFill>
              </a:rPr>
              <a:t>4.3 </a:t>
            </a:r>
            <a:r>
              <a:rPr lang="zh-CN" altLang="zh-CN" dirty="0" smtClean="0">
                <a:solidFill>
                  <a:srgbClr val="FF0000"/>
                </a:solidFill>
              </a:rPr>
              <a:t>差错检测</a:t>
            </a:r>
            <a:endParaRPr lang="en-US" altLang="zh-CN" dirty="0" smtClean="0">
              <a:solidFill>
                <a:srgbClr val="FF0000"/>
              </a:solidFill>
            </a:endParaRPr>
          </a:p>
          <a:p>
            <a:pPr lvl="1"/>
            <a:r>
              <a:rPr lang="en-US" altLang="zh-CN" dirty="0"/>
              <a:t>4.3.1 </a:t>
            </a:r>
            <a:r>
              <a:rPr lang="zh-CN" altLang="zh-CN" dirty="0" smtClean="0"/>
              <a:t>概述</a:t>
            </a:r>
            <a:endParaRPr lang="en-US" altLang="zh-CN" dirty="0" smtClean="0"/>
          </a:p>
          <a:p>
            <a:pPr lvl="1"/>
            <a:r>
              <a:rPr lang="en-US" altLang="zh-CN" dirty="0"/>
              <a:t>4.3.2 </a:t>
            </a:r>
            <a:r>
              <a:rPr lang="zh-CN" altLang="zh-CN" dirty="0"/>
              <a:t>奇</a:t>
            </a:r>
            <a:r>
              <a:rPr lang="en-US" altLang="zh-CN" dirty="0"/>
              <a:t>/</a:t>
            </a:r>
            <a:r>
              <a:rPr lang="zh-CN" altLang="zh-CN" dirty="0"/>
              <a:t>偶校验法</a:t>
            </a:r>
          </a:p>
          <a:p>
            <a:pPr lvl="1"/>
            <a:r>
              <a:rPr lang="en-US" altLang="zh-CN" dirty="0"/>
              <a:t>4.3.3 </a:t>
            </a:r>
            <a:r>
              <a:rPr lang="zh-CN" altLang="zh-CN" dirty="0"/>
              <a:t>双向奇</a:t>
            </a:r>
            <a:r>
              <a:rPr lang="en-US" altLang="zh-CN" dirty="0"/>
              <a:t>/</a:t>
            </a:r>
            <a:r>
              <a:rPr lang="zh-CN" altLang="zh-CN" dirty="0"/>
              <a:t>偶校验</a:t>
            </a:r>
          </a:p>
          <a:p>
            <a:pPr lvl="1"/>
            <a:r>
              <a:rPr lang="en-US" altLang="zh-CN" dirty="0"/>
              <a:t>4.3.4 </a:t>
            </a:r>
            <a:r>
              <a:rPr lang="zh-CN" altLang="zh-CN" dirty="0"/>
              <a:t>循环冗余校验（</a:t>
            </a:r>
            <a:r>
              <a:rPr lang="en-US" altLang="zh-CN" dirty="0"/>
              <a:t>CRC</a:t>
            </a:r>
            <a:r>
              <a:rPr lang="zh-CN" altLang="zh-CN" dirty="0"/>
              <a:t>）</a:t>
            </a:r>
          </a:p>
          <a:p>
            <a:pPr lvl="1"/>
            <a:r>
              <a:rPr lang="en-US" altLang="zh-CN" dirty="0"/>
              <a:t>4.3.5 </a:t>
            </a:r>
            <a:r>
              <a:rPr lang="zh-CN" altLang="zh-CN" dirty="0"/>
              <a:t>互联网校验和</a:t>
            </a:r>
          </a:p>
          <a:p>
            <a:pPr lvl="1"/>
            <a:r>
              <a:rPr lang="en-US" altLang="zh-CN" dirty="0"/>
              <a:t>4.3.6 </a:t>
            </a:r>
            <a:r>
              <a:rPr lang="zh-CN" altLang="zh-CN" dirty="0"/>
              <a:t>海</a:t>
            </a:r>
            <a:r>
              <a:rPr lang="zh-CN" altLang="zh-CN" dirty="0" smtClean="0"/>
              <a:t>明码</a:t>
            </a:r>
            <a:endParaRPr lang="zh-CN" altLang="zh-CN" dirty="0"/>
          </a:p>
          <a:p>
            <a:endParaRPr lang="zh-CN" altLang="en-US" dirty="0"/>
          </a:p>
        </p:txBody>
      </p:sp>
    </p:spTree>
    <p:extLst>
      <p:ext uri="{BB962C8B-B14F-4D97-AF65-F5344CB8AC3E}">
        <p14:creationId xmlns:p14="http://schemas.microsoft.com/office/powerpoint/2010/main" val="69786118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
          </p:nvPr>
        </p:nvSpPr>
        <p:spPr/>
        <p:txBody>
          <a:bodyPr/>
          <a:lstStyle/>
          <a:p>
            <a:r>
              <a:rPr lang="zh-CN" altLang="zh-CN" dirty="0"/>
              <a:t>虽然数据链路层有差错检测的</a:t>
            </a:r>
            <a:r>
              <a:rPr lang="zh-CN" altLang="zh-CN" dirty="0" smtClean="0"/>
              <a:t>功能</a:t>
            </a:r>
            <a:endParaRPr lang="en-US" altLang="zh-CN" dirty="0" smtClean="0"/>
          </a:p>
          <a:p>
            <a:r>
              <a:rPr lang="zh-CN" altLang="zh-CN" dirty="0" smtClean="0"/>
              <a:t>但是</a:t>
            </a:r>
            <a:r>
              <a:rPr lang="zh-CN" altLang="zh-CN" dirty="0"/>
              <a:t>差错检测绝不仅仅是数据链路层的</a:t>
            </a:r>
            <a:r>
              <a:rPr lang="zh-CN" altLang="zh-CN" dirty="0" smtClean="0"/>
              <a:t>技术</a:t>
            </a:r>
            <a:endParaRPr lang="en-US" altLang="zh-CN" dirty="0" smtClean="0"/>
          </a:p>
          <a:p>
            <a:r>
              <a:rPr lang="zh-CN" altLang="zh-CN" dirty="0" smtClean="0"/>
              <a:t>这里</a:t>
            </a:r>
            <a:r>
              <a:rPr lang="zh-CN" altLang="zh-CN" dirty="0"/>
              <a:t>总结了一些差错检测技术，实际上是各层都可能用到的</a:t>
            </a:r>
            <a:endParaRPr lang="zh-CN" altLang="en-US" dirty="0"/>
          </a:p>
        </p:txBody>
      </p:sp>
    </p:spTree>
    <p:extLst>
      <p:ext uri="{BB962C8B-B14F-4D97-AF65-F5344CB8AC3E}">
        <p14:creationId xmlns:p14="http://schemas.microsoft.com/office/powerpoint/2010/main" val="342843443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市镇">
  <a:themeElements>
    <a:clrScheme name="市镇">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市镇">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市镇">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Civic</Template>
  <TotalTime>1463</TotalTime>
  <Words>10869</Words>
  <Application>Microsoft Office PowerPoint</Application>
  <PresentationFormat>全屏显示(4:3)</PresentationFormat>
  <Paragraphs>937</Paragraphs>
  <Slides>140</Slides>
  <Notes>2</Notes>
  <HiddenSlides>0</HiddenSlides>
  <MMClips>0</MMClips>
  <ScaleCrop>false</ScaleCrop>
  <HeadingPairs>
    <vt:vector size="4" baseType="variant">
      <vt:variant>
        <vt:lpstr>主题</vt:lpstr>
      </vt:variant>
      <vt:variant>
        <vt:i4>1</vt:i4>
      </vt:variant>
      <vt:variant>
        <vt:lpstr>幻灯片标题</vt:lpstr>
      </vt:variant>
      <vt:variant>
        <vt:i4>140</vt:i4>
      </vt:variant>
    </vt:vector>
  </HeadingPairs>
  <TitlesOfParts>
    <vt:vector size="141" baseType="lpstr">
      <vt:lpstr>市镇</vt:lpstr>
      <vt:lpstr>底层通信相关知识</vt:lpstr>
      <vt:lpstr>PowerPoint 演示文稿</vt:lpstr>
      <vt:lpstr>PowerPoint 演示文稿</vt:lpstr>
      <vt:lpstr>Outline</vt:lpstr>
      <vt:lpstr>物理层的主要工作</vt:lpstr>
      <vt:lpstr>Outline</vt:lpstr>
      <vt:lpstr>PowerPoint 演示文稿</vt:lpstr>
      <vt:lpstr>1. 双绞线</vt:lpstr>
      <vt:lpstr>为什么叫双绞线？千万别写成双铰线</vt:lpstr>
      <vt:lpstr>类别</vt:lpstr>
      <vt:lpstr>PowerPoint 演示文稿</vt:lpstr>
      <vt:lpstr>使用方法</vt:lpstr>
      <vt:lpstr>2. 同轴电缆（Coaxial Cable）</vt:lpstr>
      <vt:lpstr>3. 光纤</vt:lpstr>
      <vt:lpstr>多模光纤</vt:lpstr>
      <vt:lpstr>单模光纤</vt:lpstr>
      <vt:lpstr>光缆</vt:lpstr>
      <vt:lpstr>4. 无线</vt:lpstr>
      <vt:lpstr>光波</vt:lpstr>
      <vt:lpstr>水下通信</vt:lpstr>
      <vt:lpstr>PowerPoint 演示文稿</vt:lpstr>
      <vt:lpstr>多径效应——成也萧何，败也萧何</vt:lpstr>
      <vt:lpstr>5. 小结</vt:lpstr>
      <vt:lpstr>Outline</vt:lpstr>
      <vt:lpstr>传统通信领域的基本通信模型</vt:lpstr>
      <vt:lpstr>1．信源</vt:lpstr>
      <vt:lpstr>2．编码器</vt:lpstr>
      <vt:lpstr>类比</vt:lpstr>
      <vt:lpstr>3. 调制器</vt:lpstr>
      <vt:lpstr>4．信道</vt:lpstr>
      <vt:lpstr>5．接收设备</vt:lpstr>
      <vt:lpstr>6．信宿</vt:lpstr>
      <vt:lpstr>7. 噪声源</vt:lpstr>
      <vt:lpstr>8. 转换过程</vt:lpstr>
      <vt:lpstr>Outline</vt:lpstr>
      <vt:lpstr>PowerPoint 演示文稿</vt:lpstr>
      <vt:lpstr>PowerPoint 演示文稿</vt:lpstr>
      <vt:lpstr>PowerPoint 演示文稿</vt:lpstr>
      <vt:lpstr>Outline</vt:lpstr>
      <vt:lpstr>1. 不归零编码NRZ</vt:lpstr>
      <vt:lpstr>2. RS232 编码</vt:lpstr>
      <vt:lpstr>3. 反向不归零编码NRZI</vt:lpstr>
      <vt:lpstr>4. 同步问题</vt:lpstr>
      <vt:lpstr>同步</vt:lpstr>
      <vt:lpstr>归零制的编码</vt:lpstr>
      <vt:lpstr>5. 曼彻斯特编码</vt:lpstr>
      <vt:lpstr>曼码有两种截然相反的定义</vt:lpstr>
      <vt:lpstr>特点</vt:lpstr>
      <vt:lpstr>6. 差分曼彻斯特编码</vt:lpstr>
      <vt:lpstr>7. 4B/5B编码</vt:lpstr>
      <vt:lpstr>Outline</vt:lpstr>
      <vt:lpstr>什么是调制</vt:lpstr>
      <vt:lpstr>PowerPoint 演示文稿</vt:lpstr>
      <vt:lpstr>1. 幅移键控（ASK）</vt:lpstr>
      <vt:lpstr>多进制ASK</vt:lpstr>
      <vt:lpstr>PowerPoint 演示文稿</vt:lpstr>
      <vt:lpstr>2. 频移键控（FSK）</vt:lpstr>
      <vt:lpstr>多进制FSK</vt:lpstr>
      <vt:lpstr>3. 相移键控（PSK）</vt:lpstr>
      <vt:lpstr>二进制绝对相移键控（2PSK）</vt:lpstr>
      <vt:lpstr>相对相移键控</vt:lpstr>
      <vt:lpstr>多进制PSK</vt:lpstr>
      <vt:lpstr>4. 组合方式</vt:lpstr>
      <vt:lpstr>PowerPoint 演示文稿</vt:lpstr>
      <vt:lpstr>5. 如何提高数据传输率</vt:lpstr>
      <vt:lpstr>Outline</vt:lpstr>
      <vt:lpstr>信道失真</vt:lpstr>
      <vt:lpstr>PowerPoint 演示文稿</vt:lpstr>
      <vt:lpstr>PowerPoint 演示文稿</vt:lpstr>
      <vt:lpstr>奈氏准则</vt:lpstr>
      <vt:lpstr>PowerPoint 演示文稿</vt:lpstr>
      <vt:lpstr>PowerPoint 演示文稿</vt:lpstr>
      <vt:lpstr>Outline</vt:lpstr>
      <vt:lpstr>信噪比</vt:lpstr>
      <vt:lpstr>香农公式</vt:lpstr>
      <vt:lpstr>香农公式表明</vt:lpstr>
      <vt:lpstr>香农公式的核心思想</vt:lpstr>
      <vt:lpstr>Outline</vt:lpstr>
      <vt:lpstr>数据链路层通常需要处理以下主要工作</vt:lpstr>
      <vt:lpstr>PowerPoint 演示文稿</vt:lpstr>
      <vt:lpstr>PowerPoint 演示文稿</vt:lpstr>
      <vt:lpstr>PowerPoint 演示文稿</vt:lpstr>
      <vt:lpstr>PowerPoint 演示文稿</vt:lpstr>
      <vt:lpstr>Outline</vt:lpstr>
      <vt:lpstr>成帧，not陈真</vt:lpstr>
      <vt:lpstr>1. 面向字节的协议</vt:lpstr>
      <vt:lpstr>字符填充</vt:lpstr>
      <vt:lpstr>密集恐惧症</vt:lpstr>
      <vt:lpstr>PowerPoint 演示文稿</vt:lpstr>
      <vt:lpstr>2. 面向比特的协议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Outline</vt:lpstr>
      <vt:lpstr>PowerPoint 演示文稿</vt:lpstr>
      <vt:lpstr>Outline</vt:lpstr>
      <vt:lpstr>PowerPoint 演示文稿</vt:lpstr>
      <vt:lpstr>差错检测</vt:lpstr>
      <vt:lpstr>三种方式实现对数据的差错控制</vt:lpstr>
      <vt:lpstr>Outline</vt:lpstr>
      <vt:lpstr>基本的奇/偶校验法分为以下两种</vt:lpstr>
      <vt:lpstr>PowerPoint 演示文稿</vt:lpstr>
      <vt:lpstr>Outline</vt:lpstr>
      <vt:lpstr>PowerPoint 演示文稿</vt:lpstr>
      <vt:lpstr>Outline</vt:lpstr>
      <vt:lpstr>PowerPoint 演示文稿</vt:lpstr>
      <vt:lpstr>CRC计算过程</vt:lpstr>
      <vt:lpstr>计算过程举例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课堂练习</vt:lpstr>
      <vt:lpstr>在接收方</vt:lpstr>
      <vt:lpstr>需要指出</vt:lpstr>
      <vt:lpstr>Outline</vt:lpstr>
      <vt:lpstr>PowerPoint 演示文稿</vt:lpstr>
      <vt:lpstr>举例</vt:lpstr>
      <vt:lpstr>接收方</vt:lpstr>
      <vt:lpstr>Outline</vt:lpstr>
      <vt:lpstr>PowerPoint 演示文稿</vt:lpstr>
      <vt:lpstr>1. 找出叛徒，但是不能狼人杀</vt:lpstr>
      <vt:lpstr>PowerPoint 演示文稿</vt:lpstr>
      <vt:lpstr>接收方</vt:lpstr>
      <vt:lpstr>2. 数据长度的限制</vt:lpstr>
      <vt:lpstr>3. 排排坐，分苹果</vt:lpstr>
      <vt:lpstr>PowerPoint 演示文稿</vt:lpstr>
      <vt:lpstr>PowerPoint 演示文稿</vt:lpstr>
      <vt:lpstr>PowerPoint 演示文稿</vt:lpstr>
      <vt:lpstr>PowerPoint 演示文稿</vt:lpstr>
      <vt:lpstr>4. 校验过程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先知道概念</dc:title>
  <dc:creator>du</dc:creator>
  <cp:lastModifiedBy>WIN10</cp:lastModifiedBy>
  <cp:revision>84</cp:revision>
  <dcterms:created xsi:type="dcterms:W3CDTF">2023-06-19T02:50:47Z</dcterms:created>
  <dcterms:modified xsi:type="dcterms:W3CDTF">2023-12-24T04:41:29Z</dcterms:modified>
</cp:coreProperties>
</file>